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96" r:id="rId2"/>
    <p:sldId id="297" r:id="rId3"/>
    <p:sldId id="298" r:id="rId4"/>
    <p:sldId id="301" r:id="rId5"/>
    <p:sldId id="304" r:id="rId6"/>
    <p:sldId id="310" r:id="rId7"/>
    <p:sldId id="303" r:id="rId8"/>
    <p:sldId id="305" r:id="rId9"/>
    <p:sldId id="307" r:id="rId10"/>
    <p:sldId id="30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4729"/>
    <a:srgbClr val="820000"/>
    <a:srgbClr val="203E4A"/>
    <a:srgbClr val="154BEF"/>
    <a:srgbClr val="A02842"/>
    <a:srgbClr val="2644B4"/>
    <a:srgbClr val="AC4024"/>
    <a:srgbClr val="4F7EE6"/>
    <a:srgbClr val="0A0983"/>
    <a:srgbClr val="5380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7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C18683-2DBC-8B48-89EE-9C01E02CD827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BDF8B-598E-ED4C-BB8D-E538C6C0C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95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CBDF8B-598E-ED4C-BB8D-E538C6C0C1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06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CBDF8B-598E-ED4C-BB8D-E538C6C0C1E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586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CBDF8B-598E-ED4C-BB8D-E538C6C0C1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589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CBDF8B-598E-ED4C-BB8D-E538C6C0C1E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03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CBDF8B-598E-ED4C-BB8D-E538C6C0C1E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24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CBDF8B-598E-ED4C-BB8D-E538C6C0C1E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097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283B2-675F-DD19-5BAA-F270C0EDA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73B35C-2555-6D82-496F-1653FEFE5C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817650-C858-E997-307F-22400436B6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F35677-173C-9C76-3D59-9445408D11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CBDF8B-598E-ED4C-BB8D-E538C6C0C1E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230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CBDF8B-598E-ED4C-BB8D-E538C6C0C1E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64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CBDF8B-598E-ED4C-BB8D-E538C6C0C1E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384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CBDF8B-598E-ED4C-BB8D-E538C6C0C1E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665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A9722-905E-35DE-6E10-AD6BD6D244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DA80AA-7686-C3D7-984E-08D9B50763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AAEFE-197D-BA0E-777C-91101E4A4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41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FB52E-1D31-CB4F-602D-044895FE4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7B96CC-42A0-007F-9032-C12A315AB8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5C5A8-2874-2225-F1DE-EB566EE319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F80FAD-A9D7-194C-8195-AA8D9E913DBB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F71BE-FA4E-907B-F111-1E58E4A8B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0B9D0-5BF6-4BAF-A330-E150EF9C1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442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7AB37-CF58-C46B-7AF8-0BA500A10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A3992-D67A-E952-D584-87CE01BA8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B1FD5-73FB-A60F-F4B1-54ABCAB67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3489" y="6356350"/>
            <a:ext cx="2743200" cy="365125"/>
          </a:xfrm>
        </p:spPr>
        <p:txBody>
          <a:bodyPr/>
          <a:lstStyle>
            <a:lvl1pPr>
              <a:defRPr sz="1000"/>
            </a:lvl1pPr>
          </a:lstStyle>
          <a:p>
            <a:fld id="{353C9F75-3008-0E43-A187-61BE9113D43A}" type="slidenum">
              <a:rPr lang="en-US" smtClean="0"/>
              <a:pPr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599303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7D87E-191D-C6DF-B232-F8CD25D4F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48FD4-8D19-98EF-6391-7EDC599E2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E35AC0-3FB0-AAF1-E9FF-63B1F20588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D9B347-293A-E54B-8F01-6FDDE620799E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01EC3-B11E-B439-AD98-F411C1FD0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F89D9-335B-62A4-9F57-E8D741FD8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099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F1D52-8790-F83B-42FB-53A84A752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1D4FD-4369-9D96-CB3F-2BF39A8D9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5A9B66-500D-16ED-00CD-CD74455536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B55B49-33D2-F74C-5905-B9AC660710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55D138-383A-9F45-BA9D-363BDA04C6E0}" type="datetime1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6FE345-D115-6CA4-08C6-475E89D5F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866EB-16D6-7345-DB02-D1CC1EF48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447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972C5-7D30-30ED-3868-4BCB934AE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B08DCC-0344-E78C-916C-C638018AC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86A11B-04D7-AF67-9409-BEDA2458E9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EEC2C6-7501-FB62-8D82-C0173DEC29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471F02-081B-DB23-B7DB-77FC55A1E8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FA65E1-0537-F90C-0B79-0284257A84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6D821F-9682-0D42-BC32-EA2702DAE038}" type="datetime1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74918D-5727-2B52-51F8-9D4CD3ADE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E59342-34C7-4E87-7303-D93F83E49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899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D6931-7EED-DC98-D930-E62F8149E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260CB9-C72A-F5FF-A528-79E942F8D5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0AD78A-FBE0-214C-A43B-A9B80D1EEF5B}" type="datetime1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30D80D-F166-651F-0C3A-9FF3033C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D99E7A-D79E-6AF7-F69D-0C91AB450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76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DACAE9-5591-68C0-758A-71A31758A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99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3D448-6214-8FA5-0D95-2596C0CF6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95353-FE83-E76D-1540-41C73F4EF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A2721-3652-4F09-36D5-2DDA6AEAD4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3D973D-E7B1-CC26-93A3-0800816994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F12CE9-1EDB-CB42-B743-FF4498DF1EAB}" type="datetime1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2BFB5C-FC01-A69A-E0C0-E421C45A7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BE5C34-6F08-523C-C026-6208C4CA0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19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9196B-45AB-9F29-7AB8-BB58C6313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6484EF-A908-CAA6-9120-D07B478AD8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87016B-F2E0-6748-5A8D-AA0A110015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0F84F5-0C2D-147F-C78F-57C3D864AB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8EA159-A469-6543-A6B0-0B83A76655AD}" type="datetime1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B0719-245D-19AC-A13C-A32AA8377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4E8698-F1B2-2EF1-7148-F52EE8424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423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C5788B-8A8E-25FF-2706-894EB182B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148" y="431386"/>
            <a:ext cx="110490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14112-6BBA-E52F-590D-10C0CE17D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148" y="1891886"/>
            <a:ext cx="110490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F7C36-1BCF-A9CD-C2AB-2341BC9C35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400800"/>
            <a:ext cx="5035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fld id="{353C9F75-3008-0E43-A187-61BE9113D43A}" type="slidenum">
              <a:rPr lang="en-US" smtClean="0"/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94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tx1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2.jpeg"/><Relationship Id="rId4" Type="http://schemas.openxmlformats.org/officeDocument/2006/relationships/image" Target="../media/image9.jpeg"/><Relationship Id="rId9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A03398-51F8-D4C9-38D3-8AC926D7A620}"/>
              </a:ext>
            </a:extLst>
          </p:cNvPr>
          <p:cNvSpPr txBox="1"/>
          <p:nvPr/>
        </p:nvSpPr>
        <p:spPr>
          <a:xfrm>
            <a:off x="2962656" y="11667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022DE1-05B6-CE02-DCFB-E2428A5B1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/>
              <a:pPr/>
              <a:t>1</a:t>
            </a:fld>
            <a:endParaRPr lang="en-US" sz="10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C5D6DA-8895-C62D-243E-BF15CAEC12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H="1" flipV="1">
            <a:off x="1" y="2194558"/>
            <a:ext cx="12191999" cy="24688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C78B72-BD5E-A71B-BA54-63E4A1988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7" y="2863755"/>
            <a:ext cx="10972795" cy="1325563"/>
          </a:xfrm>
        </p:spPr>
        <p:txBody>
          <a:bodyPr>
            <a:normAutofit/>
          </a:bodyPr>
          <a:lstStyle/>
          <a:p>
            <a:r>
              <a:rPr lang="en-US" sz="9600" b="0" spc="-300">
                <a:solidFill>
                  <a:schemeClr val="bg1"/>
                </a:solidFill>
                <a:latin typeface="Montserrat" pitchFamily="2" charset="77"/>
              </a:rPr>
              <a:t>CHIMERA</a:t>
            </a:r>
          </a:p>
        </p:txBody>
      </p:sp>
    </p:spTree>
    <p:extLst>
      <p:ext uri="{BB962C8B-B14F-4D97-AF65-F5344CB8AC3E}">
        <p14:creationId xmlns:p14="http://schemas.microsoft.com/office/powerpoint/2010/main" val="1651993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A03398-51F8-D4C9-38D3-8AC926D7A620}"/>
              </a:ext>
            </a:extLst>
          </p:cNvPr>
          <p:cNvSpPr txBox="1"/>
          <p:nvPr/>
        </p:nvSpPr>
        <p:spPr>
          <a:xfrm>
            <a:off x="2962656" y="11667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022DE1-05B6-CE02-DCFB-E2428A5B1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/>
              <a:pPr/>
              <a:t>10</a:t>
            </a:fld>
            <a:endParaRPr lang="en-US" sz="10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924971-37DA-54A0-4BA4-4850A3A9688B}"/>
              </a:ext>
            </a:extLst>
          </p:cNvPr>
          <p:cNvSpPr/>
          <p:nvPr/>
        </p:nvSpPr>
        <p:spPr>
          <a:xfrm>
            <a:off x="-4" y="0"/>
            <a:ext cx="1219199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28FD3D8-A021-92FA-DAF2-462B7204EE45}"/>
              </a:ext>
            </a:extLst>
          </p:cNvPr>
          <p:cNvSpPr txBox="1">
            <a:spLocks/>
          </p:cNvSpPr>
          <p:nvPr/>
        </p:nvSpPr>
        <p:spPr>
          <a:xfrm>
            <a:off x="731521" y="5069312"/>
            <a:ext cx="672711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20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1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latin typeface="Montserrat" pitchFamily="2" charset="77"/>
              </a:rPr>
              <a:t>andrew@chimerabioscience.com </a:t>
            </a: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93F0530F-897E-55FD-1FD8-460D9A5391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H="1" flipV="1">
            <a:off x="-6" y="2194557"/>
            <a:ext cx="12191999" cy="246888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B999A3B-158A-7564-B351-8131BE0231F7}"/>
              </a:ext>
            </a:extLst>
          </p:cNvPr>
          <p:cNvSpPr txBox="1">
            <a:spLocks/>
          </p:cNvSpPr>
          <p:nvPr/>
        </p:nvSpPr>
        <p:spPr>
          <a:xfrm>
            <a:off x="609595" y="2766217"/>
            <a:ext cx="10972795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en-US" sz="9600" b="0" spc="-300">
                <a:solidFill>
                  <a:schemeClr val="bg1"/>
                </a:solidFill>
              </a:rPr>
              <a:t>CHIMERA</a:t>
            </a:r>
          </a:p>
        </p:txBody>
      </p:sp>
    </p:spTree>
    <p:extLst>
      <p:ext uri="{BB962C8B-B14F-4D97-AF65-F5344CB8AC3E}">
        <p14:creationId xmlns:p14="http://schemas.microsoft.com/office/powerpoint/2010/main" val="785914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89EA8B-E051-48DB-8D7C-0DB8F22738AE}"/>
              </a:ext>
            </a:extLst>
          </p:cNvPr>
          <p:cNvSpPr/>
          <p:nvPr/>
        </p:nvSpPr>
        <p:spPr>
          <a:xfrm>
            <a:off x="0" y="0"/>
            <a:ext cx="12192000" cy="68788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A03398-51F8-D4C9-38D3-8AC926D7A620}"/>
              </a:ext>
            </a:extLst>
          </p:cNvPr>
          <p:cNvSpPr txBox="1"/>
          <p:nvPr/>
        </p:nvSpPr>
        <p:spPr>
          <a:xfrm>
            <a:off x="2962656" y="11667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94E0357-FE3E-6CFC-8E3D-D5373AFF7773}"/>
              </a:ext>
            </a:extLst>
          </p:cNvPr>
          <p:cNvSpPr txBox="1">
            <a:spLocks/>
          </p:cNvSpPr>
          <p:nvPr/>
        </p:nvSpPr>
        <p:spPr>
          <a:xfrm>
            <a:off x="5774297" y="1041093"/>
            <a:ext cx="3738412" cy="10387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CA" sz="2400">
                <a:solidFill>
                  <a:schemeClr val="accent5"/>
                </a:solidFill>
                <a:latin typeface="Montserrat" pitchFamily="2" charset="77"/>
              </a:rPr>
              <a:t>PRICE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CA" sz="1800">
                <a:solidFill>
                  <a:schemeClr val="bg1"/>
                </a:solidFill>
                <a:latin typeface="Montserrat" pitchFamily="2" charset="77"/>
              </a:rPr>
              <a:t>High manufacturing costs</a:t>
            </a:r>
            <a:r>
              <a:rPr lang="en-US" sz="1800">
                <a:solidFill>
                  <a:schemeClr val="bg1"/>
                </a:solidFill>
                <a:latin typeface="Montserrat" pitchFamily="2" charset="77"/>
              </a:rPr>
              <a:t> for high quality pigments</a:t>
            </a:r>
            <a:r>
              <a:rPr lang="en-CA" sz="180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B2BA28E-9A28-9360-B13C-213E94DE8B00}"/>
              </a:ext>
            </a:extLst>
          </p:cNvPr>
          <p:cNvSpPr txBox="1">
            <a:spLocks/>
          </p:cNvSpPr>
          <p:nvPr/>
        </p:nvSpPr>
        <p:spPr>
          <a:xfrm>
            <a:off x="5774297" y="2826371"/>
            <a:ext cx="5257497" cy="10387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CA" sz="2400">
                <a:solidFill>
                  <a:schemeClr val="accent5"/>
                </a:solidFill>
                <a:latin typeface="Montserrat" pitchFamily="2" charset="77"/>
              </a:rPr>
              <a:t>PERFORMANCE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CA" sz="1800">
                <a:solidFill>
                  <a:schemeClr val="bg1"/>
                </a:solidFill>
                <a:latin typeface="Montserrat" pitchFamily="2" charset="77"/>
              </a:rPr>
              <a:t>Color Specificity, stability and ease-of-use are hard to achieve with current technology.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318A277-132F-C931-7ACF-21FA88153271}"/>
              </a:ext>
            </a:extLst>
          </p:cNvPr>
          <p:cNvSpPr txBox="1">
            <a:spLocks/>
          </p:cNvSpPr>
          <p:nvPr/>
        </p:nvSpPr>
        <p:spPr>
          <a:xfrm>
            <a:off x="5774298" y="4611650"/>
            <a:ext cx="6132392" cy="1315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CA" sz="2400">
                <a:solidFill>
                  <a:schemeClr val="accent5"/>
                </a:solidFill>
                <a:latin typeface="Montserrat" pitchFamily="2" charset="77"/>
              </a:rPr>
              <a:t>POLLUTANTS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CA" sz="1800">
                <a:solidFill>
                  <a:schemeClr val="bg1"/>
                </a:solidFill>
                <a:latin typeface="Montserrat" pitchFamily="2" charset="77"/>
              </a:rPr>
              <a:t>Unsustainable manufacturing</a:t>
            </a:r>
            <a:r>
              <a:rPr lang="en-CA" sz="1800" dirty="0">
                <a:solidFill>
                  <a:schemeClr val="bg1"/>
                </a:solidFill>
                <a:latin typeface="Montserrat" pitchFamily="2" charset="77"/>
              </a:rPr>
              <a:t>; largest contributor to toxic wastewater production</a:t>
            </a:r>
            <a:r>
              <a:rPr lang="en-CA" sz="1800">
                <a:solidFill>
                  <a:schemeClr val="bg1"/>
                </a:solidFill>
                <a:latin typeface="Montserrat" pitchFamily="2" charset="77"/>
              </a:rPr>
              <a:t>. </a:t>
            </a:r>
            <a:r>
              <a:rPr lang="en-CA" sz="1800" dirty="0">
                <a:solidFill>
                  <a:schemeClr val="bg1"/>
                </a:solidFill>
                <a:latin typeface="Montserrat" pitchFamily="2" charset="77"/>
              </a:rPr>
              <a:t>Third largest in land </a:t>
            </a:r>
            <a:r>
              <a:rPr lang="en-CA" sz="1800">
                <a:solidFill>
                  <a:schemeClr val="bg1"/>
                </a:solidFill>
                <a:latin typeface="Montserrat" pitchFamily="2" charset="77"/>
              </a:rPr>
              <a:t>and </a:t>
            </a:r>
            <a:r>
              <a:rPr lang="en-CA" sz="1800" dirty="0">
                <a:solidFill>
                  <a:schemeClr val="bg1"/>
                </a:solidFill>
                <a:latin typeface="Montserrat" pitchFamily="2" charset="77"/>
              </a:rPr>
              <a:t>water use, fourth largest carbon footprint</a:t>
            </a:r>
            <a:r>
              <a:rPr lang="en-CA" sz="180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5F958477-6911-FA23-5BF3-71192FB3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/>
              <a:pPr/>
              <a:t>2</a:t>
            </a:fld>
            <a:endParaRPr lang="en-US" sz="1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C78B72-BD5E-A71B-BA54-63E4A1988F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1521" y="1041093"/>
            <a:ext cx="3291840" cy="1692275"/>
          </a:xfrm>
        </p:spPr>
        <p:txBody>
          <a:bodyPr wrap="square">
            <a:spAutoFit/>
          </a:bodyPr>
          <a:lstStyle/>
          <a:p>
            <a:pPr>
              <a:lnSpc>
                <a:spcPts val="4400"/>
              </a:lnSpc>
            </a:pPr>
            <a:r>
              <a:rPr lang="en-US" b="0">
                <a:solidFill>
                  <a:schemeClr val="accent5">
                    <a:lumMod val="50000"/>
                  </a:schemeClr>
                </a:solidFill>
                <a:latin typeface="Montserrat" pitchFamily="2" charset="77"/>
              </a:rPr>
              <a:t>The</a:t>
            </a:r>
            <a:r>
              <a:rPr lang="en-US" b="0">
                <a:solidFill>
                  <a:srgbClr val="203E4A"/>
                </a:solidFill>
                <a:latin typeface="Montserrat" pitchFamily="2" charset="77"/>
              </a:rPr>
              <a:t> </a:t>
            </a:r>
            <a:br>
              <a:rPr lang="en-US" b="0">
                <a:solidFill>
                  <a:srgbClr val="203E4A"/>
                </a:solidFill>
                <a:latin typeface="Montserrat" pitchFamily="2" charset="77"/>
              </a:rPr>
            </a:br>
            <a:r>
              <a:rPr lang="en-US" b="0">
                <a:solidFill>
                  <a:schemeClr val="accent5">
                    <a:lumMod val="75000"/>
                  </a:schemeClr>
                </a:solidFill>
                <a:latin typeface="Montserrat" pitchFamily="2" charset="77"/>
              </a:rPr>
              <a:t>Pigment </a:t>
            </a:r>
            <a:br>
              <a:rPr lang="en-US" b="0">
                <a:solidFill>
                  <a:schemeClr val="accent5">
                    <a:lumMod val="75000"/>
                  </a:schemeClr>
                </a:solidFill>
                <a:latin typeface="Montserrat" pitchFamily="2" charset="77"/>
              </a:rPr>
            </a:br>
            <a:r>
              <a:rPr lang="en-US" b="0">
                <a:solidFill>
                  <a:schemeClr val="accent5">
                    <a:lumMod val="50000"/>
                  </a:schemeClr>
                </a:solidFill>
                <a:latin typeface="Montserrat" pitchFamily="2" charset="77"/>
              </a:rPr>
              <a:t>Problem</a:t>
            </a:r>
          </a:p>
        </p:txBody>
      </p:sp>
      <p:pic>
        <p:nvPicPr>
          <p:cNvPr id="26" name="Content Placeholder 4">
            <a:extLst>
              <a:ext uri="{FF2B5EF4-FFF2-40B4-BE49-F238E27FC236}">
                <a16:creationId xmlns:a16="http://schemas.microsoft.com/office/drawing/2014/main" id="{8FDA9067-21A8-AA2E-F6CC-2F0BDF263EB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H="1" flipV="1">
            <a:off x="-1" y="18169"/>
            <a:ext cx="2525959" cy="48348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69BFD29-92E2-25C9-B082-0F98273832DB}"/>
              </a:ext>
            </a:extLst>
          </p:cNvPr>
          <p:cNvSpPr txBox="1"/>
          <p:nvPr/>
        </p:nvSpPr>
        <p:spPr>
          <a:xfrm>
            <a:off x="-765312" y="94632"/>
            <a:ext cx="329127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spc="-150">
                <a:solidFill>
                  <a:schemeClr val="bg1"/>
                </a:solidFill>
                <a:latin typeface="Montserrat" pitchFamily="2" charset="77"/>
              </a:rPr>
              <a:t>CHIMERA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3AAA09A-909E-7AF6-C163-D64B3F6157BF}"/>
              </a:ext>
            </a:extLst>
          </p:cNvPr>
          <p:cNvGrpSpPr/>
          <p:nvPr/>
        </p:nvGrpSpPr>
        <p:grpSpPr>
          <a:xfrm>
            <a:off x="-765312" y="18169"/>
            <a:ext cx="3291271" cy="483481"/>
            <a:chOff x="-765312" y="18169"/>
            <a:chExt cx="3291271" cy="483481"/>
          </a:xfrm>
        </p:grpSpPr>
        <p:pic>
          <p:nvPicPr>
            <p:cNvPr id="6" name="Content Placeholder 4">
              <a:extLst>
                <a:ext uri="{FF2B5EF4-FFF2-40B4-BE49-F238E27FC236}">
                  <a16:creationId xmlns:a16="http://schemas.microsoft.com/office/drawing/2014/main" id="{34CD6775-3650-92A6-C1EF-1ECAA79629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H="1" flipV="1">
              <a:off x="-1" y="18169"/>
              <a:ext cx="2525959" cy="48348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347EC80-2608-EF6B-5C46-267EB42FD749}"/>
                </a:ext>
              </a:extLst>
            </p:cNvPr>
            <p:cNvSpPr txBox="1"/>
            <p:nvPr/>
          </p:nvSpPr>
          <p:spPr>
            <a:xfrm>
              <a:off x="-765312" y="94632"/>
              <a:ext cx="3291271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400" spc="-150">
                  <a:solidFill>
                    <a:schemeClr val="bg1"/>
                  </a:solidFill>
                  <a:latin typeface="Montserrat" pitchFamily="2" charset="77"/>
                </a:rPr>
                <a:t>CHIMERA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3245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4">
            <a:extLst>
              <a:ext uri="{FF2B5EF4-FFF2-40B4-BE49-F238E27FC236}">
                <a16:creationId xmlns:a16="http://schemas.microsoft.com/office/drawing/2014/main" id="{E2217E9E-A174-4EC6-9285-A7456D5B54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9376" r="-1"/>
          <a:stretch>
            <a:fillRect/>
          </a:stretch>
        </p:blipFill>
        <p:spPr>
          <a:xfrm rot="10800000" flipH="1" flipV="1">
            <a:off x="7607134" y="-20878"/>
            <a:ext cx="4584866" cy="687887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089EA8B-E051-48DB-8D7C-0DB8F22738AE}"/>
              </a:ext>
            </a:extLst>
          </p:cNvPr>
          <p:cNvSpPr/>
          <p:nvPr/>
        </p:nvSpPr>
        <p:spPr>
          <a:xfrm>
            <a:off x="0" y="0"/>
            <a:ext cx="9134061" cy="68788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EB0AF88-6E0C-4F56-C88D-9757F9E2592D}"/>
              </a:ext>
            </a:extLst>
          </p:cNvPr>
          <p:cNvGrpSpPr/>
          <p:nvPr/>
        </p:nvGrpSpPr>
        <p:grpSpPr>
          <a:xfrm>
            <a:off x="4378927" y="984938"/>
            <a:ext cx="4486927" cy="5171273"/>
            <a:chOff x="5731825" y="796672"/>
            <a:chExt cx="4486927" cy="5171273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394E0357-FE3E-6CFC-8E3D-D5373AFF7773}"/>
                </a:ext>
              </a:extLst>
            </p:cNvPr>
            <p:cNvSpPr txBox="1">
              <a:spLocks/>
            </p:cNvSpPr>
            <p:nvPr/>
          </p:nvSpPr>
          <p:spPr>
            <a:xfrm>
              <a:off x="5731825" y="796672"/>
              <a:ext cx="3915206" cy="15927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None/>
              </a:pPr>
              <a:r>
                <a:rPr lang="en-CA" sz="2400" dirty="0">
                  <a:solidFill>
                    <a:schemeClr val="accent5"/>
                  </a:solidFill>
                  <a:latin typeface="Montserrat" pitchFamily="2" charset="77"/>
                </a:rPr>
                <a:t>SPEED TO PROTOTYPE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None/>
              </a:pPr>
              <a:r>
                <a:rPr lang="en-CA" sz="1800" dirty="0">
                  <a:solidFill>
                    <a:schemeClr val="bg1"/>
                  </a:solidFill>
                  <a:latin typeface="Montserrat"/>
                </a:rPr>
                <a:t>Foundational technology can </a:t>
              </a:r>
              <a:br>
                <a:rPr lang="en-CA" sz="1800" dirty="0">
                  <a:latin typeface="Montserrat" pitchFamily="2" charset="77"/>
                </a:rPr>
              </a:br>
              <a:r>
                <a:rPr lang="en-CA" sz="1800" dirty="0">
                  <a:solidFill>
                    <a:schemeClr val="bg1"/>
                  </a:solidFill>
                  <a:latin typeface="Montserrat"/>
                </a:rPr>
                <a:t>be iterated &gt;2X faster than current state-of-the-art. AI enabled optimization.</a:t>
              </a:r>
            </a:p>
          </p:txBody>
        </p:sp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6B2BA28E-9A28-9360-B13C-213E94DE8B00}"/>
                </a:ext>
              </a:extLst>
            </p:cNvPr>
            <p:cNvSpPr txBox="1">
              <a:spLocks/>
            </p:cNvSpPr>
            <p:nvPr/>
          </p:nvSpPr>
          <p:spPr>
            <a:xfrm>
              <a:off x="5731825" y="2678269"/>
              <a:ext cx="4486927" cy="131574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None/>
              </a:pPr>
              <a:r>
                <a:rPr lang="en-CA" sz="2400" dirty="0">
                  <a:solidFill>
                    <a:schemeClr val="accent5"/>
                  </a:solidFill>
                  <a:latin typeface="Montserrat" pitchFamily="2" charset="77"/>
                </a:rPr>
                <a:t>SCALE ECONOMICS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None/>
              </a:pPr>
              <a:r>
                <a:rPr lang="en-CA" sz="1800" dirty="0">
                  <a:solidFill>
                    <a:schemeClr val="bg1"/>
                  </a:solidFill>
                  <a:latin typeface="Montserrat" pitchFamily="2" charset="77"/>
                </a:rPr>
                <a:t>5x less capex required with Chimera microbe. Modular process benefits from commodified technologies.</a:t>
              </a:r>
            </a:p>
          </p:txBody>
        </p:sp>
        <p:sp>
          <p:nvSpPr>
            <p:cNvPr id="15" name="Content Placeholder 2">
              <a:extLst>
                <a:ext uri="{FF2B5EF4-FFF2-40B4-BE49-F238E27FC236}">
                  <a16:creationId xmlns:a16="http://schemas.microsoft.com/office/drawing/2014/main" id="{5318A277-132F-C931-7ACF-21FA88153271}"/>
                </a:ext>
              </a:extLst>
            </p:cNvPr>
            <p:cNvSpPr txBox="1">
              <a:spLocks/>
            </p:cNvSpPr>
            <p:nvPr/>
          </p:nvSpPr>
          <p:spPr>
            <a:xfrm>
              <a:off x="5731825" y="4282868"/>
              <a:ext cx="4156727" cy="16850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None/>
              </a:pPr>
              <a:r>
                <a:rPr lang="en-CA" sz="2400" dirty="0">
                  <a:solidFill>
                    <a:schemeClr val="accent5"/>
                  </a:solidFill>
                  <a:latin typeface="Montserrat" pitchFamily="2" charset="77"/>
                </a:rPr>
                <a:t>PRECISION MANUFACTURING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None/>
              </a:pPr>
              <a:r>
                <a:rPr lang="en-CA" sz="1800" dirty="0">
                  <a:solidFill>
                    <a:schemeClr val="bg1"/>
                  </a:solidFill>
                  <a:latin typeface="Montserrat" pitchFamily="2" charset="77"/>
                </a:rPr>
                <a:t>Precision fermentation advantage allows for molecular specificity. Any pigment for any application.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1A03398-51F8-D4C9-38D3-8AC926D7A620}"/>
              </a:ext>
            </a:extLst>
          </p:cNvPr>
          <p:cNvSpPr txBox="1"/>
          <p:nvPr/>
        </p:nvSpPr>
        <p:spPr>
          <a:xfrm>
            <a:off x="2962656" y="11667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5F958477-6911-FA23-5BF3-71192FB3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/>
              <a:pPr/>
              <a:t>3</a:t>
            </a:fld>
            <a:endParaRPr lang="en-US" sz="1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C78B72-BD5E-A71B-BA54-63E4A1988F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1520" y="1089571"/>
            <a:ext cx="3183255" cy="1692771"/>
          </a:xfrm>
        </p:spPr>
        <p:txBody>
          <a:bodyPr wrap="square">
            <a:spAutoFit/>
          </a:bodyPr>
          <a:lstStyle/>
          <a:p>
            <a:pPr>
              <a:lnSpc>
                <a:spcPts val="4400"/>
              </a:lnSpc>
              <a:spcAft>
                <a:spcPts val="3600"/>
              </a:spcAft>
            </a:pPr>
            <a:r>
              <a:rPr lang="en-US" b="0">
                <a:solidFill>
                  <a:schemeClr val="accent5">
                    <a:lumMod val="50000"/>
                  </a:schemeClr>
                </a:solidFill>
                <a:latin typeface="Montserrat" pitchFamily="2" charset="77"/>
              </a:rPr>
              <a:t>The </a:t>
            </a:r>
            <a:br>
              <a:rPr lang="en-US" b="0">
                <a:solidFill>
                  <a:schemeClr val="accent5">
                    <a:lumMod val="50000"/>
                  </a:schemeClr>
                </a:solidFill>
                <a:latin typeface="Montserrat" pitchFamily="2" charset="77"/>
              </a:rPr>
            </a:br>
            <a:r>
              <a:rPr lang="en-US" b="0">
                <a:solidFill>
                  <a:schemeClr val="accent5">
                    <a:lumMod val="75000"/>
                  </a:schemeClr>
                </a:solidFill>
              </a:rPr>
              <a:t>Chimera</a:t>
            </a:r>
            <a:br>
              <a:rPr lang="en-US" b="0">
                <a:solidFill>
                  <a:schemeClr val="accent5">
                    <a:lumMod val="50000"/>
                  </a:schemeClr>
                </a:solidFill>
                <a:latin typeface="Montserrat" pitchFamily="2" charset="77"/>
              </a:rPr>
            </a:br>
            <a:r>
              <a:rPr lang="en-US" b="0">
                <a:solidFill>
                  <a:schemeClr val="accent5">
                    <a:lumMod val="50000"/>
                  </a:schemeClr>
                </a:solidFill>
                <a:latin typeface="Montserrat" pitchFamily="2" charset="77"/>
              </a:rPr>
              <a:t>Solution.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A2F34C3-CDA2-8EA9-27CA-4976E329EC9F}"/>
              </a:ext>
            </a:extLst>
          </p:cNvPr>
          <p:cNvGrpSpPr/>
          <p:nvPr/>
        </p:nvGrpSpPr>
        <p:grpSpPr>
          <a:xfrm>
            <a:off x="-765312" y="18169"/>
            <a:ext cx="3291271" cy="483481"/>
            <a:chOff x="-765312" y="18169"/>
            <a:chExt cx="3291271" cy="483481"/>
          </a:xfrm>
        </p:grpSpPr>
        <p:pic>
          <p:nvPicPr>
            <p:cNvPr id="18" name="Content Placeholder 4">
              <a:extLst>
                <a:ext uri="{FF2B5EF4-FFF2-40B4-BE49-F238E27FC236}">
                  <a16:creationId xmlns:a16="http://schemas.microsoft.com/office/drawing/2014/main" id="{13B542FC-12AA-6891-C7F6-1F7E75DE1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H="1" flipV="1">
              <a:off x="-1" y="18169"/>
              <a:ext cx="2525959" cy="483481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7C57FF4-9179-E4D9-AC12-27EF60BDCEF7}"/>
                </a:ext>
              </a:extLst>
            </p:cNvPr>
            <p:cNvSpPr txBox="1"/>
            <p:nvPr/>
          </p:nvSpPr>
          <p:spPr>
            <a:xfrm>
              <a:off x="-765312" y="94632"/>
              <a:ext cx="3291271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400" spc="-150">
                  <a:solidFill>
                    <a:schemeClr val="bg1"/>
                  </a:solidFill>
                  <a:latin typeface="Montserrat" pitchFamily="2" charset="77"/>
                </a:rPr>
                <a:t>CHIMERA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4562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7C8E0F-0223-AC24-FB0C-953E89E22487}"/>
              </a:ext>
            </a:extLst>
          </p:cNvPr>
          <p:cNvSpPr/>
          <p:nvPr/>
        </p:nvSpPr>
        <p:spPr>
          <a:xfrm>
            <a:off x="-4" y="0"/>
            <a:ext cx="1219200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A03398-51F8-D4C9-38D3-8AC926D7A620}"/>
              </a:ext>
            </a:extLst>
          </p:cNvPr>
          <p:cNvSpPr txBox="1"/>
          <p:nvPr/>
        </p:nvSpPr>
        <p:spPr>
          <a:xfrm>
            <a:off x="2962656" y="11667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5F958477-6911-FA23-5BF3-71192FB3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BF0CCAD9-EC64-F488-4A99-3C782ED51E89}"/>
              </a:ext>
            </a:extLst>
          </p:cNvPr>
          <p:cNvSpPr/>
          <p:nvPr/>
        </p:nvSpPr>
        <p:spPr>
          <a:xfrm>
            <a:off x="2200039" y="2440177"/>
            <a:ext cx="4949969" cy="3916174"/>
          </a:xfrm>
          <a:prstGeom prst="roundRect">
            <a:avLst/>
          </a:prstGeom>
          <a:noFill/>
          <a:ln w="317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0BF66D7-A01D-D4F1-F22C-0761063526AE}"/>
              </a:ext>
            </a:extLst>
          </p:cNvPr>
          <p:cNvGrpSpPr/>
          <p:nvPr/>
        </p:nvGrpSpPr>
        <p:grpSpPr>
          <a:xfrm>
            <a:off x="731520" y="2831616"/>
            <a:ext cx="3048000" cy="3048000"/>
            <a:chOff x="607589" y="2614497"/>
            <a:chExt cx="3291840" cy="329184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4E6C670-505F-57DF-1730-764175BCB3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7589" y="2614497"/>
              <a:ext cx="3291840" cy="329184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E7BE28F-0765-4A94-5700-F808FC2EEE9F}"/>
                </a:ext>
              </a:extLst>
            </p:cNvPr>
            <p:cNvSpPr/>
            <p:nvPr/>
          </p:nvSpPr>
          <p:spPr>
            <a:xfrm>
              <a:off x="1098650" y="3475026"/>
              <a:ext cx="2309718" cy="230971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B2AA9C8-08A7-BB5E-8780-FF6379160C56}"/>
                </a:ext>
              </a:extLst>
            </p:cNvPr>
            <p:cNvSpPr/>
            <p:nvPr/>
          </p:nvSpPr>
          <p:spPr>
            <a:xfrm>
              <a:off x="1586249" y="4352107"/>
              <a:ext cx="1334520" cy="13345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BBFA394-101C-2BFD-E212-676C4B8B9CFC}"/>
                </a:ext>
              </a:extLst>
            </p:cNvPr>
            <p:cNvSpPr txBox="1"/>
            <p:nvPr/>
          </p:nvSpPr>
          <p:spPr>
            <a:xfrm>
              <a:off x="1401981" y="2681636"/>
              <a:ext cx="1703057" cy="53779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ts val="4400"/>
                </a:lnSpc>
              </a:pPr>
              <a:r>
                <a:rPr lang="en-US" sz="2400">
                  <a:solidFill>
                    <a:schemeClr val="bg1"/>
                  </a:solidFill>
                  <a:latin typeface="Montserrat" pitchFamily="2" charset="77"/>
                </a:rPr>
                <a:t>TAM</a:t>
              </a:r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B9708C9-A146-A228-4DBC-9B64BCA83C34}"/>
                </a:ext>
              </a:extLst>
            </p:cNvPr>
            <p:cNvSpPr txBox="1"/>
            <p:nvPr/>
          </p:nvSpPr>
          <p:spPr>
            <a:xfrm>
              <a:off x="1401981" y="3595294"/>
              <a:ext cx="1703057" cy="53779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ts val="4400"/>
                </a:lnSpc>
              </a:pPr>
              <a:r>
                <a:rPr lang="en-US" sz="2400">
                  <a:solidFill>
                    <a:schemeClr val="bg1"/>
                  </a:solidFill>
                  <a:latin typeface="Montserrat" pitchFamily="2" charset="77"/>
                </a:rPr>
                <a:t>SAM</a:t>
              </a:r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4E94026-CD1A-5300-9EFC-AAA534076F64}"/>
                </a:ext>
              </a:extLst>
            </p:cNvPr>
            <p:cNvSpPr txBox="1"/>
            <p:nvPr/>
          </p:nvSpPr>
          <p:spPr>
            <a:xfrm>
              <a:off x="1401981" y="4805316"/>
              <a:ext cx="1703057" cy="4131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400">
                  <a:solidFill>
                    <a:schemeClr val="bg1"/>
                  </a:solidFill>
                  <a:latin typeface="Montserrat" pitchFamily="2" charset="77"/>
                </a:rPr>
                <a:t>SOM</a:t>
              </a:r>
              <a:endParaRPr lang="en-US" sz="2400">
                <a:solidFill>
                  <a:schemeClr val="bg1"/>
                </a:solidFill>
              </a:endParaRPr>
            </a:p>
          </p:txBody>
        </p:sp>
      </p:grp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EF2213D3-6D14-6318-B0B6-690FDBA501E9}"/>
              </a:ext>
            </a:extLst>
          </p:cNvPr>
          <p:cNvSpPr txBox="1">
            <a:spLocks/>
          </p:cNvSpPr>
          <p:nvPr/>
        </p:nvSpPr>
        <p:spPr>
          <a:xfrm>
            <a:off x="4057805" y="2693402"/>
            <a:ext cx="3118626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3600">
                <a:solidFill>
                  <a:schemeClr val="accent5"/>
                </a:solidFill>
                <a:latin typeface="Montserrat" pitchFamily="2" charset="77"/>
              </a:rPr>
              <a:t>$1.5T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1600">
                <a:solidFill>
                  <a:schemeClr val="bg1"/>
                </a:solidFill>
                <a:latin typeface="Montserrat" pitchFamily="2" charset="77"/>
              </a:rPr>
              <a:t>precision BioTAM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A4D18C00-9E18-D0FF-AD7F-2D83DC902284}"/>
              </a:ext>
            </a:extLst>
          </p:cNvPr>
          <p:cNvSpPr txBox="1">
            <a:spLocks/>
          </p:cNvSpPr>
          <p:nvPr/>
        </p:nvSpPr>
        <p:spPr>
          <a:xfrm>
            <a:off x="4057805" y="3691521"/>
            <a:ext cx="2987997" cy="1046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3600">
                <a:solidFill>
                  <a:schemeClr val="accent5"/>
                </a:solidFill>
                <a:latin typeface="Montserrat" pitchFamily="2" charset="77"/>
              </a:rPr>
              <a:t>$120B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1600">
                <a:solidFill>
                  <a:schemeClr val="bg1"/>
                </a:solidFill>
                <a:latin typeface="Montserrat" pitchFamily="2" charset="77"/>
              </a:rPr>
              <a:t>textile, materials and food pigments and dyes.</a:t>
            </a:r>
            <a:endParaRPr lang="en-US" sz="160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3C84CA1C-46F0-F9B5-C555-B836DEF0C333}"/>
              </a:ext>
            </a:extLst>
          </p:cNvPr>
          <p:cNvSpPr txBox="1">
            <a:spLocks/>
          </p:cNvSpPr>
          <p:nvPr/>
        </p:nvSpPr>
        <p:spPr>
          <a:xfrm>
            <a:off x="4057805" y="4995055"/>
            <a:ext cx="2921459" cy="1046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3600">
                <a:solidFill>
                  <a:schemeClr val="accent5"/>
                </a:solidFill>
                <a:latin typeface="Montserrat" pitchFamily="2" charset="77"/>
              </a:rPr>
              <a:t>$</a:t>
            </a:r>
            <a:r>
              <a:rPr lang="en-CA" sz="3600" dirty="0">
                <a:solidFill>
                  <a:schemeClr val="accent5"/>
                </a:solidFill>
                <a:latin typeface="Montserrat" pitchFamily="2" charset="77"/>
              </a:rPr>
              <a:t>500M</a:t>
            </a:r>
            <a:endParaRPr lang="en-CA" sz="1800">
              <a:solidFill>
                <a:schemeClr val="accent5"/>
              </a:solidFill>
              <a:latin typeface="Montserrat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1600">
                <a:solidFill>
                  <a:schemeClr val="bg1"/>
                </a:solidFill>
                <a:latin typeface="Montserrat" pitchFamily="2" charset="77"/>
              </a:rPr>
              <a:t>denim pigments </a:t>
            </a:r>
            <a:br>
              <a:rPr lang="en-CA" sz="1600">
                <a:solidFill>
                  <a:schemeClr val="bg1"/>
                </a:solidFill>
                <a:latin typeface="Montserrat" pitchFamily="2" charset="77"/>
              </a:rPr>
            </a:br>
            <a:r>
              <a:rPr lang="en-CA" sz="1600">
                <a:solidFill>
                  <a:schemeClr val="bg1"/>
                </a:solidFill>
                <a:latin typeface="Montserrat" pitchFamily="2" charset="77"/>
              </a:rPr>
              <a:t>and dyes </a:t>
            </a:r>
            <a:endParaRPr lang="en-US" sz="160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24639DC2-21B2-ED34-F8DA-4A9F3930F2BC}"/>
              </a:ext>
            </a:extLst>
          </p:cNvPr>
          <p:cNvSpPr txBox="1">
            <a:spLocks/>
          </p:cNvSpPr>
          <p:nvPr/>
        </p:nvSpPr>
        <p:spPr>
          <a:xfrm>
            <a:off x="7481274" y="2522270"/>
            <a:ext cx="4353037" cy="1184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A" sz="1800">
                <a:solidFill>
                  <a:schemeClr val="accent5"/>
                </a:solidFill>
                <a:latin typeface="Montserrat" pitchFamily="2" charset="77"/>
              </a:rPr>
              <a:t>HIGH PERFORMANCE </a:t>
            </a:r>
            <a:br>
              <a:rPr lang="en-CA" sz="1800">
                <a:solidFill>
                  <a:schemeClr val="accent5"/>
                </a:solidFill>
                <a:latin typeface="Montserrat" pitchFamily="2" charset="77"/>
              </a:rPr>
            </a:br>
            <a:r>
              <a:rPr lang="en-CA" sz="1800">
                <a:solidFill>
                  <a:schemeClr val="accent5"/>
                </a:solidFill>
                <a:latin typeface="Montserrat" pitchFamily="2" charset="77"/>
              </a:rPr>
              <a:t>IS HIGHLY DIFFICULT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A" sz="1800">
                <a:solidFill>
                  <a:schemeClr val="bg1"/>
                </a:solidFill>
                <a:latin typeface="Montserrat" pitchFamily="2" charset="77"/>
              </a:rPr>
              <a:t>High performance</a:t>
            </a:r>
            <a:r>
              <a:rPr lang="en-CA" sz="1800" dirty="0">
                <a:solidFill>
                  <a:schemeClr val="bg1"/>
                </a:solidFill>
                <a:latin typeface="Montserrat" pitchFamily="2" charset="77"/>
              </a:rPr>
              <a:t>, natural</a:t>
            </a:r>
            <a:r>
              <a:rPr lang="en-CA" sz="1800">
                <a:solidFill>
                  <a:schemeClr val="bg1"/>
                </a:solidFill>
                <a:latin typeface="Montserrat" pitchFamily="2" charset="77"/>
              </a:rPr>
              <a:t> pigments are very difficult to make… for them.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FA94A5A8-BBCE-6EC8-95D4-51D40BDEEC78}"/>
              </a:ext>
            </a:extLst>
          </p:cNvPr>
          <p:cNvSpPr txBox="1">
            <a:spLocks/>
          </p:cNvSpPr>
          <p:nvPr/>
        </p:nvSpPr>
        <p:spPr>
          <a:xfrm>
            <a:off x="7481274" y="4440514"/>
            <a:ext cx="3722406" cy="1815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A" sz="1800">
                <a:solidFill>
                  <a:schemeClr val="accent5"/>
                </a:solidFill>
                <a:latin typeface="Montserrat" pitchFamily="2" charset="77"/>
              </a:rPr>
              <a:t>SPEED TO MARKET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A" sz="1800">
                <a:solidFill>
                  <a:schemeClr val="bg1"/>
                </a:solidFill>
                <a:latin typeface="Montserrat" pitchFamily="2" charset="77"/>
              </a:rPr>
              <a:t>Textile color beachhead primed to adopt our solution; Indigo.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A" sz="1800" dirty="0">
                <a:solidFill>
                  <a:schemeClr val="bg1"/>
                </a:solidFill>
                <a:latin typeface="Montserrat" pitchFamily="2" charset="77"/>
              </a:rPr>
              <a:t>Seasoned denim industry veteran, strong target market network.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9EEDF89-8498-51EE-116A-5CAC1C8F127E}"/>
              </a:ext>
            </a:extLst>
          </p:cNvPr>
          <p:cNvGrpSpPr/>
          <p:nvPr/>
        </p:nvGrpSpPr>
        <p:grpSpPr>
          <a:xfrm>
            <a:off x="-765312" y="18169"/>
            <a:ext cx="3291271" cy="483481"/>
            <a:chOff x="-765312" y="18169"/>
            <a:chExt cx="3291271" cy="483481"/>
          </a:xfrm>
        </p:grpSpPr>
        <p:pic>
          <p:nvPicPr>
            <p:cNvPr id="9" name="Content Placeholder 4">
              <a:extLst>
                <a:ext uri="{FF2B5EF4-FFF2-40B4-BE49-F238E27FC236}">
                  <a16:creationId xmlns:a16="http://schemas.microsoft.com/office/drawing/2014/main" id="{654922C9-9C2D-C020-D05F-41A3C9795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H="1" flipV="1">
              <a:off x="-1" y="18169"/>
              <a:ext cx="2525959" cy="48348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DADEF46-BD46-7636-C5B9-3E0CAD7E26F8}"/>
                </a:ext>
              </a:extLst>
            </p:cNvPr>
            <p:cNvSpPr txBox="1"/>
            <p:nvPr/>
          </p:nvSpPr>
          <p:spPr>
            <a:xfrm>
              <a:off x="-765312" y="94632"/>
              <a:ext cx="3291271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400" spc="-150">
                  <a:solidFill>
                    <a:schemeClr val="bg1"/>
                  </a:solidFill>
                  <a:latin typeface="Montserrat" pitchFamily="2" charset="77"/>
                </a:rPr>
                <a:t>CHIMERA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93C59F0-550F-7B87-6115-0AA47CCF8737}"/>
              </a:ext>
            </a:extLst>
          </p:cNvPr>
          <p:cNvSpPr txBox="1"/>
          <p:nvPr/>
        </p:nvSpPr>
        <p:spPr>
          <a:xfrm>
            <a:off x="731520" y="1188720"/>
            <a:ext cx="10850879" cy="56425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4400"/>
              </a:lnSpc>
            </a:pPr>
            <a:r>
              <a:rPr lang="en-US" sz="4400">
                <a:solidFill>
                  <a:schemeClr val="accent5">
                    <a:lumMod val="50000"/>
                  </a:schemeClr>
                </a:solidFill>
                <a:latin typeface="Montserrat" pitchFamily="2" charset="77"/>
              </a:rPr>
              <a:t>Why</a:t>
            </a:r>
            <a:r>
              <a:rPr lang="en-US" sz="4400">
                <a:solidFill>
                  <a:schemeClr val="accent5">
                    <a:lumMod val="75000"/>
                  </a:schemeClr>
                </a:solidFill>
                <a:latin typeface="Montserrat" pitchFamily="2" charset="77"/>
              </a:rPr>
              <a:t> Colors?</a:t>
            </a:r>
            <a:r>
              <a:rPr lang="en-US" sz="4400">
                <a:solidFill>
                  <a:schemeClr val="bg1"/>
                </a:solidFill>
                <a:latin typeface="Montserrat" pitchFamily="2" charset="77"/>
              </a:rPr>
              <a:t>  </a:t>
            </a:r>
            <a:r>
              <a:rPr lang="en-CA" sz="3600">
                <a:solidFill>
                  <a:schemeClr val="bg1"/>
                </a:solidFill>
                <a:latin typeface="Montserrat" pitchFamily="2" charset="77"/>
              </a:rPr>
              <a:t>Nice TAM, SAM and SOM</a:t>
            </a:r>
            <a:endParaRPr lang="en-US" sz="3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237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75D88E8-5C30-F913-7D5E-012750420D7C}"/>
              </a:ext>
            </a:extLst>
          </p:cNvPr>
          <p:cNvSpPr/>
          <p:nvPr/>
        </p:nvSpPr>
        <p:spPr>
          <a:xfrm>
            <a:off x="-4" y="0"/>
            <a:ext cx="1219200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A03398-51F8-D4C9-38D3-8AC926D7A620}"/>
              </a:ext>
            </a:extLst>
          </p:cNvPr>
          <p:cNvSpPr txBox="1"/>
          <p:nvPr/>
        </p:nvSpPr>
        <p:spPr>
          <a:xfrm>
            <a:off x="2962656" y="11667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5F958477-6911-FA23-5BF3-71192FB3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/>
              <a:pPr/>
              <a:t>5</a:t>
            </a:fld>
            <a:endParaRPr lang="en-US" sz="1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5CE79E-39EE-F687-E85C-AAF824F92F1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1520" y="1363351"/>
            <a:ext cx="3477586" cy="1128514"/>
          </a:xfrm>
        </p:spPr>
        <p:txBody>
          <a:bodyPr wrap="square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US" b="0">
                <a:solidFill>
                  <a:schemeClr val="accent5"/>
                </a:solidFill>
              </a:rPr>
              <a:t>Competitive Advantage</a:t>
            </a:r>
            <a:endParaRPr lang="en-US" b="0">
              <a:solidFill>
                <a:schemeClr val="accent5"/>
              </a:solidFill>
              <a:latin typeface="Montserrat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E377FEF-FF20-AFED-16DE-C58A20AAC902}"/>
              </a:ext>
            </a:extLst>
          </p:cNvPr>
          <p:cNvSpPr txBox="1">
            <a:spLocks/>
          </p:cNvSpPr>
          <p:nvPr/>
        </p:nvSpPr>
        <p:spPr>
          <a:xfrm>
            <a:off x="5760731" y="1363351"/>
            <a:ext cx="5825848" cy="438581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None/>
            </a:pPr>
            <a:r>
              <a:rPr lang="en-CA" sz="2000" dirty="0">
                <a:solidFill>
                  <a:schemeClr val="accent5"/>
                </a:solidFill>
                <a:latin typeface="Montserrat" pitchFamily="2" charset="77"/>
              </a:rPr>
              <a:t>UNBOUND BY NATURAL LIMITS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5"/>
              </a:buClr>
              <a:buNone/>
            </a:pPr>
            <a:r>
              <a:rPr lang="en-CA" sz="1800" dirty="0">
                <a:solidFill>
                  <a:schemeClr val="bg1"/>
                </a:solidFill>
                <a:latin typeface="Montserrat" pitchFamily="2" charset="77"/>
              </a:rPr>
              <a:t>Natural indigo manufacturing is limited by feedstock costs. Our technology allows us to convert cost neutral feedstocks into high value pigments.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CA" sz="1800" dirty="0">
              <a:solidFill>
                <a:schemeClr val="accent5"/>
              </a:solidFill>
              <a:latin typeface="Montserrat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None/>
            </a:pPr>
            <a:r>
              <a:rPr lang="en-CA" sz="2000" dirty="0">
                <a:solidFill>
                  <a:schemeClr val="accent5"/>
                </a:solidFill>
                <a:latin typeface="Montserrat" pitchFamily="2" charset="77"/>
              </a:rPr>
              <a:t>GROW THEM ANYWHERE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CA" sz="1800" dirty="0">
                <a:solidFill>
                  <a:schemeClr val="bg1"/>
                </a:solidFill>
                <a:latin typeface="Montserrat"/>
              </a:rPr>
              <a:t>Our resilient microbe produces faster than any other with low manufacturing costs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CA" sz="1800" dirty="0">
              <a:solidFill>
                <a:schemeClr val="accent5"/>
              </a:solidFill>
              <a:latin typeface="Montserrat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None/>
            </a:pPr>
            <a:r>
              <a:rPr lang="en-CA" sz="2000" dirty="0">
                <a:solidFill>
                  <a:schemeClr val="accent5"/>
                </a:solidFill>
                <a:latin typeface="Montserrat" pitchFamily="2" charset="77"/>
              </a:rPr>
              <a:t>COST COMPETITIVE VS. SYNTHETIC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A" sz="1800" dirty="0">
                <a:solidFill>
                  <a:schemeClr val="bg1"/>
                </a:solidFill>
                <a:latin typeface="Montserrat" pitchFamily="2" charset="77"/>
              </a:rPr>
              <a:t>We own the IP for the lowest cost, natural pigment manufacturing technology.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9CE0ED2-0D9C-6841-0278-445F0FEFDE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H="1" flipV="1">
            <a:off x="0" y="37557"/>
            <a:ext cx="2525959" cy="4834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0A9CB7-8301-B115-16BE-DFE8A96807F2}"/>
              </a:ext>
            </a:extLst>
          </p:cNvPr>
          <p:cNvSpPr txBox="1"/>
          <p:nvPr/>
        </p:nvSpPr>
        <p:spPr>
          <a:xfrm>
            <a:off x="-765312" y="94632"/>
            <a:ext cx="329127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spc="-150">
                <a:solidFill>
                  <a:schemeClr val="bg1"/>
                </a:solidFill>
                <a:latin typeface="Montserrat" pitchFamily="2" charset="77"/>
              </a:rPr>
              <a:t>CHIMERA</a:t>
            </a:r>
          </a:p>
        </p:txBody>
      </p:sp>
      <p:pic>
        <p:nvPicPr>
          <p:cNvPr id="19" name="Picture 18" descr="Close up of colorful powders">
            <a:extLst>
              <a:ext uri="{FF2B5EF4-FFF2-40B4-BE49-F238E27FC236}">
                <a16:creationId xmlns:a16="http://schemas.microsoft.com/office/drawing/2014/main" id="{45930920-A760-1353-1003-AC6E05F2C0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1539"/>
          <a:stretch>
            <a:fillRect/>
          </a:stretch>
        </p:blipFill>
        <p:spPr>
          <a:xfrm>
            <a:off x="-4" y="3082107"/>
            <a:ext cx="5029211" cy="377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25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64CA6-4481-9629-D1FC-041C45E4F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5D7C171-4001-13C4-4529-D2ABFBB17CD8}"/>
              </a:ext>
            </a:extLst>
          </p:cNvPr>
          <p:cNvSpPr/>
          <p:nvPr/>
        </p:nvSpPr>
        <p:spPr>
          <a:xfrm>
            <a:off x="-4" y="0"/>
            <a:ext cx="1219200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0A2767-2EF5-4A9D-DE0A-E152C55B5F18}"/>
              </a:ext>
            </a:extLst>
          </p:cNvPr>
          <p:cNvSpPr txBox="1"/>
          <p:nvPr/>
        </p:nvSpPr>
        <p:spPr>
          <a:xfrm>
            <a:off x="2962656" y="11667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06ECDFFB-DD13-EDB8-BF2F-6E8943574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/>
              <a:pPr/>
              <a:t>6</a:t>
            </a:fld>
            <a:endParaRPr lang="en-US" sz="1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C90870-C527-DE2A-316D-027B95968B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70680" y="1262291"/>
            <a:ext cx="2981441" cy="1128514"/>
          </a:xfrm>
        </p:spPr>
        <p:txBody>
          <a:bodyPr wrap="square">
            <a:spAutoFit/>
          </a:bodyPr>
          <a:lstStyle/>
          <a:p>
            <a:pPr>
              <a:lnSpc>
                <a:spcPts val="4400"/>
              </a:lnSpc>
            </a:pPr>
            <a:r>
              <a:rPr lang="en-US" b="0">
                <a:solidFill>
                  <a:schemeClr val="accent5"/>
                </a:solidFill>
              </a:rPr>
              <a:t>Why</a:t>
            </a:r>
            <a:r>
              <a:rPr lang="en-US" b="0" dirty="0">
                <a:solidFill>
                  <a:srgbClr val="203E4A"/>
                </a:solidFill>
              </a:rPr>
              <a:t> </a:t>
            </a:r>
            <a:r>
              <a:rPr lang="en-US" b="0">
                <a:solidFill>
                  <a:schemeClr val="accent5"/>
                </a:solidFill>
              </a:rPr>
              <a:t>Now?</a:t>
            </a:r>
            <a:r>
              <a:rPr lang="en-US" b="0">
                <a:solidFill>
                  <a:schemeClr val="accent5"/>
                </a:solidFill>
                <a:latin typeface="Montserrat" pitchFamily="2" charset="77"/>
              </a:rPr>
              <a:t>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E680313-014A-376E-8D71-4A17C68A919E}"/>
              </a:ext>
            </a:extLst>
          </p:cNvPr>
          <p:cNvSpPr txBox="1">
            <a:spLocks/>
          </p:cNvSpPr>
          <p:nvPr/>
        </p:nvSpPr>
        <p:spPr>
          <a:xfrm>
            <a:off x="5703358" y="1262291"/>
            <a:ext cx="5825848" cy="50937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None/>
            </a:pPr>
            <a:r>
              <a:rPr lang="en-CA" sz="2000" dirty="0">
                <a:solidFill>
                  <a:schemeClr val="accent5"/>
                </a:solidFill>
                <a:latin typeface="Montserrat" pitchFamily="2" charset="77"/>
              </a:rPr>
              <a:t>MANUFACTURING NIGHTMARE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5"/>
              </a:buClr>
              <a:buNone/>
            </a:pPr>
            <a:r>
              <a:rPr lang="en-CA" sz="1800" dirty="0">
                <a:solidFill>
                  <a:schemeClr val="bg1"/>
                </a:solidFill>
                <a:latin typeface="Montserrat" pitchFamily="2" charset="77"/>
              </a:rPr>
              <a:t>Supply chain interruptions in adversarial geographies have driven manufacturing costs up.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5"/>
              </a:buClr>
              <a:buNone/>
            </a:pPr>
            <a:r>
              <a:rPr lang="en-CA" sz="1800" dirty="0">
                <a:solidFill>
                  <a:schemeClr val="bg1"/>
                </a:solidFill>
                <a:latin typeface="Montserrat" pitchFamily="2" charset="77"/>
              </a:rPr>
              <a:t>75% of world supply is from China from four producers.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CA" sz="1800" dirty="0">
              <a:solidFill>
                <a:schemeClr val="accent5"/>
              </a:solidFill>
              <a:latin typeface="Montserrat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None/>
            </a:pPr>
            <a:r>
              <a:rPr lang="en-CA" sz="2000" dirty="0">
                <a:solidFill>
                  <a:schemeClr val="accent5"/>
                </a:solidFill>
                <a:latin typeface="Montserrat" pitchFamily="2" charset="77"/>
              </a:rPr>
              <a:t>TALENT AND ASSETS ARE AVAILABLE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CA" sz="1800" dirty="0">
                <a:solidFill>
                  <a:schemeClr val="bg1"/>
                </a:solidFill>
                <a:latin typeface="Montserrat" pitchFamily="2" charset="77"/>
              </a:rPr>
              <a:t>Biotech bear has made the assets and talent required to rapidly iterate and get to market cheap and available.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CA" sz="1800" dirty="0">
              <a:solidFill>
                <a:schemeClr val="accent5"/>
              </a:solidFill>
              <a:latin typeface="Montserrat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None/>
            </a:pPr>
            <a:r>
              <a:rPr lang="en-CA" sz="2000" dirty="0">
                <a:solidFill>
                  <a:schemeClr val="accent5"/>
                </a:solidFill>
                <a:latin typeface="Montserrat" pitchFamily="2" charset="77"/>
              </a:rPr>
              <a:t>TIME TO INNOVATE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A" sz="1800" dirty="0">
                <a:solidFill>
                  <a:schemeClr val="bg1"/>
                </a:solidFill>
                <a:latin typeface="Montserrat" pitchFamily="2" charset="77"/>
              </a:rPr>
              <a:t>Archaic manufacturing practices have left the industry ripe for innovative disruption. AI enzyme optimization accelerates technical development.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FBA6AD0-4838-1504-6987-87D854B35F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H="1" flipV="1">
            <a:off x="0" y="37557"/>
            <a:ext cx="2525959" cy="4834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2D67E70-5B67-A6E7-92F0-673F607AA0A6}"/>
              </a:ext>
            </a:extLst>
          </p:cNvPr>
          <p:cNvSpPr txBox="1"/>
          <p:nvPr/>
        </p:nvSpPr>
        <p:spPr>
          <a:xfrm>
            <a:off x="-765312" y="94632"/>
            <a:ext cx="329127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spc="-150">
                <a:solidFill>
                  <a:schemeClr val="bg1"/>
                </a:solidFill>
                <a:latin typeface="Montserrat" pitchFamily="2" charset="77"/>
              </a:rPr>
              <a:t>CHIMERA</a:t>
            </a:r>
          </a:p>
        </p:txBody>
      </p:sp>
      <p:pic>
        <p:nvPicPr>
          <p:cNvPr id="6" name="Picture 5" descr="Colorful swirls of powdered paint">
            <a:extLst>
              <a:ext uri="{FF2B5EF4-FFF2-40B4-BE49-F238E27FC236}">
                <a16:creationId xmlns:a16="http://schemas.microsoft.com/office/drawing/2014/main" id="{92571C72-E42C-EE7E-4980-616929610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3" y="3082106"/>
            <a:ext cx="5029211" cy="377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92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F479CF4-5C22-C88F-E774-91EF82889AA4}"/>
              </a:ext>
            </a:extLst>
          </p:cNvPr>
          <p:cNvSpPr/>
          <p:nvPr/>
        </p:nvSpPr>
        <p:spPr>
          <a:xfrm>
            <a:off x="-4" y="-69574"/>
            <a:ext cx="12192004" cy="69111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A03398-51F8-D4C9-38D3-8AC926D7A620}"/>
              </a:ext>
            </a:extLst>
          </p:cNvPr>
          <p:cNvSpPr txBox="1"/>
          <p:nvPr/>
        </p:nvSpPr>
        <p:spPr>
          <a:xfrm>
            <a:off x="2962656" y="11667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5F958477-6911-FA23-5BF3-71192FB3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sz="1000">
              <a:solidFill>
                <a:schemeClr val="bg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8D561EF-D5C5-53DD-4326-A8424492F4A3}"/>
              </a:ext>
            </a:extLst>
          </p:cNvPr>
          <p:cNvCxnSpPr>
            <a:cxnSpLocks/>
          </p:cNvCxnSpPr>
          <p:nvPr/>
        </p:nvCxnSpPr>
        <p:spPr>
          <a:xfrm>
            <a:off x="4283583" y="2471034"/>
            <a:ext cx="0" cy="3962013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B8DEB61-CCDA-17D6-4DDB-AA54AC837688}"/>
              </a:ext>
            </a:extLst>
          </p:cNvPr>
          <p:cNvSpPr txBox="1">
            <a:spLocks/>
          </p:cNvSpPr>
          <p:nvPr/>
        </p:nvSpPr>
        <p:spPr>
          <a:xfrm>
            <a:off x="4842148" y="3066204"/>
            <a:ext cx="3200918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>
                <a:solidFill>
                  <a:schemeClr val="accent5"/>
                </a:solidFill>
                <a:latin typeface="Montserrat" pitchFamily="2" charset="77"/>
              </a:rPr>
              <a:t>20+ years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1600">
                <a:solidFill>
                  <a:schemeClr val="bg1"/>
                </a:solidFill>
                <a:latin typeface="Montserrat" pitchFamily="2" charset="77"/>
              </a:rPr>
              <a:t>of combined senior/ executive </a:t>
            </a:r>
            <a:br>
              <a:rPr lang="en-CA" sz="1600">
                <a:solidFill>
                  <a:schemeClr val="bg1"/>
                </a:solidFill>
                <a:latin typeface="Montserrat" pitchFamily="2" charset="77"/>
              </a:rPr>
            </a:br>
            <a:r>
              <a:rPr lang="en-CA" sz="1600" b="1">
                <a:solidFill>
                  <a:schemeClr val="bg1"/>
                </a:solidFill>
                <a:latin typeface="Montserrat" pitchFamily="2" charset="77"/>
              </a:rPr>
              <a:t>operational experience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FB5AE46-E423-7B72-C944-72233A47BA32}"/>
              </a:ext>
            </a:extLst>
          </p:cNvPr>
          <p:cNvSpPr txBox="1">
            <a:spLocks/>
          </p:cNvSpPr>
          <p:nvPr/>
        </p:nvSpPr>
        <p:spPr>
          <a:xfrm>
            <a:off x="4842147" y="4244731"/>
            <a:ext cx="1253854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>
                <a:solidFill>
                  <a:schemeClr val="accent5"/>
                </a:solidFill>
                <a:latin typeface="Montserrat" pitchFamily="2" charset="77"/>
              </a:rPr>
              <a:t>50M+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1600">
                <a:solidFill>
                  <a:schemeClr val="bg1"/>
                </a:solidFill>
                <a:latin typeface="Montserrat" pitchFamily="2" charset="77"/>
              </a:rPr>
              <a:t>Deployed capex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0C2E23C-A3E2-EC79-C9AB-D44AD6389135}"/>
              </a:ext>
            </a:extLst>
          </p:cNvPr>
          <p:cNvSpPr txBox="1">
            <a:spLocks/>
          </p:cNvSpPr>
          <p:nvPr/>
        </p:nvSpPr>
        <p:spPr>
          <a:xfrm>
            <a:off x="6234901" y="4244731"/>
            <a:ext cx="160828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>
                <a:solidFill>
                  <a:schemeClr val="accent5"/>
                </a:solidFill>
                <a:latin typeface="Montserrat" pitchFamily="2" charset="77"/>
              </a:rPr>
              <a:t>500+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1600">
                <a:solidFill>
                  <a:schemeClr val="bg1"/>
                </a:solidFill>
                <a:latin typeface="Montserrat" pitchFamily="2" charset="77"/>
              </a:rPr>
              <a:t>Managed  employees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DC38B50-F0D6-EA17-1AC6-D4EE72CC7A4A}"/>
              </a:ext>
            </a:extLst>
          </p:cNvPr>
          <p:cNvSpPr txBox="1">
            <a:spLocks/>
          </p:cNvSpPr>
          <p:nvPr/>
        </p:nvSpPr>
        <p:spPr>
          <a:xfrm>
            <a:off x="4842147" y="5293053"/>
            <a:ext cx="6984092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>
                <a:solidFill>
                  <a:schemeClr val="accent5"/>
                </a:solidFill>
                <a:latin typeface="Montserrat" pitchFamily="2" charset="77"/>
              </a:rPr>
              <a:t>5+ years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1600">
                <a:solidFill>
                  <a:schemeClr val="bg1"/>
                </a:solidFill>
                <a:latin typeface="Montserrat" pitchFamily="2" charset="77"/>
              </a:rPr>
              <a:t>of technical and innovation driven </a:t>
            </a:r>
            <a:r>
              <a:rPr lang="en-CA" sz="1600" b="1">
                <a:solidFill>
                  <a:schemeClr val="bg1"/>
                </a:solidFill>
                <a:latin typeface="Montserrat" pitchFamily="2" charset="77"/>
              </a:rPr>
              <a:t>commercial experience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17058117-730B-6DA4-E9FF-3773B2E13669}"/>
              </a:ext>
            </a:extLst>
          </p:cNvPr>
          <p:cNvSpPr txBox="1">
            <a:spLocks/>
          </p:cNvSpPr>
          <p:nvPr/>
        </p:nvSpPr>
        <p:spPr>
          <a:xfrm>
            <a:off x="8372677" y="3066204"/>
            <a:ext cx="4204169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>
                <a:solidFill>
                  <a:schemeClr val="accent5"/>
                </a:solidFill>
                <a:latin typeface="Montserrat" pitchFamily="2" charset="77"/>
              </a:rPr>
              <a:t>15+ years </a:t>
            </a:r>
            <a:br>
              <a:rPr lang="en-CA">
                <a:solidFill>
                  <a:schemeClr val="accent5"/>
                </a:solidFill>
                <a:latin typeface="Montserrat" pitchFamily="2" charset="77"/>
              </a:rPr>
            </a:br>
            <a:r>
              <a:rPr lang="en-CA" sz="1600">
                <a:solidFill>
                  <a:schemeClr val="bg1"/>
                </a:solidFill>
                <a:latin typeface="Montserrat" pitchFamily="2" charset="77"/>
              </a:rPr>
              <a:t>of biotech and fermentation</a:t>
            </a:r>
            <a:br>
              <a:rPr lang="en-CA" sz="1600">
                <a:solidFill>
                  <a:schemeClr val="bg1"/>
                </a:solidFill>
                <a:latin typeface="Montserrat" pitchFamily="2" charset="77"/>
              </a:rPr>
            </a:br>
            <a:r>
              <a:rPr lang="en-CA" sz="1600">
                <a:solidFill>
                  <a:schemeClr val="bg1"/>
                </a:solidFill>
                <a:latin typeface="Montserrat" pitchFamily="2" charset="77"/>
              </a:rPr>
              <a:t>applied R&amp;D experience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C5785DC-6460-66EE-0D39-7AE1BAF0A059}"/>
              </a:ext>
            </a:extLst>
          </p:cNvPr>
          <p:cNvSpPr txBox="1">
            <a:spLocks/>
          </p:cNvSpPr>
          <p:nvPr/>
        </p:nvSpPr>
        <p:spPr>
          <a:xfrm>
            <a:off x="8372677" y="4244731"/>
            <a:ext cx="3355497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>
                <a:solidFill>
                  <a:schemeClr val="accent5"/>
                </a:solidFill>
                <a:latin typeface="Montserrat" pitchFamily="2" charset="77"/>
              </a:rPr>
              <a:t>10+ years </a:t>
            </a:r>
            <a:br>
              <a:rPr lang="en-CA">
                <a:solidFill>
                  <a:schemeClr val="accent5"/>
                </a:solidFill>
                <a:latin typeface="Montserrat" pitchFamily="2" charset="77"/>
              </a:rPr>
            </a:br>
            <a:r>
              <a:rPr lang="en-CA" sz="1600">
                <a:solidFill>
                  <a:schemeClr val="bg1"/>
                </a:solidFill>
                <a:latin typeface="Montserrat" pitchFamily="2" charset="77"/>
              </a:rPr>
              <a:t>with the foundational technology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655412E-FE34-B109-651D-CA330C58DC90}"/>
              </a:ext>
            </a:extLst>
          </p:cNvPr>
          <p:cNvSpPr txBox="1">
            <a:spLocks/>
          </p:cNvSpPr>
          <p:nvPr/>
        </p:nvSpPr>
        <p:spPr>
          <a:xfrm>
            <a:off x="731520" y="2324392"/>
            <a:ext cx="3656637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>
                <a:solidFill>
                  <a:schemeClr val="bg1"/>
                </a:solidFill>
                <a:latin typeface="Montserrat" pitchFamily="2" charset="77"/>
              </a:rPr>
              <a:t>Our Team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C0AA2BF1-33FB-7120-9C37-7218CB60FC37}"/>
              </a:ext>
            </a:extLst>
          </p:cNvPr>
          <p:cNvSpPr txBox="1">
            <a:spLocks/>
          </p:cNvSpPr>
          <p:nvPr/>
        </p:nvSpPr>
        <p:spPr>
          <a:xfrm>
            <a:off x="2088506" y="3134545"/>
            <a:ext cx="2110530" cy="89255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A" sz="1600">
                <a:solidFill>
                  <a:schemeClr val="bg1"/>
                </a:solidFill>
                <a:latin typeface="Montserrat" pitchFamily="2" charset="77"/>
              </a:rPr>
              <a:t>Andrew </a:t>
            </a:r>
            <a:r>
              <a:rPr lang="en-US" sz="1600">
                <a:solidFill>
                  <a:schemeClr val="bg1"/>
                </a:solidFill>
                <a:latin typeface="Montserrat" pitchFamily="2" charset="77"/>
              </a:rPr>
              <a:t>Stewart</a:t>
            </a:r>
            <a:endParaRPr lang="en-CA" sz="160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A" sz="1600">
                <a:solidFill>
                  <a:schemeClr val="bg1"/>
                </a:solidFill>
                <a:latin typeface="Montserrat"/>
              </a:rPr>
              <a:t>CEO/CTO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A" sz="1600">
                <a:solidFill>
                  <a:schemeClr val="bg1"/>
                </a:solidFill>
                <a:latin typeface="Montserrat"/>
              </a:rPr>
              <a:t>Founder</a:t>
            </a:r>
            <a:endParaRPr lang="en-CA">
              <a:solidFill>
                <a:schemeClr val="bg1"/>
              </a:solidFill>
            </a:endParaRP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8DA1C333-687B-26C9-E906-530F0D68CFF8}"/>
              </a:ext>
            </a:extLst>
          </p:cNvPr>
          <p:cNvSpPr txBox="1">
            <a:spLocks/>
          </p:cNvSpPr>
          <p:nvPr/>
        </p:nvSpPr>
        <p:spPr>
          <a:xfrm>
            <a:off x="2103603" y="4884159"/>
            <a:ext cx="2110530" cy="56938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A" sz="1600" dirty="0">
                <a:solidFill>
                  <a:schemeClr val="bg1"/>
                </a:solidFill>
                <a:latin typeface="Montserrat"/>
              </a:rPr>
              <a:t>Milad </a:t>
            </a:r>
            <a:r>
              <a:rPr lang="en-CA" sz="1600" dirty="0" err="1">
                <a:solidFill>
                  <a:schemeClr val="bg1"/>
                </a:solidFill>
                <a:latin typeface="Montserrat"/>
              </a:rPr>
              <a:t>Moshfeghian</a:t>
            </a:r>
            <a:endParaRPr lang="en-CA" sz="1600" dirty="0">
              <a:solidFill>
                <a:schemeClr val="bg1"/>
              </a:solidFill>
              <a:latin typeface="Montserra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A" sz="1600" dirty="0">
                <a:solidFill>
                  <a:schemeClr val="bg1"/>
                </a:solidFill>
                <a:latin typeface="Montserrat"/>
              </a:rPr>
              <a:t>Founder</a:t>
            </a:r>
            <a:endParaRPr lang="en-CA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834E118A-6651-D7FE-169B-E3F5472BED73}"/>
              </a:ext>
            </a:extLst>
          </p:cNvPr>
          <p:cNvSpPr txBox="1">
            <a:spLocks/>
          </p:cNvSpPr>
          <p:nvPr/>
        </p:nvSpPr>
        <p:spPr>
          <a:xfrm>
            <a:off x="4848121" y="2324392"/>
            <a:ext cx="3656637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>
                <a:solidFill>
                  <a:schemeClr val="bg1"/>
                </a:solidFill>
                <a:latin typeface="Montserrat" pitchFamily="2" charset="77"/>
              </a:rPr>
              <a:t>Our Experience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695CF0-273C-D349-0B80-B9279191B560}"/>
              </a:ext>
            </a:extLst>
          </p:cNvPr>
          <p:cNvSpPr txBox="1"/>
          <p:nvPr/>
        </p:nvSpPr>
        <p:spPr>
          <a:xfrm>
            <a:off x="731520" y="1188720"/>
            <a:ext cx="10850879" cy="56425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4400"/>
              </a:lnSpc>
            </a:pPr>
            <a:r>
              <a:rPr lang="en-US" sz="4400">
                <a:solidFill>
                  <a:schemeClr val="accent5"/>
                </a:solidFill>
                <a:latin typeface="Montserrat" pitchFamily="2" charset="77"/>
                <a:ea typeface="+mj-ea"/>
                <a:cs typeface="+mj-cs"/>
              </a:rPr>
              <a:t>Why Us? 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944A4AA-9B4A-02D7-29D4-8141BE545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972" y="4884159"/>
            <a:ext cx="828791" cy="108600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E09B7AC-B13B-B38A-1C98-9ECDE21211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712" r="8995"/>
          <a:stretch>
            <a:fillRect/>
          </a:stretch>
        </p:blipFill>
        <p:spPr>
          <a:xfrm>
            <a:off x="917457" y="3134545"/>
            <a:ext cx="816222" cy="110914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EE18DA5-ED1A-11CC-CECC-062C11CD490A}"/>
              </a:ext>
            </a:extLst>
          </p:cNvPr>
          <p:cNvGrpSpPr/>
          <p:nvPr/>
        </p:nvGrpSpPr>
        <p:grpSpPr>
          <a:xfrm>
            <a:off x="-765312" y="18169"/>
            <a:ext cx="3291271" cy="483481"/>
            <a:chOff x="-765312" y="18169"/>
            <a:chExt cx="3291271" cy="483481"/>
          </a:xfrm>
        </p:grpSpPr>
        <p:pic>
          <p:nvPicPr>
            <p:cNvPr id="15" name="Content Placeholder 4">
              <a:extLst>
                <a:ext uri="{FF2B5EF4-FFF2-40B4-BE49-F238E27FC236}">
                  <a16:creationId xmlns:a16="http://schemas.microsoft.com/office/drawing/2014/main" id="{D48809A8-D22A-A3A8-5185-AA9ADDC524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H="1" flipV="1">
              <a:off x="-1" y="18169"/>
              <a:ext cx="2525959" cy="483481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F8BC2C7-AC0C-9418-CFA0-CCC203D29A24}"/>
                </a:ext>
              </a:extLst>
            </p:cNvPr>
            <p:cNvSpPr txBox="1"/>
            <p:nvPr/>
          </p:nvSpPr>
          <p:spPr>
            <a:xfrm>
              <a:off x="-765312" y="94632"/>
              <a:ext cx="3291271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400" spc="-150">
                  <a:solidFill>
                    <a:schemeClr val="bg1"/>
                  </a:solidFill>
                  <a:latin typeface="Montserrat" pitchFamily="2" charset="77"/>
                </a:rPr>
                <a:t>CHIMERA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249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D11D42C3-08F1-BDBA-4A0F-C75FE21B55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77740" y="4560422"/>
            <a:ext cx="2131037" cy="2286000"/>
          </a:xfrm>
          <a:prstGeom prst="rect">
            <a:avLst/>
          </a:prstGeom>
        </p:spPr>
      </p:pic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D196C762-50D7-06A4-EDC5-84DB780F98D4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88578" y="4560425"/>
            <a:ext cx="2103120" cy="2286000"/>
          </a:xfrm>
          <a:prstGeom prst="rect">
            <a:avLst/>
          </a:prstGeom>
        </p:spPr>
      </p:pic>
      <p:pic>
        <p:nvPicPr>
          <p:cNvPr id="20" name="Content Placeholder 4">
            <a:extLst>
              <a:ext uri="{FF2B5EF4-FFF2-40B4-BE49-F238E27FC236}">
                <a16:creationId xmlns:a16="http://schemas.microsoft.com/office/drawing/2014/main" id="{629DA4F3-19BB-3F87-D38D-BCBCD73332EC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10091699" y="2274425"/>
            <a:ext cx="2103120" cy="2286000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08A9C81D-2EE3-53C1-E79C-36C28901EE7C}"/>
              </a:ext>
            </a:extLst>
          </p:cNvPr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7988578" y="2274424"/>
            <a:ext cx="2103120" cy="2286000"/>
          </a:xfrm>
          <a:prstGeom prst="rect">
            <a:avLst/>
          </a:prstGeom>
        </p:spPr>
      </p:pic>
      <p:pic>
        <p:nvPicPr>
          <p:cNvPr id="27" name="Google Shape;419;p41">
            <a:extLst>
              <a:ext uri="{FF2B5EF4-FFF2-40B4-BE49-F238E27FC236}">
                <a16:creationId xmlns:a16="http://schemas.microsoft.com/office/drawing/2014/main" id="{5840E47E-D31F-38EA-0E64-F717B0816EE6}"/>
              </a:ext>
            </a:extLst>
          </p:cNvPr>
          <p:cNvPicPr preferRelativeResize="0"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91699" y="-2"/>
            <a:ext cx="2103120" cy="2285999"/>
          </a:xfrm>
          <a:prstGeom prst="rect">
            <a:avLst/>
          </a:prstGeom>
        </p:spPr>
      </p:pic>
      <p:pic>
        <p:nvPicPr>
          <p:cNvPr id="22" name="Content Placeholder 4">
            <a:extLst>
              <a:ext uri="{FF2B5EF4-FFF2-40B4-BE49-F238E27FC236}">
                <a16:creationId xmlns:a16="http://schemas.microsoft.com/office/drawing/2014/main" id="{38A45FEF-2822-E92A-9994-1A1B85DF591B}"/>
              </a:ext>
            </a:extLst>
          </p:cNvPr>
          <p:cNvPicPr>
            <a:picLocks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56869" y="-2412"/>
            <a:ext cx="2134829" cy="2286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089EA8B-E051-48DB-8D7C-0DB8F22738AE}"/>
              </a:ext>
            </a:extLst>
          </p:cNvPr>
          <p:cNvSpPr/>
          <p:nvPr/>
        </p:nvSpPr>
        <p:spPr>
          <a:xfrm>
            <a:off x="1" y="0"/>
            <a:ext cx="805835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A03398-51F8-D4C9-38D3-8AC926D7A620}"/>
              </a:ext>
            </a:extLst>
          </p:cNvPr>
          <p:cNvSpPr txBox="1"/>
          <p:nvPr/>
        </p:nvSpPr>
        <p:spPr>
          <a:xfrm>
            <a:off x="2962656" y="11667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5F958477-6911-FA23-5BF3-71192FB3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/>
              <a:pPr/>
              <a:t>8</a:t>
            </a:fld>
            <a:endParaRPr lang="en-US" sz="1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C78B72-BD5E-A71B-BA54-63E4A1988F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1520" y="1910755"/>
            <a:ext cx="2557463" cy="615553"/>
          </a:xfrm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</a:pPr>
            <a:r>
              <a:rPr lang="en-US" b="0">
                <a:solidFill>
                  <a:schemeClr val="bg1"/>
                </a:solidFill>
                <a:latin typeface="Montserrat" pitchFamily="2" charset="77"/>
              </a:rPr>
              <a:t>Traction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94E0357-FE3E-6CFC-8E3D-D5373AFF7773}"/>
              </a:ext>
            </a:extLst>
          </p:cNvPr>
          <p:cNvSpPr txBox="1">
            <a:spLocks/>
          </p:cNvSpPr>
          <p:nvPr/>
        </p:nvSpPr>
        <p:spPr>
          <a:xfrm>
            <a:off x="4360159" y="1910755"/>
            <a:ext cx="3840480" cy="86177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A" sz="2400">
                <a:solidFill>
                  <a:schemeClr val="accent5"/>
                </a:solidFill>
                <a:latin typeface="Montserrat" pitchFamily="2" charset="77"/>
              </a:rPr>
              <a:t>PERSISTENCE</a:t>
            </a:r>
            <a:br>
              <a:rPr lang="en-CA" sz="1600">
                <a:latin typeface="Montserrat" pitchFamily="2" charset="77"/>
              </a:rPr>
            </a:br>
            <a:r>
              <a:rPr lang="en-CA" sz="1600">
                <a:solidFill>
                  <a:schemeClr val="bg1"/>
                </a:solidFill>
                <a:latin typeface="Montserrat"/>
              </a:rPr>
              <a:t>Developed a strain ready for production scale up.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B37459C-9A12-3851-4A6A-3BB7E1B57527}"/>
              </a:ext>
            </a:extLst>
          </p:cNvPr>
          <p:cNvSpPr txBox="1">
            <a:spLocks/>
          </p:cNvSpPr>
          <p:nvPr/>
        </p:nvSpPr>
        <p:spPr>
          <a:xfrm>
            <a:off x="4360159" y="3166896"/>
            <a:ext cx="3774552" cy="14311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A" sz="2400">
                <a:solidFill>
                  <a:schemeClr val="accent5"/>
                </a:solidFill>
                <a:latin typeface="Montserrat" pitchFamily="2" charset="77"/>
              </a:rPr>
              <a:t>REVENUE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3200">
                <a:solidFill>
                  <a:schemeClr val="bg1"/>
                </a:solidFill>
                <a:latin typeface="Montserrat" pitchFamily="2" charset="77"/>
              </a:rPr>
              <a:t>$</a:t>
            </a:r>
            <a:r>
              <a:rPr lang="en-CA" sz="3200" dirty="0">
                <a:solidFill>
                  <a:schemeClr val="bg1"/>
                </a:solidFill>
                <a:latin typeface="Montserrat" pitchFamily="2" charset="77"/>
              </a:rPr>
              <a:t>155,000</a:t>
            </a:r>
            <a:r>
              <a:rPr lang="en-CA" sz="3200">
                <a:solidFill>
                  <a:schemeClr val="bg1"/>
                </a:solidFill>
                <a:latin typeface="Montserrat" pitchFamily="2" charset="77"/>
              </a:rPr>
              <a:t> </a:t>
            </a:r>
            <a:br>
              <a:rPr lang="en-CA" sz="2400" b="1">
                <a:solidFill>
                  <a:schemeClr val="bg1"/>
                </a:solidFill>
                <a:latin typeface="Montserrat" pitchFamily="2" charset="77"/>
              </a:rPr>
            </a:br>
            <a:r>
              <a:rPr lang="en-CA" sz="1600">
                <a:solidFill>
                  <a:schemeClr val="bg1"/>
                </a:solidFill>
                <a:latin typeface="Montserrat" pitchFamily="2" charset="77"/>
              </a:rPr>
              <a:t>generated in less than </a:t>
            </a:r>
            <a:br>
              <a:rPr lang="en-CA" sz="1600">
                <a:solidFill>
                  <a:schemeClr val="bg1"/>
                </a:solidFill>
                <a:latin typeface="Montserrat" pitchFamily="2" charset="77"/>
              </a:rPr>
            </a:br>
            <a:r>
              <a:rPr lang="en-CA" sz="1600">
                <a:solidFill>
                  <a:schemeClr val="bg1"/>
                </a:solidFill>
                <a:latin typeface="Montserrat" pitchFamily="2" charset="77"/>
              </a:rPr>
              <a:t>6 months of operation</a:t>
            </a:r>
            <a:endParaRPr lang="en-CA" sz="1600" b="1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A36104CE-17BD-2E03-E15F-B9AA4D42067E}"/>
              </a:ext>
            </a:extLst>
          </p:cNvPr>
          <p:cNvSpPr txBox="1">
            <a:spLocks/>
          </p:cNvSpPr>
          <p:nvPr/>
        </p:nvSpPr>
        <p:spPr>
          <a:xfrm>
            <a:off x="4329500" y="4992425"/>
            <a:ext cx="3159033" cy="14311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A" sz="2400">
                <a:solidFill>
                  <a:schemeClr val="accent5"/>
                </a:solidFill>
                <a:latin typeface="Montserrat" pitchFamily="2" charset="77"/>
              </a:rPr>
              <a:t>PIPELINE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3200">
                <a:solidFill>
                  <a:schemeClr val="bg1"/>
                </a:solidFill>
                <a:latin typeface="Montserrat" pitchFamily="2" charset="77"/>
              </a:rPr>
              <a:t>$1.5 Million </a:t>
            </a:r>
            <a:br>
              <a:rPr lang="en-CA" sz="2400">
                <a:solidFill>
                  <a:schemeClr val="bg1"/>
                </a:solidFill>
                <a:latin typeface="Montserrat" pitchFamily="2" charset="77"/>
              </a:rPr>
            </a:br>
            <a:r>
              <a:rPr lang="en-CA" sz="1600">
                <a:solidFill>
                  <a:schemeClr val="bg1"/>
                </a:solidFill>
                <a:latin typeface="Montserrat" pitchFamily="2" charset="77"/>
              </a:rPr>
              <a:t>in scoped projects awaiting approval from alpha customer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49A36ED-FD3E-3074-A2AB-6EE572B998EC}"/>
              </a:ext>
            </a:extLst>
          </p:cNvPr>
          <p:cNvGrpSpPr/>
          <p:nvPr/>
        </p:nvGrpSpPr>
        <p:grpSpPr>
          <a:xfrm>
            <a:off x="-765312" y="18169"/>
            <a:ext cx="3291271" cy="483481"/>
            <a:chOff x="-765312" y="18169"/>
            <a:chExt cx="3291271" cy="483481"/>
          </a:xfrm>
        </p:grpSpPr>
        <p:pic>
          <p:nvPicPr>
            <p:cNvPr id="6" name="Content Placeholder 4">
              <a:extLst>
                <a:ext uri="{FF2B5EF4-FFF2-40B4-BE49-F238E27FC236}">
                  <a16:creationId xmlns:a16="http://schemas.microsoft.com/office/drawing/2014/main" id="{F50592C5-8E24-25DD-D2E2-5251F05C8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H="1" flipV="1">
              <a:off x="-1" y="18169"/>
              <a:ext cx="2525959" cy="48348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40177AE-6CCD-CD03-7D38-8C1E0F07CECB}"/>
                </a:ext>
              </a:extLst>
            </p:cNvPr>
            <p:cNvSpPr txBox="1"/>
            <p:nvPr/>
          </p:nvSpPr>
          <p:spPr>
            <a:xfrm>
              <a:off x="-765312" y="94632"/>
              <a:ext cx="3291271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400" spc="-150">
                  <a:solidFill>
                    <a:schemeClr val="bg1"/>
                  </a:solidFill>
                  <a:latin typeface="Montserrat" pitchFamily="2" charset="77"/>
                </a:rPr>
                <a:t>CHIMERA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252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89EA8B-E051-48DB-8D7C-0DB8F22738AE}"/>
              </a:ext>
            </a:extLst>
          </p:cNvPr>
          <p:cNvSpPr/>
          <p:nvPr/>
        </p:nvSpPr>
        <p:spPr>
          <a:xfrm>
            <a:off x="0" y="0"/>
            <a:ext cx="12192000" cy="68788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A03398-51F8-D4C9-38D3-8AC926D7A620}"/>
              </a:ext>
            </a:extLst>
          </p:cNvPr>
          <p:cNvSpPr txBox="1"/>
          <p:nvPr/>
        </p:nvSpPr>
        <p:spPr>
          <a:xfrm>
            <a:off x="2962656" y="11667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94E0357-FE3E-6CFC-8E3D-D5373AFF7773}"/>
              </a:ext>
            </a:extLst>
          </p:cNvPr>
          <p:cNvSpPr txBox="1">
            <a:spLocks/>
          </p:cNvSpPr>
          <p:nvPr/>
        </p:nvSpPr>
        <p:spPr>
          <a:xfrm>
            <a:off x="5260112" y="1653729"/>
            <a:ext cx="4932103" cy="9464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CA" sz="1800" dirty="0">
                <a:solidFill>
                  <a:schemeClr val="accent5"/>
                </a:solidFill>
                <a:latin typeface="Montserrat" pitchFamily="2" charset="77"/>
              </a:rPr>
              <a:t>TECHNOLOGY</a:t>
            </a:r>
            <a:endParaRPr lang="en-CA" sz="1800">
              <a:solidFill>
                <a:schemeClr val="accent5"/>
              </a:solidFill>
              <a:latin typeface="Montserrat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CA" sz="1800">
                <a:solidFill>
                  <a:schemeClr val="bg1"/>
                </a:solidFill>
                <a:latin typeface="Montserrat" pitchFamily="2" charset="77"/>
              </a:rPr>
              <a:t>Optimization of our strain to ensure efficient and high-purity indigo production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B2BA28E-9A28-9360-B13C-213E94DE8B00}"/>
              </a:ext>
            </a:extLst>
          </p:cNvPr>
          <p:cNvSpPr txBox="1">
            <a:spLocks/>
          </p:cNvSpPr>
          <p:nvPr/>
        </p:nvSpPr>
        <p:spPr>
          <a:xfrm>
            <a:off x="5260112" y="3121939"/>
            <a:ext cx="5171710" cy="9464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CA" sz="1800" dirty="0">
                <a:solidFill>
                  <a:schemeClr val="accent5"/>
                </a:solidFill>
                <a:latin typeface="Montserrat" pitchFamily="2" charset="77"/>
              </a:rPr>
              <a:t>COMMERCIAL DEVELOPMENT</a:t>
            </a:r>
            <a:endParaRPr lang="en-CA" sz="1800">
              <a:solidFill>
                <a:schemeClr val="accent5"/>
              </a:solidFill>
              <a:latin typeface="Montserrat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CA" sz="1800">
                <a:solidFill>
                  <a:schemeClr val="bg1"/>
                </a:solidFill>
                <a:latin typeface="Montserrat" pitchFamily="2" charset="77"/>
              </a:rPr>
              <a:t>Sample testing with Alpha customers; Blue jean trials with 3 denim manufacturers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318A277-132F-C931-7ACF-21FA88153271}"/>
              </a:ext>
            </a:extLst>
          </p:cNvPr>
          <p:cNvSpPr txBox="1">
            <a:spLocks/>
          </p:cNvSpPr>
          <p:nvPr/>
        </p:nvSpPr>
        <p:spPr>
          <a:xfrm>
            <a:off x="5260112" y="4590150"/>
            <a:ext cx="5403359" cy="12234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CA" sz="1800" dirty="0">
                <a:solidFill>
                  <a:schemeClr val="accent5"/>
                </a:solidFill>
                <a:latin typeface="Montserrat" pitchFamily="2" charset="77"/>
              </a:rPr>
              <a:t>FUNDING</a:t>
            </a:r>
            <a:endParaRPr lang="en-CA" sz="1800">
              <a:solidFill>
                <a:schemeClr val="accent5"/>
              </a:solidFill>
              <a:latin typeface="Montserrat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CA" sz="1800">
                <a:solidFill>
                  <a:schemeClr val="bg1"/>
                </a:solidFill>
                <a:latin typeface="Montserrat" pitchFamily="2" charset="77"/>
              </a:rPr>
              <a:t>Bootstrapping has allowed for foundational development; capital injection will allow for faster tech and broader market development.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5F958477-6911-FA23-5BF3-71192FB3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F75-3008-0E43-A187-61BE9113D43A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543EA43-9DF1-6025-8073-7551BDDA057E}"/>
              </a:ext>
            </a:extLst>
          </p:cNvPr>
          <p:cNvSpPr txBox="1">
            <a:spLocks/>
          </p:cNvSpPr>
          <p:nvPr/>
        </p:nvSpPr>
        <p:spPr>
          <a:xfrm>
            <a:off x="731520" y="1653729"/>
            <a:ext cx="3501875" cy="112851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>
              <a:lnSpc>
                <a:spcPts val="4400"/>
              </a:lnSpc>
            </a:pPr>
            <a:r>
              <a:rPr lang="en-US" b="0">
                <a:solidFill>
                  <a:schemeClr val="bg1"/>
                </a:solidFill>
              </a:rPr>
              <a:t>What’s Next?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DFAC749-F67F-B3B6-EBB5-3CFFB3C33B15}"/>
              </a:ext>
            </a:extLst>
          </p:cNvPr>
          <p:cNvGrpSpPr/>
          <p:nvPr/>
        </p:nvGrpSpPr>
        <p:grpSpPr>
          <a:xfrm>
            <a:off x="-765312" y="18169"/>
            <a:ext cx="3291271" cy="483481"/>
            <a:chOff x="-765312" y="18169"/>
            <a:chExt cx="3291271" cy="483481"/>
          </a:xfrm>
        </p:grpSpPr>
        <p:pic>
          <p:nvPicPr>
            <p:cNvPr id="5" name="Content Placeholder 4">
              <a:extLst>
                <a:ext uri="{FF2B5EF4-FFF2-40B4-BE49-F238E27FC236}">
                  <a16:creationId xmlns:a16="http://schemas.microsoft.com/office/drawing/2014/main" id="{F31F7472-E409-4E02-9E0C-542DC5091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H="1" flipV="1">
              <a:off x="-1" y="18169"/>
              <a:ext cx="2525959" cy="48348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226E894-FE86-7DC7-2B04-E3E765BB5C13}"/>
                </a:ext>
              </a:extLst>
            </p:cNvPr>
            <p:cNvSpPr txBox="1"/>
            <p:nvPr/>
          </p:nvSpPr>
          <p:spPr>
            <a:xfrm>
              <a:off x="-765312" y="94632"/>
              <a:ext cx="3291271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400" spc="-150">
                  <a:solidFill>
                    <a:schemeClr val="bg1"/>
                  </a:solidFill>
                  <a:latin typeface="Montserrat" pitchFamily="2" charset="77"/>
                </a:rPr>
                <a:t>CHIMERA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5035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03E4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0">
          <a:solidFill>
            <a:schemeClr val="bg1">
              <a:lumMod val="75000"/>
            </a:schemeClr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520</Words>
  <Application>Microsoft Office PowerPoint</Application>
  <PresentationFormat>Widescreen</PresentationFormat>
  <Paragraphs>111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Arial</vt:lpstr>
      <vt:lpstr>Montserrat</vt:lpstr>
      <vt:lpstr>Office Theme</vt:lpstr>
      <vt:lpstr>CHIMERA</vt:lpstr>
      <vt:lpstr>The  Pigment  Problem</vt:lpstr>
      <vt:lpstr>The  Chimera Solution.</vt:lpstr>
      <vt:lpstr>PowerPoint Presentation</vt:lpstr>
      <vt:lpstr>Competitive Advantage</vt:lpstr>
      <vt:lpstr>Why Now? </vt:lpstr>
      <vt:lpstr>PowerPoint Presentation</vt:lpstr>
      <vt:lpstr>Traction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CHIMERA</dc:title>
  <dc:creator>Laura Gomez</dc:creator>
  <cp:lastModifiedBy>Andrew Stewart</cp:lastModifiedBy>
  <cp:revision>2</cp:revision>
  <dcterms:created xsi:type="dcterms:W3CDTF">2026-03-30T13:42:05Z</dcterms:created>
  <dcterms:modified xsi:type="dcterms:W3CDTF">2026-07-26T18:01:13Z</dcterms:modified>
</cp:coreProperties>
</file>