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comments/modernComment_135_2CEEEA72.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C_21F4751D.xml" ContentType="application/vnd.ms-powerpoint.comments+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handoutMasterIdLst>
    <p:handoutMasterId r:id="rId19"/>
  </p:handoutMasterIdLst>
  <p:sldIdLst>
    <p:sldId id="256" r:id="rId2"/>
    <p:sldId id="303" r:id="rId3"/>
    <p:sldId id="305" r:id="rId4"/>
    <p:sldId id="259" r:id="rId5"/>
    <p:sldId id="309" r:id="rId6"/>
    <p:sldId id="299" r:id="rId7"/>
    <p:sldId id="298" r:id="rId8"/>
    <p:sldId id="300" r:id="rId9"/>
    <p:sldId id="289" r:id="rId10"/>
    <p:sldId id="291" r:id="rId11"/>
    <p:sldId id="292" r:id="rId12"/>
    <p:sldId id="307" r:id="rId13"/>
    <p:sldId id="312" r:id="rId14"/>
    <p:sldId id="311" r:id="rId15"/>
    <p:sldId id="314" r:id="rId16"/>
    <p:sldId id="272" r:id="rId17"/>
  </p:sldIdLst>
  <p:sldSz cx="12192000" cy="6858000"/>
  <p:notesSz cx="6858000" cy="9144000"/>
  <p:embeddedFontLst>
    <p:embeddedFont>
      <p:font typeface="Helvetica Neue" panose="02000503000000020004" pitchFamily="2" charset="0"/>
      <p:regular r:id=""/>
      <p:bold r:id=""/>
      <p:italic r:id=""/>
      <p:boldItalic r:id=""/>
    </p:embeddedFont>
    <p:embeddedFont>
      <p:font typeface="Open Sans SemiBold" panose="020B07060308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1" roundtripDataSignature="AMtx7mgYlsj1X2dawKVC19mpMBlKz/evP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38CD8FB9-05C0-B5B2-DE53-6223BED53F77}" name="Kavin Gustafson" initials="KG" userId="22f492ef02908de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5B6A3A"/>
    <a:srgbClr val="DBDBDA"/>
    <a:srgbClr val="F9F9F9"/>
    <a:srgbClr val="FAFAFA"/>
    <a:srgbClr val="1E1E1E"/>
    <a:srgbClr val="788B4E"/>
    <a:srgbClr val="666666"/>
    <a:srgbClr val="687943"/>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4523D8-9E86-4BD4-9D1B-87540226E50F}">
  <a:tblStyle styleId="{344523D8-9E86-4BD4-9D1B-87540226E50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96"/>
    <p:restoredTop sz="86986" autoAdjust="0"/>
  </p:normalViewPr>
  <p:slideViewPr>
    <p:cSldViewPr snapToGrid="0">
      <p:cViewPr varScale="1">
        <p:scale>
          <a:sx n="80" d="100"/>
          <a:sy n="80" d="100"/>
        </p:scale>
        <p:origin x="216"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lumMod val="50000"/>
                </a:schemeClr>
              </a:solidFill>
              <a:ln w="19050">
                <a:solidFill>
                  <a:schemeClr val="lt1"/>
                </a:solidFill>
              </a:ln>
              <a:effectLst/>
            </c:spPr>
            <c:extLst>
              <c:ext xmlns:c16="http://schemas.microsoft.com/office/drawing/2014/chart" uri="{C3380CC4-5D6E-409C-BE32-E72D297353CC}">
                <c16:uniqueId val="{00000001-7C27-8E4E-818C-DDAAAA1EC0AA}"/>
              </c:ext>
            </c:extLst>
          </c:dPt>
          <c:dPt>
            <c:idx val="1"/>
            <c:bubble3D val="0"/>
            <c:spPr>
              <a:solidFill>
                <a:srgbClr val="5B6A3A"/>
              </a:solidFill>
              <a:ln w="19050">
                <a:solidFill>
                  <a:schemeClr val="lt1"/>
                </a:solidFill>
              </a:ln>
              <a:effectLst/>
            </c:spPr>
            <c:extLst>
              <c:ext xmlns:c16="http://schemas.microsoft.com/office/drawing/2014/chart" uri="{C3380CC4-5D6E-409C-BE32-E72D297353CC}">
                <c16:uniqueId val="{00000003-7C27-8E4E-818C-DDAAAA1EC0AA}"/>
              </c:ext>
            </c:extLst>
          </c:dPt>
          <c:dPt>
            <c:idx val="2"/>
            <c:bubble3D val="0"/>
            <c:spPr>
              <a:solidFill>
                <a:schemeClr val="tx1">
                  <a:lumMod val="20000"/>
                  <a:lumOff val="80000"/>
                </a:schemeClr>
              </a:solidFill>
              <a:ln w="19050">
                <a:solidFill>
                  <a:schemeClr val="lt1"/>
                </a:solidFill>
              </a:ln>
              <a:effectLst/>
            </c:spPr>
            <c:extLst>
              <c:ext xmlns:c16="http://schemas.microsoft.com/office/drawing/2014/chart" uri="{C3380CC4-5D6E-409C-BE32-E72D297353CC}">
                <c16:uniqueId val="{00000005-7C27-8E4E-818C-DDAAAA1EC0AA}"/>
              </c:ext>
            </c:extLst>
          </c:dPt>
          <c:dPt>
            <c:idx val="3"/>
            <c:bubble3D val="0"/>
            <c:spPr>
              <a:solidFill>
                <a:schemeClr val="tx1">
                  <a:lumMod val="40000"/>
                  <a:lumOff val="60000"/>
                </a:schemeClr>
              </a:solidFill>
              <a:ln w="19050">
                <a:solidFill>
                  <a:schemeClr val="lt1"/>
                </a:solidFill>
              </a:ln>
              <a:effectLst/>
            </c:spPr>
            <c:extLst>
              <c:ext xmlns:c16="http://schemas.microsoft.com/office/drawing/2014/chart" uri="{C3380CC4-5D6E-409C-BE32-E72D297353CC}">
                <c16:uniqueId val="{00000007-7C27-8E4E-818C-DDAAAA1EC0AA}"/>
              </c:ext>
            </c:extLst>
          </c:dPt>
          <c:dPt>
            <c:idx val="4"/>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9-7C27-8E4E-818C-DDAAAA1EC0AA}"/>
              </c:ext>
            </c:extLst>
          </c:dPt>
          <c:cat>
            <c:strRef>
              <c:f>Sheet1!$A$2:$A$6</c:f>
              <c:strCache>
                <c:ptCount val="5"/>
                <c:pt idx="0">
                  <c:v>Buffer</c:v>
                </c:pt>
                <c:pt idx="1">
                  <c:v>Manufacturing and Production</c:v>
                </c:pt>
                <c:pt idx="2">
                  <c:v>Deployment and Ops</c:v>
                </c:pt>
                <c:pt idx="3">
                  <c:v>Team Expansion</c:v>
                </c:pt>
                <c:pt idx="4">
                  <c:v>Sales + Marketing</c:v>
                </c:pt>
              </c:strCache>
            </c:strRef>
          </c:cat>
          <c:val>
            <c:numRef>
              <c:f>Sheet1!$B$2:$B$6</c:f>
              <c:numCache>
                <c:formatCode>General</c:formatCode>
                <c:ptCount val="5"/>
                <c:pt idx="0">
                  <c:v>6</c:v>
                </c:pt>
                <c:pt idx="1">
                  <c:v>50</c:v>
                </c:pt>
                <c:pt idx="2">
                  <c:v>20</c:v>
                </c:pt>
                <c:pt idx="3">
                  <c:v>17</c:v>
                </c:pt>
                <c:pt idx="4">
                  <c:v>7</c:v>
                </c:pt>
              </c:numCache>
            </c:numRef>
          </c:val>
          <c:extLst>
            <c:ext xmlns:c16="http://schemas.microsoft.com/office/drawing/2014/chart" uri="{C3380CC4-5D6E-409C-BE32-E72D297353CC}">
              <c16:uniqueId val="{0000000A-7C27-8E4E-818C-DDAAAA1EC0AA}"/>
            </c:ext>
          </c:extLst>
        </c:ser>
        <c:dLbls>
          <c:showLegendKey val="0"/>
          <c:showVal val="0"/>
          <c:showCatName val="0"/>
          <c:showSerName val="0"/>
          <c:showPercent val="0"/>
          <c:showBubbleSize val="0"/>
          <c:showLeaderLines val="1"/>
        </c:dLbls>
        <c:firstSliceAng val="338"/>
        <c:holeSize val="40"/>
      </c:doughnutChart>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3_0.xml><?xml version="1.0" encoding="utf-8"?>
<p188:cmLst xmlns:a="http://schemas.openxmlformats.org/drawingml/2006/main" xmlns:r="http://schemas.openxmlformats.org/officeDocument/2006/relationships" xmlns:p188="http://schemas.microsoft.com/office/powerpoint/2018/8/main">
  <p188:cm id="{A937AA32-14E7-413A-AEE5-5071BC516084}" authorId="{95582667-6102-27E7-ED8E-01A166EB4B6B}" created="2026-03-30T15:28:51.046">
    <ac:deMkLst xmlns:ac="http://schemas.microsoft.com/office/drawing/2013/main/command">
      <pc:docMk xmlns:pc="http://schemas.microsoft.com/office/powerpoint/2013/main/command"/>
      <pc:sldMk xmlns:pc="http://schemas.microsoft.com/office/powerpoint/2013/main/command" cId="0" sldId="259"/>
      <ac:picMk id="611" creationId="{00000000-0000-0000-0000-000000000000}"/>
    </ac:deMkLst>
    <p188:replyLst>
      <p188:reply id="{77644BF3-3072-40AC-9754-DA763FEFB8EF}" authorId="{38CD8FB9-05C0-B5B2-DE53-6223BED53F77}" created="2026-03-30T15:40:48.902">
        <p188:txBody>
          <a:bodyPr/>
          <a:lstStyle/>
          <a:p>
            <a:r>
              <a:rPr lang="en-US"/>
              <a:t>Yeah, I just picked it based on fitting the color scheme, I didn’t like the pink fins on the original picture.   Wondered what you’d think of what I put in, now I know ☺️</a:t>
            </a:r>
          </a:p>
        </p188:txBody>
      </p188:reply>
    </p188:replyLst>
    <p188:txBody>
      <a:bodyPr/>
      <a:lstStyle/>
      <a:p>
        <a:r>
          <a:rPr lang="en-US"/>
          <a:t>@kavin  I can recgonize the value i this pic..  the design of the wingroot and interconnection, but it's not likely something that will stick with the Investor audience as much, so we want to use this screen real estate and moments to capture their eyeballs and memory.  Might you have something that reflects that 4 points on the left more clearly?</a:t>
        </a:r>
      </a:p>
    </p188:txBody>
  </p188:cm>
</p188:cmLst>
</file>

<file path=ppt/comments/modernComment_12C_21F4751D.xml><?xml version="1.0" encoding="utf-8"?>
<p188:cmLst xmlns:a="http://schemas.openxmlformats.org/drawingml/2006/main" xmlns:r="http://schemas.openxmlformats.org/officeDocument/2006/relationships" xmlns:p188="http://schemas.microsoft.com/office/powerpoint/2018/8/main">
  <p188:cm id="{AB1F0063-F977-46D5-A04C-65F6F85BA4EC}" authorId="{95582667-6102-27E7-ED8E-01A166EB4B6B}" created="2026-03-30T15:33:28.907">
    <ac:txMkLst xmlns:ac="http://schemas.microsoft.com/office/drawing/2013/main/command">
      <pc:docMk xmlns:pc="http://schemas.microsoft.com/office/powerpoint/2013/main/command"/>
      <pc:sldMk xmlns:pc="http://schemas.microsoft.com/office/powerpoint/2013/main/command" cId="569668893" sldId="300"/>
      <ac:spMk id="28" creationId="{CA766C8F-28EB-C29A-3FAD-9D0AAB9A4EB4}"/>
      <ac:txMk cp="0">
        <ac:context len="86" hash="1017794785"/>
      </ac:txMk>
    </ac:txMkLst>
    <p188:replyLst>
      <p188:reply id="{B03187B3-2EE9-4844-B995-C9181248193C}" authorId="{38CD8FB9-05C0-B5B2-DE53-6223BED53F77}" created="2026-03-30T15:43:59.022">
        <p188:txBody>
          <a:bodyPr/>
          <a:lstStyle/>
          <a:p>
            <a:r>
              <a:rPr lang="en-US"/>
              <a:t>Yep</a:t>
            </a:r>
          </a:p>
        </p188:txBody>
      </p188:reply>
    </p188:replyLst>
    <p188:txBody>
      <a:bodyPr/>
      <a:lstStyle/>
      <a:p>
        <a:r>
          <a:rPr lang="en-US"/>
          <a:t>@kavin.  This should align to the GTM sectors we identified earlier being the integrators and Autonomy providers.  Those are who we will be going after.</a:t>
        </a:r>
      </a:p>
    </p188:txBody>
  </p188:cm>
</p188:cmLst>
</file>

<file path=ppt/comments/modernComment_135_2CEEEA72.xml><?xml version="1.0" encoding="utf-8"?>
<p188:cmLst xmlns:a="http://schemas.openxmlformats.org/drawingml/2006/main" xmlns:r="http://schemas.openxmlformats.org/officeDocument/2006/relationships" xmlns:p188="http://schemas.microsoft.com/office/powerpoint/2018/8/main">
  <p188:cm id="{C7BDCBEC-73C4-4E97-AD1B-8D75298676D4}" authorId="{95582667-6102-27E7-ED8E-01A166EB4B6B}" created="2026-03-30T15:36:51.783">
    <ac:deMkLst xmlns:ac="http://schemas.microsoft.com/office/drawing/2013/main/command">
      <pc:docMk xmlns:pc="http://schemas.microsoft.com/office/powerpoint/2013/main/command"/>
      <pc:sldMk xmlns:pc="http://schemas.microsoft.com/office/powerpoint/2013/main/command" cId="753855090" sldId="309"/>
      <ac:spMk id="2" creationId="{992A1A8C-8C3B-F340-B5D5-9267E6029E1C}"/>
    </ac:deMkLst>
    <p188:replyLst>
      <p188:reply id="{EA925DA3-BD39-4DE6-AA51-DC4EA4923DE6}" authorId="{38CD8FB9-05C0-B5B2-DE53-6223BED53F77}" created="2026-03-30T15:42:44.388">
        <p188:txBody>
          <a:bodyPr/>
          <a:lstStyle/>
          <a:p>
            <a:r>
              <a:rPr lang="en-US"/>
              <a:t>Changed to ‘low adoption’ barrier.   But feel free to try anything that resonates with you, I think we are basically on the same page on all points of the purpose of OG</a:t>
            </a:r>
          </a:p>
        </p188:txBody>
      </p188:reply>
    </p188:replyLst>
    <p188:txBody>
      <a:bodyPr/>
      <a:lstStyle/>
      <a:p>
        <a:r>
          <a:rPr lang="en-US"/>
          <a:t>@kavin.  This slide is the 'Why OG has the right to win' slide correct?  They "Why us".
What about adding in something around the gap you have identified and are building to suit.
the 'difficult to replicate' header followed up with 'Low entry barrier' is confusing.  Seem contradictory.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D030BF-E29E-DF7B-ADDC-1B55A457E7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CF92CF-DDC7-CE04-E17E-D698632A9A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562E05-8E22-654C-8528-D6BCFD115B38}" type="datetimeFigureOut">
              <a:rPr lang="en-US" smtClean="0"/>
              <a:t>4/6/26</a:t>
            </a:fld>
            <a:endParaRPr lang="en-US"/>
          </a:p>
        </p:txBody>
      </p:sp>
      <p:sp>
        <p:nvSpPr>
          <p:cNvPr id="4" name="Footer Placeholder 3">
            <a:extLst>
              <a:ext uri="{FF2B5EF4-FFF2-40B4-BE49-F238E27FC236}">
                <a16:creationId xmlns:a16="http://schemas.microsoft.com/office/drawing/2014/main" id="{1DCF20EF-3787-B2C3-DC47-1B6E7A21D8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98346F-5498-BF7E-7527-64C0531EBB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25BC1-4130-184F-A1C0-2A842C6B1548}" type="slidenum">
              <a:rPr lang="en-US" smtClean="0"/>
              <a:t>‹#›</a:t>
            </a:fld>
            <a:endParaRPr lang="en-US"/>
          </a:p>
        </p:txBody>
      </p:sp>
    </p:spTree>
    <p:extLst>
      <p:ext uri="{BB962C8B-B14F-4D97-AF65-F5344CB8AC3E}">
        <p14:creationId xmlns:p14="http://schemas.microsoft.com/office/powerpoint/2010/main" val="28597225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7:18:35.885"/>
    </inkml:context>
    <inkml:brush xml:id="br0">
      <inkml:brushProperty name="width" value="0.035" units="cm"/>
      <inkml:brushProperty name="height" value="0.03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7:18:35.886"/>
    </inkml:context>
    <inkml:brush xml:id="br0">
      <inkml:brushProperty name="width" value="0.035" units="cm"/>
      <inkml:brushProperty name="height" value="0.035" units="cm"/>
    </inkml:brush>
  </inkml:definitions>
  <inkml:trace contextRef="#ctx0" brushRef="#br0">0 1 24575,'0'5'0,"0"-2"0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 appreciate everyone here today, my name is Kavin Gustafson and I’m very excited to introduce Outcome Group and tell you about the customer pain points we are addressing in the drone market!</a:t>
            </a:r>
            <a:endParaRPr dirty="0"/>
          </a:p>
        </p:txBody>
      </p:sp>
      <p:sp>
        <p:nvSpPr>
          <p:cNvPr id="526" name="Google Shape;5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Revenue comes in early, beginning with the first 30 beta airframes.   Later scaling will require future funding but much of the growth is carried by sales with a 50-60% profit margin.</a:t>
            </a:r>
          </a:p>
          <a:p>
            <a:endParaRPr lang="en-US" dirty="0"/>
          </a:p>
        </p:txBody>
      </p:sp>
    </p:spTree>
    <p:extLst>
      <p:ext uri="{BB962C8B-B14F-4D97-AF65-F5344CB8AC3E}">
        <p14:creationId xmlns:p14="http://schemas.microsoft.com/office/powerpoint/2010/main" val="342413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To date we have raised 125K from family and friends while building out 5 airframes along the path to validation.   Our first customer wasn’t even willing to wait for a production version.   Performance data demonstrates we are the category leader in all the nerdy stuff aerodynamicists care about and customers appreciate the “range anxiety” reduction.</a:t>
            </a:r>
          </a:p>
          <a:p>
            <a:endParaRPr lang="en-US" dirty="0"/>
          </a:p>
        </p:txBody>
      </p:sp>
    </p:spTree>
    <p:extLst>
      <p:ext uri="{BB962C8B-B14F-4D97-AF65-F5344CB8AC3E}">
        <p14:creationId xmlns:p14="http://schemas.microsoft.com/office/powerpoint/2010/main" val="352813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are asking for $2M in Equity Financing.   Use of funds leans heavily into manufacturing setup and making the first 30 units.   The other major uses are Operations and Team Expansion.</a:t>
            </a:r>
          </a:p>
        </p:txBody>
      </p:sp>
    </p:spTree>
    <p:extLst>
      <p:ext uri="{BB962C8B-B14F-4D97-AF65-F5344CB8AC3E}">
        <p14:creationId xmlns:p14="http://schemas.microsoft.com/office/powerpoint/2010/main" val="230319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9D10-7B58-7F88-F685-166E8B47F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0B115-33BC-08C3-4F48-B252239031A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5D1568F-7F0B-52A7-7F38-6352EB01C3D2}"/>
              </a:ext>
            </a:extLst>
          </p:cNvPr>
          <p:cNvSpPr>
            <a:spLocks noGrp="1"/>
          </p:cNvSpPr>
          <p:nvPr>
            <p:ph type="body" idx="1"/>
          </p:nvPr>
        </p:nvSpPr>
        <p:spPr/>
        <p:txBody>
          <a:bodyPr/>
          <a:lstStyle/>
          <a:p>
            <a:r>
              <a:rPr lang="en-US" dirty="0"/>
              <a:t>The executive team is me!   Former Chief Innovation Officer at Starling Inc with patents filed, and the Engineering Lead on the Atlas Loitering Munition at </a:t>
            </a:r>
            <a:r>
              <a:rPr lang="en-US" dirty="0" err="1"/>
              <a:t>Aevex</a:t>
            </a:r>
            <a:r>
              <a:rPr lang="en-US" dirty="0"/>
              <a:t> Aerospace which just secured a 300-600M$ contract with the Army alongside Anduril.   A fractional VP of Business Development and CTO are currently engaged as contractors.</a:t>
            </a:r>
          </a:p>
        </p:txBody>
      </p:sp>
    </p:spTree>
    <p:extLst>
      <p:ext uri="{BB962C8B-B14F-4D97-AF65-F5344CB8AC3E}">
        <p14:creationId xmlns:p14="http://schemas.microsoft.com/office/powerpoint/2010/main" val="4153788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an amazing pair of advisors, both built billion dollar companies in very different disciplines and we aspire to match their success.</a:t>
            </a:r>
          </a:p>
        </p:txBody>
      </p:sp>
    </p:spTree>
    <p:extLst>
      <p:ext uri="{BB962C8B-B14F-4D97-AF65-F5344CB8AC3E}">
        <p14:creationId xmlns:p14="http://schemas.microsoft.com/office/powerpoint/2010/main" val="157040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a:extLst>
            <a:ext uri="{FF2B5EF4-FFF2-40B4-BE49-F238E27FC236}">
              <a16:creationId xmlns:a16="http://schemas.microsoft.com/office/drawing/2014/main" id="{92848B3A-93A3-7F70-91DB-2F66D9B965F3}"/>
            </a:ext>
          </a:extLst>
        </p:cNvPr>
        <p:cNvGrpSpPr/>
        <p:nvPr/>
      </p:nvGrpSpPr>
      <p:grpSpPr>
        <a:xfrm>
          <a:off x="0" y="0"/>
          <a:ext cx="0" cy="0"/>
          <a:chOff x="0" y="0"/>
          <a:chExt cx="0" cy="0"/>
        </a:xfrm>
      </p:grpSpPr>
      <p:sp>
        <p:nvSpPr>
          <p:cNvPr id="1060" name="Google Shape;1060;p16:notes">
            <a:extLst>
              <a:ext uri="{FF2B5EF4-FFF2-40B4-BE49-F238E27FC236}">
                <a16:creationId xmlns:a16="http://schemas.microsoft.com/office/drawing/2014/main" id="{B366ADD5-A790-A536-B467-A07353E3E58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Outcome Group is building Cost Effective, High Performance Modular Platforms ready for AI Integrations, right here in the USA.   Thank you for your attention, I’d love to answer any questions now:</a:t>
            </a:r>
            <a:endParaRPr dirty="0"/>
          </a:p>
        </p:txBody>
      </p:sp>
      <p:sp>
        <p:nvSpPr>
          <p:cNvPr id="1061" name="Google Shape;1061;p16:notes">
            <a:extLst>
              <a:ext uri="{FF2B5EF4-FFF2-40B4-BE49-F238E27FC236}">
                <a16:creationId xmlns:a16="http://schemas.microsoft.com/office/drawing/2014/main" id="{DBA8C913-4B60-A492-481C-7C6155F851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5669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Outcome Group is building Cost Effective, High Performance Modular Platforms ready for AI Integrations, right here in the USA.   Thank you for your attention, I’d love to answer any questions now:</a:t>
            </a:r>
            <a:endParaRPr dirty="0"/>
          </a:p>
        </p:txBody>
      </p:sp>
      <p:sp>
        <p:nvSpPr>
          <p:cNvPr id="1061" name="Google Shape;10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are these gaps?   There is no viable domestic production of smaller fixed wing airframes (unlike the US quadcopter market, which is saturated).   The airframes that are out there fall far short of the offerings from Europe and China.   And none of the available airframes come equipped to address the need for AI development.   Warfighters are not getting tools they need to face peer adversaries nor do commercial users have the tools to run their companies effectively. </a:t>
            </a:r>
          </a:p>
        </p:txBody>
      </p:sp>
    </p:spTree>
    <p:extLst>
      <p:ext uri="{BB962C8B-B14F-4D97-AF65-F5344CB8AC3E}">
        <p14:creationId xmlns:p14="http://schemas.microsoft.com/office/powerpoint/2010/main" val="13173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 based manufacturing protects the supply chain necessary to field these critical tools, and the premium performance platform maximizes the effect of the latest customer AI integrations and payloads.  The hardware pictured here is the actual hardware that constitutes our product.</a:t>
            </a:r>
          </a:p>
        </p:txBody>
      </p:sp>
    </p:spTree>
    <p:extLst>
      <p:ext uri="{BB962C8B-B14F-4D97-AF65-F5344CB8AC3E}">
        <p14:creationId xmlns:p14="http://schemas.microsoft.com/office/powerpoint/2010/main" val="424992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heart of the product is the Ready-to-Fly Electron Transport Airplane using open systems that focus on maximizing mission flexibility.   What if you didn’t have to design a new aircraft for every outcome?  What if you could repair or reconfigure the aircraft yourself?   This is becoming an expectation of customers; closed systems are rapidly losing their appeal.</a:t>
            </a:r>
            <a:endParaRPr dirty="0"/>
          </a:p>
        </p:txBody>
      </p:sp>
      <p:sp>
        <p:nvSpPr>
          <p:cNvPr id="606" name="Google Shape;6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product is seamless to adopt yet difficult to replicate.   The Core Operating System is open source and is the industry standard, making the transition to our product painless.   The actual design and construction of the airframe is protected by trade secrets, reverse engineering is challenging at best.   The teams deep domain expertise allows the us to continually be a step ahead of the competition, and the founder has demonstrated that domain expertise in public continually, building trust that can’t be bought.</a:t>
            </a:r>
          </a:p>
        </p:txBody>
      </p:sp>
    </p:spTree>
    <p:extLst>
      <p:ext uri="{BB962C8B-B14F-4D97-AF65-F5344CB8AC3E}">
        <p14:creationId xmlns:p14="http://schemas.microsoft.com/office/powerpoint/2010/main" val="26358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big is the market being addressed?   Its HUGE!   The Compound Annual Growth Rate in each of the sectors allows for rapid growth even if you were unable to capture an expanding share in your market, which is very unlikely.</a:t>
            </a:r>
          </a:p>
        </p:txBody>
      </p:sp>
    </p:spTree>
    <p:extLst>
      <p:ext uri="{BB962C8B-B14F-4D97-AF65-F5344CB8AC3E}">
        <p14:creationId xmlns:p14="http://schemas.microsoft.com/office/powerpoint/2010/main" val="59476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Lets take a look at the Competitive landscape.   As you can see, multi-payload capabilities are fairly standard across the spectrum.   What is more difficult to achieve is the Endurance or On Station time most users are looking for, and everyone else has opted for closed development systems that frustrate AI development efforts.   For some customers, having a US controlled company with a US designed and manufactured aircraft is non-negotiable.</a:t>
            </a:r>
          </a:p>
          <a:p>
            <a:endParaRPr lang="en-US" dirty="0"/>
          </a:p>
        </p:txBody>
      </p:sp>
    </p:spTree>
    <p:extLst>
      <p:ext uri="{BB962C8B-B14F-4D97-AF65-F5344CB8AC3E}">
        <p14:creationId xmlns:p14="http://schemas.microsoft.com/office/powerpoint/2010/main" val="123983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How do we get to Revenue and start Scaling?   Beginning with the simplest option, a Ready-to-Fly airframe that can be used without changes for Counter UAS Testing and Evaluation and also Autonomy Stack Builders, utilizing the built in Edge Compute Hardware.   Further down the road, customer payload and autonomy integrations begin to take the lead in revenue, while also meeting the needs of larger program contracts.   Multi product/multi sector expansion drives exponential growth.</a:t>
            </a:r>
          </a:p>
          <a:p>
            <a:endParaRPr lang="en-US" dirty="0"/>
          </a:p>
        </p:txBody>
      </p:sp>
    </p:spTree>
    <p:extLst>
      <p:ext uri="{BB962C8B-B14F-4D97-AF65-F5344CB8AC3E}">
        <p14:creationId xmlns:p14="http://schemas.microsoft.com/office/powerpoint/2010/main" val="208164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Going to Market starts with AI Autonomy Stack Developers and Counter UAS Teams.   Establishing a reputation for performance allows for larger programs within Primes and the Department of War.</a:t>
            </a:r>
          </a:p>
          <a:p>
            <a:endParaRPr lang="en-US" dirty="0"/>
          </a:p>
        </p:txBody>
      </p:sp>
    </p:spTree>
    <p:extLst>
      <p:ext uri="{BB962C8B-B14F-4D97-AF65-F5344CB8AC3E}">
        <p14:creationId xmlns:p14="http://schemas.microsoft.com/office/powerpoint/2010/main" val="2318039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ur Team 5" preserve="1" userDrawn="1">
  <p:cSld name="1_Our Team 5">
    <p:bg>
      <p:bgRef idx="1001">
        <a:schemeClr val="bg1"/>
      </p:bgRef>
    </p:bg>
    <p:spTree>
      <p:nvGrpSpPr>
        <p:cNvPr id="1" name="Shape 122"/>
        <p:cNvGrpSpPr/>
        <p:nvPr/>
      </p:nvGrpSpPr>
      <p:grpSpPr>
        <a:xfrm>
          <a:off x="0" y="0"/>
          <a:ext cx="0" cy="0"/>
          <a:chOff x="0" y="0"/>
          <a:chExt cx="0" cy="0"/>
        </a:xfrm>
      </p:grpSpPr>
      <p:sp>
        <p:nvSpPr>
          <p:cNvPr id="58" name="Google Shape;125;p43">
            <a:extLst>
              <a:ext uri="{FF2B5EF4-FFF2-40B4-BE49-F238E27FC236}">
                <a16:creationId xmlns:a16="http://schemas.microsoft.com/office/drawing/2014/main" id="{A248CED1-8C82-6021-5CCD-E1DB539806FF}"/>
              </a:ext>
            </a:extLst>
          </p:cNvPr>
          <p:cNvSpPr>
            <a:spLocks noGrp="1"/>
          </p:cNvSpPr>
          <p:nvPr>
            <p:ph type="pic" idx="22"/>
          </p:nvPr>
        </p:nvSpPr>
        <p:spPr>
          <a:xfrm flipH="1">
            <a:off x="0" y="1627646"/>
            <a:ext cx="4062335" cy="5230354"/>
          </a:xfrm>
          <a:prstGeom prst="rect">
            <a:avLst/>
          </a:prstGeom>
          <a:noFill/>
          <a:ln w="0">
            <a:solidFill>
              <a:schemeClr val="bg1"/>
            </a:solidFill>
          </a:ln>
        </p:spPr>
        <p:txBody>
          <a:bodyPr/>
          <a:lstStyle/>
          <a:p>
            <a:endParaRPr lang="en-US"/>
          </a:p>
        </p:txBody>
      </p:sp>
      <p:sp>
        <p:nvSpPr>
          <p:cNvPr id="17" name="Text Placeholder 16">
            <a:extLst>
              <a:ext uri="{FF2B5EF4-FFF2-40B4-BE49-F238E27FC236}">
                <a16:creationId xmlns:a16="http://schemas.microsoft.com/office/drawing/2014/main" id="{E8C863F3-6F98-1B20-F36B-D812973B0D2D}"/>
              </a:ext>
            </a:extLst>
          </p:cNvPr>
          <p:cNvSpPr>
            <a:spLocks noGrp="1"/>
          </p:cNvSpPr>
          <p:nvPr>
            <p:ph type="body" sz="quarter" idx="32" hasCustomPrompt="1"/>
          </p:nvPr>
        </p:nvSpPr>
        <p:spPr>
          <a:xfrm>
            <a:off x="605069" y="5671131"/>
            <a:ext cx="2836750"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21" name="Title 20">
            <a:extLst>
              <a:ext uri="{FF2B5EF4-FFF2-40B4-BE49-F238E27FC236}">
                <a16:creationId xmlns:a16="http://schemas.microsoft.com/office/drawing/2014/main" id="{D8B24CFD-CA38-F751-797C-6AD9F64E9182}"/>
              </a:ext>
            </a:extLst>
          </p:cNvPr>
          <p:cNvSpPr>
            <a:spLocks noGrp="1"/>
          </p:cNvSpPr>
          <p:nvPr>
            <p:ph type="title" hasCustomPrompt="1"/>
          </p:nvPr>
        </p:nvSpPr>
        <p:spPr>
          <a:xfrm>
            <a:off x="609600" y="553900"/>
            <a:ext cx="10972800" cy="406537"/>
          </a:xfrm>
          <a:prstGeom prst="rect">
            <a:avLst/>
          </a:prstGeom>
        </p:spPr>
        <p:txBody>
          <a:bodyPr/>
          <a:lstStyle>
            <a:lvl1pPr>
              <a:defRPr>
                <a:solidFill>
                  <a:srgbClr val="1E1E1E"/>
                </a:solidFill>
              </a:defRPr>
            </a:lvl1pPr>
          </a:lstStyle>
          <a:p>
            <a:r>
              <a:rPr lang="en-US"/>
              <a:t>Click to edit title</a:t>
            </a:r>
          </a:p>
        </p:txBody>
      </p:sp>
      <p:sp>
        <p:nvSpPr>
          <p:cNvPr id="50" name="Text Placeholder 49">
            <a:extLst>
              <a:ext uri="{FF2B5EF4-FFF2-40B4-BE49-F238E27FC236}">
                <a16:creationId xmlns:a16="http://schemas.microsoft.com/office/drawing/2014/main" id="{078430DE-1560-B13B-56FB-7AFF36571588}"/>
              </a:ext>
            </a:extLst>
          </p:cNvPr>
          <p:cNvSpPr>
            <a:spLocks noGrp="1"/>
          </p:cNvSpPr>
          <p:nvPr>
            <p:ph type="body" sz="quarter" idx="37" hasCustomPrompt="1"/>
          </p:nvPr>
        </p:nvSpPr>
        <p:spPr>
          <a:xfrm>
            <a:off x="609600" y="1090889"/>
            <a:ext cx="10491788" cy="396875"/>
          </a:xfrm>
          <a:prstGeom prst="rect">
            <a:avLst/>
          </a:prstGeom>
        </p:spPr>
        <p:txBody>
          <a:bodyPr/>
          <a:lstStyle>
            <a:lvl1pPr marL="45720" indent="0">
              <a:lnSpc>
                <a:spcPct val="80000"/>
              </a:lnSpc>
              <a:spcBef>
                <a:spcPts val="0"/>
              </a:spcBef>
              <a:defRPr sz="1800" i="1">
                <a:solidFill>
                  <a:srgbClr val="1E1E1E"/>
                </a:solidFill>
              </a:defRPr>
            </a:lvl1pPr>
          </a:lstStyle>
          <a:p>
            <a:pPr lvl="0"/>
            <a:r>
              <a:rPr lang="en-US"/>
              <a:t>Sub header</a:t>
            </a:r>
          </a:p>
        </p:txBody>
      </p:sp>
      <p:pic>
        <p:nvPicPr>
          <p:cNvPr id="133" name="Picture 132">
            <a:extLst>
              <a:ext uri="{FF2B5EF4-FFF2-40B4-BE49-F238E27FC236}">
                <a16:creationId xmlns:a16="http://schemas.microsoft.com/office/drawing/2014/main" id="{3EA4AD55-D69D-65E1-836A-A9C7B4731B33}"/>
              </a:ext>
            </a:extLst>
          </p:cNvPr>
          <p:cNvPicPr>
            <a:picLocks noChangeAspect="1"/>
          </p:cNvPicPr>
          <p:nvPr userDrawn="1"/>
        </p:nvPicPr>
        <p:blipFill>
          <a:blip r:embed="rId2"/>
          <a:stretch>
            <a:fillRect/>
          </a:stretch>
        </p:blipFill>
        <p:spPr>
          <a:xfrm>
            <a:off x="10454120" y="488152"/>
            <a:ext cx="1037147" cy="878938"/>
          </a:xfrm>
          <a:prstGeom prst="rect">
            <a:avLst/>
          </a:prstGeom>
        </p:spPr>
      </p:pic>
      <p:sp>
        <p:nvSpPr>
          <p:cNvPr id="29" name="Google Shape;125;p43">
            <a:extLst>
              <a:ext uri="{FF2B5EF4-FFF2-40B4-BE49-F238E27FC236}">
                <a16:creationId xmlns:a16="http://schemas.microsoft.com/office/drawing/2014/main" id="{44EB213A-3031-9E65-CCBF-62FADAC76D58}"/>
              </a:ext>
            </a:extLst>
          </p:cNvPr>
          <p:cNvSpPr>
            <a:spLocks noGrp="1"/>
          </p:cNvSpPr>
          <p:nvPr>
            <p:ph type="pic" idx="39"/>
          </p:nvPr>
        </p:nvSpPr>
        <p:spPr>
          <a:xfrm flipH="1">
            <a:off x="8132784" y="1627646"/>
            <a:ext cx="4062335" cy="5230354"/>
          </a:xfrm>
          <a:prstGeom prst="rect">
            <a:avLst/>
          </a:prstGeom>
          <a:noFill/>
          <a:ln w="0">
            <a:solidFill>
              <a:schemeClr val="bg1"/>
            </a:solidFill>
          </a:ln>
        </p:spPr>
        <p:txBody>
          <a:bodyPr/>
          <a:lstStyle/>
          <a:p>
            <a:endParaRPr lang="en-US"/>
          </a:p>
        </p:txBody>
      </p:sp>
      <p:sp>
        <p:nvSpPr>
          <p:cNvPr id="30" name="Text Placeholder 16">
            <a:extLst>
              <a:ext uri="{FF2B5EF4-FFF2-40B4-BE49-F238E27FC236}">
                <a16:creationId xmlns:a16="http://schemas.microsoft.com/office/drawing/2014/main" id="{A73D6BFD-8E3C-0AD3-3B66-54639D21DC07}"/>
              </a:ext>
            </a:extLst>
          </p:cNvPr>
          <p:cNvSpPr>
            <a:spLocks noGrp="1"/>
          </p:cNvSpPr>
          <p:nvPr>
            <p:ph type="body" sz="quarter" idx="40" hasCustomPrompt="1"/>
          </p:nvPr>
        </p:nvSpPr>
        <p:spPr>
          <a:xfrm>
            <a:off x="8737853" y="5671131"/>
            <a:ext cx="2836750"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33" name="Google Shape;125;p43">
            <a:extLst>
              <a:ext uri="{FF2B5EF4-FFF2-40B4-BE49-F238E27FC236}">
                <a16:creationId xmlns:a16="http://schemas.microsoft.com/office/drawing/2014/main" id="{9A67BD04-D8CE-FA3D-5866-CEA40974D4DC}"/>
              </a:ext>
            </a:extLst>
          </p:cNvPr>
          <p:cNvSpPr>
            <a:spLocks noGrp="1"/>
          </p:cNvSpPr>
          <p:nvPr>
            <p:ph type="pic" idx="42"/>
          </p:nvPr>
        </p:nvSpPr>
        <p:spPr>
          <a:xfrm flipH="1">
            <a:off x="4063704" y="1627645"/>
            <a:ext cx="4062335" cy="5230355"/>
          </a:xfrm>
          <a:prstGeom prst="rect">
            <a:avLst/>
          </a:prstGeom>
          <a:noFill/>
          <a:ln w="0">
            <a:solidFill>
              <a:schemeClr val="bg1"/>
            </a:solidFill>
          </a:ln>
        </p:spPr>
        <p:txBody>
          <a:bodyPr/>
          <a:lstStyle/>
          <a:p>
            <a:endParaRPr lang="en-US"/>
          </a:p>
        </p:txBody>
      </p:sp>
      <p:sp>
        <p:nvSpPr>
          <p:cNvPr id="34" name="Text Placeholder 16">
            <a:extLst>
              <a:ext uri="{FF2B5EF4-FFF2-40B4-BE49-F238E27FC236}">
                <a16:creationId xmlns:a16="http://schemas.microsoft.com/office/drawing/2014/main" id="{01711D0D-ADFF-2122-E46A-779137F2D616}"/>
              </a:ext>
            </a:extLst>
          </p:cNvPr>
          <p:cNvSpPr>
            <a:spLocks noGrp="1"/>
          </p:cNvSpPr>
          <p:nvPr>
            <p:ph type="body" sz="quarter" idx="43" hasCustomPrompt="1"/>
          </p:nvPr>
        </p:nvSpPr>
        <p:spPr>
          <a:xfrm>
            <a:off x="4668773" y="5671131"/>
            <a:ext cx="2836750"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5" name="Google Shape;6;p17">
            <a:extLst>
              <a:ext uri="{FF2B5EF4-FFF2-40B4-BE49-F238E27FC236}">
                <a16:creationId xmlns:a16="http://schemas.microsoft.com/office/drawing/2014/main" id="{3B25BE72-093D-EB3F-CE8C-C06F374B6320}"/>
              </a:ext>
            </a:extLst>
          </p:cNvPr>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smtClean="0"/>
              <a:t>‹#›</a:t>
            </a:fld>
            <a:endParaRPr sz="1400" b="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973819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am Leader 2">
  <p:cSld name="Team Leader 2">
    <p:spTree>
      <p:nvGrpSpPr>
        <p:cNvPr id="1" name="Shape 18"/>
        <p:cNvGrpSpPr/>
        <p:nvPr/>
      </p:nvGrpSpPr>
      <p:grpSpPr>
        <a:xfrm>
          <a:off x="0" y="0"/>
          <a:ext cx="0" cy="0"/>
          <a:chOff x="0" y="0"/>
          <a:chExt cx="0" cy="0"/>
        </a:xfrm>
      </p:grpSpPr>
      <p:sp>
        <p:nvSpPr>
          <p:cNvPr id="20" name="Google Shape;20;p20"/>
          <p:cNvSpPr>
            <a:spLocks noGrp="1"/>
          </p:cNvSpPr>
          <p:nvPr>
            <p:ph type="pic" idx="2"/>
          </p:nvPr>
        </p:nvSpPr>
        <p:spPr>
          <a:xfrm>
            <a:off x="3810000" y="0"/>
            <a:ext cx="3810000" cy="6858000"/>
          </a:xfrm>
          <a:prstGeom prst="rect">
            <a:avLst/>
          </a:prstGeom>
          <a:noFill/>
          <a:ln>
            <a:noFill/>
          </a:ln>
        </p:spPr>
        <p:txBody>
          <a:bodyPr/>
          <a:lstStyle/>
          <a:p>
            <a:endParaRPr lang="en-US"/>
          </a:p>
        </p:txBody>
      </p:sp>
      <p:sp>
        <p:nvSpPr>
          <p:cNvPr id="2" name="TextBox 1">
            <a:extLst>
              <a:ext uri="{FF2B5EF4-FFF2-40B4-BE49-F238E27FC236}">
                <a16:creationId xmlns:a16="http://schemas.microsoft.com/office/drawing/2014/main" id="{43C9EFB7-2D7B-A676-048C-7284828E1878}"/>
              </a:ext>
            </a:extLst>
          </p:cNvPr>
          <p:cNvSpPr txBox="1"/>
          <p:nvPr userDrawn="1"/>
        </p:nvSpPr>
        <p:spPr>
          <a:xfrm>
            <a:off x="11531739" y="6367904"/>
            <a:ext cx="426897" cy="307777"/>
          </a:xfrm>
          <a:prstGeom prst="rect">
            <a:avLst/>
          </a:prstGeom>
          <a:noFill/>
        </p:spPr>
        <p:txBody>
          <a:bodyPr wrap="square">
            <a:spAutoFit/>
          </a:bodyPr>
          <a:lstStyle/>
          <a:p>
            <a:fld id="{00000000-1234-1234-1234-123412341234}"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roduct 5">
  <p:cSld name="Product 5">
    <p:spTree>
      <p:nvGrpSpPr>
        <p:cNvPr id="1" name="Shape 460"/>
        <p:cNvGrpSpPr/>
        <p:nvPr/>
      </p:nvGrpSpPr>
      <p:grpSpPr>
        <a:xfrm>
          <a:off x="0" y="0"/>
          <a:ext cx="0" cy="0"/>
          <a:chOff x="0" y="0"/>
          <a:chExt cx="0" cy="0"/>
        </a:xfrm>
      </p:grpSpPr>
      <p:sp>
        <p:nvSpPr>
          <p:cNvPr id="461" name="Google Shape;461;p114"/>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62" name="Google Shape;462;p114"/>
          <p:cNvSpPr>
            <a:spLocks noGrp="1"/>
          </p:cNvSpPr>
          <p:nvPr>
            <p:ph type="pic" idx="2"/>
          </p:nvPr>
        </p:nvSpPr>
        <p:spPr>
          <a:xfrm>
            <a:off x="5547154" y="2087994"/>
            <a:ext cx="5853685" cy="3840861"/>
          </a:xfrm>
          <a:prstGeom prst="rect">
            <a:avLst/>
          </a:prstGeom>
          <a:noFill/>
          <a:ln>
            <a:noFill/>
          </a:ln>
        </p:spPr>
      </p:sp>
      <p:sp>
        <p:nvSpPr>
          <p:cNvPr id="463" name="Google Shape;463;p114"/>
          <p:cNvSpPr>
            <a:spLocks noGrp="1"/>
          </p:cNvSpPr>
          <p:nvPr>
            <p:ph type="pic" idx="3"/>
          </p:nvPr>
        </p:nvSpPr>
        <p:spPr>
          <a:xfrm>
            <a:off x="10065542" y="2683668"/>
            <a:ext cx="1619253" cy="3495676"/>
          </a:xfrm>
          <a:prstGeom prst="rect">
            <a:avLst/>
          </a:prstGeom>
          <a:noFill/>
          <a:ln>
            <a:noFill/>
          </a:ln>
        </p:spPr>
      </p:sp>
      <p:sp>
        <p:nvSpPr>
          <p:cNvPr id="464" name="Google Shape;464;p114"/>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Product 6">
  <p:cSld name="Product 6">
    <p:spTree>
      <p:nvGrpSpPr>
        <p:cNvPr id="1" name="Shape 465"/>
        <p:cNvGrpSpPr/>
        <p:nvPr/>
      </p:nvGrpSpPr>
      <p:grpSpPr>
        <a:xfrm>
          <a:off x="0" y="0"/>
          <a:ext cx="0" cy="0"/>
          <a:chOff x="0" y="0"/>
          <a:chExt cx="0" cy="0"/>
        </a:xfrm>
      </p:grpSpPr>
      <p:sp>
        <p:nvSpPr>
          <p:cNvPr id="466" name="Google Shape;466;p115"/>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67" name="Google Shape;467;p115"/>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68" name="Google Shape;468;p115"/>
          <p:cNvSpPr>
            <a:spLocks noGrp="1"/>
          </p:cNvSpPr>
          <p:nvPr>
            <p:ph type="pic" idx="2"/>
          </p:nvPr>
        </p:nvSpPr>
        <p:spPr>
          <a:xfrm>
            <a:off x="3364253" y="2742725"/>
            <a:ext cx="5494756" cy="3829932"/>
          </a:xfrm>
          <a:prstGeom prst="rect">
            <a:avLst/>
          </a:prstGeom>
          <a:noFill/>
          <a:ln>
            <a:noFill/>
          </a:ln>
        </p:spPr>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Product 7">
  <p:cSld name="Product 7">
    <p:spTree>
      <p:nvGrpSpPr>
        <p:cNvPr id="1" name="Shape 469"/>
        <p:cNvGrpSpPr/>
        <p:nvPr/>
      </p:nvGrpSpPr>
      <p:grpSpPr>
        <a:xfrm>
          <a:off x="0" y="0"/>
          <a:ext cx="0" cy="0"/>
          <a:chOff x="0" y="0"/>
          <a:chExt cx="0" cy="0"/>
        </a:xfrm>
      </p:grpSpPr>
      <p:sp>
        <p:nvSpPr>
          <p:cNvPr id="470" name="Google Shape;470;p11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71" name="Google Shape;471;p116"/>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72" name="Google Shape;472;p116"/>
          <p:cNvSpPr>
            <a:spLocks noGrp="1"/>
          </p:cNvSpPr>
          <p:nvPr>
            <p:ph type="pic" idx="2"/>
          </p:nvPr>
        </p:nvSpPr>
        <p:spPr>
          <a:xfrm>
            <a:off x="5684184" y="1460054"/>
            <a:ext cx="4965122" cy="2784925"/>
          </a:xfrm>
          <a:prstGeom prst="rect">
            <a:avLst/>
          </a:prstGeom>
          <a:noFill/>
          <a:ln>
            <a:noFill/>
          </a:ln>
        </p:spPr>
      </p:sp>
      <p:sp>
        <p:nvSpPr>
          <p:cNvPr id="473" name="Google Shape;473;p116"/>
          <p:cNvSpPr>
            <a:spLocks noGrp="1"/>
          </p:cNvSpPr>
          <p:nvPr>
            <p:ph type="pic" idx="3"/>
          </p:nvPr>
        </p:nvSpPr>
        <p:spPr>
          <a:xfrm>
            <a:off x="4097561" y="3504388"/>
            <a:ext cx="3063104" cy="1951391"/>
          </a:xfrm>
          <a:prstGeom prst="rect">
            <a:avLst/>
          </a:prstGeom>
          <a:noFill/>
          <a:ln>
            <a:noFill/>
          </a:ln>
        </p:spPr>
      </p:sp>
      <p:sp>
        <p:nvSpPr>
          <p:cNvPr id="474" name="Google Shape;474;p116"/>
          <p:cNvSpPr>
            <a:spLocks noGrp="1"/>
          </p:cNvSpPr>
          <p:nvPr>
            <p:ph type="pic" idx="4"/>
          </p:nvPr>
        </p:nvSpPr>
        <p:spPr>
          <a:xfrm>
            <a:off x="9144222" y="3366863"/>
            <a:ext cx="1733621" cy="2295260"/>
          </a:xfrm>
          <a:prstGeom prst="rect">
            <a:avLst/>
          </a:prstGeom>
          <a:noFill/>
          <a:ln>
            <a:noFill/>
          </a:ln>
        </p:spPr>
      </p:sp>
      <p:sp>
        <p:nvSpPr>
          <p:cNvPr id="475" name="Google Shape;475;p116"/>
          <p:cNvSpPr>
            <a:spLocks noGrp="1"/>
          </p:cNvSpPr>
          <p:nvPr>
            <p:ph type="pic" idx="5"/>
          </p:nvPr>
        </p:nvSpPr>
        <p:spPr>
          <a:xfrm>
            <a:off x="10505644" y="4283069"/>
            <a:ext cx="768097" cy="1682497"/>
          </a:xfrm>
          <a:prstGeom prst="rect">
            <a:avLst/>
          </a:prstGeom>
          <a:noFill/>
          <a:ln>
            <a:noFill/>
          </a:ln>
        </p:spPr>
      </p:sp>
      <p:sp>
        <p:nvSpPr>
          <p:cNvPr id="476" name="Google Shape;476;p116"/>
          <p:cNvSpPr>
            <a:spLocks noGrp="1"/>
          </p:cNvSpPr>
          <p:nvPr>
            <p:ph type="pic" idx="6"/>
          </p:nvPr>
        </p:nvSpPr>
        <p:spPr>
          <a:xfrm>
            <a:off x="11114985" y="5482821"/>
            <a:ext cx="487823" cy="581588"/>
          </a:xfrm>
          <a:prstGeom prst="rect">
            <a:avLst/>
          </a:prstGeom>
          <a:noFill/>
          <a:ln>
            <a:noFill/>
          </a:ln>
        </p:spPr>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Product 8">
  <p:cSld name="Product 8">
    <p:spTree>
      <p:nvGrpSpPr>
        <p:cNvPr id="1" name="Shape 477"/>
        <p:cNvGrpSpPr/>
        <p:nvPr/>
      </p:nvGrpSpPr>
      <p:grpSpPr>
        <a:xfrm>
          <a:off x="0" y="0"/>
          <a:ext cx="0" cy="0"/>
          <a:chOff x="0" y="0"/>
          <a:chExt cx="0" cy="0"/>
        </a:xfrm>
      </p:grpSpPr>
      <p:sp>
        <p:nvSpPr>
          <p:cNvPr id="478" name="Google Shape;478;p117"/>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79" name="Google Shape;479;p117"/>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80" name="Google Shape;480;p117"/>
          <p:cNvSpPr>
            <a:spLocks noGrp="1"/>
          </p:cNvSpPr>
          <p:nvPr>
            <p:ph type="pic" idx="2"/>
          </p:nvPr>
        </p:nvSpPr>
        <p:spPr>
          <a:xfrm>
            <a:off x="6430290" y="2038404"/>
            <a:ext cx="4285913" cy="2673929"/>
          </a:xfrm>
          <a:prstGeom prst="rect">
            <a:avLst/>
          </a:prstGeom>
          <a:noFill/>
          <a:ln>
            <a:noFill/>
          </a:ln>
        </p:spPr>
      </p:sp>
      <p:sp>
        <p:nvSpPr>
          <p:cNvPr id="481" name="Google Shape;481;p117"/>
          <p:cNvSpPr>
            <a:spLocks noGrp="1"/>
          </p:cNvSpPr>
          <p:nvPr>
            <p:ph type="pic" idx="3"/>
          </p:nvPr>
        </p:nvSpPr>
        <p:spPr>
          <a:xfrm>
            <a:off x="6430290" y="-1054232"/>
            <a:ext cx="4285913" cy="2673929"/>
          </a:xfrm>
          <a:prstGeom prst="rect">
            <a:avLst/>
          </a:prstGeom>
          <a:noFill/>
          <a:ln>
            <a:noFill/>
          </a:ln>
        </p:spPr>
      </p:sp>
      <p:sp>
        <p:nvSpPr>
          <p:cNvPr id="482" name="Google Shape;482;p117"/>
          <p:cNvSpPr>
            <a:spLocks noGrp="1"/>
          </p:cNvSpPr>
          <p:nvPr>
            <p:ph type="pic" idx="4"/>
          </p:nvPr>
        </p:nvSpPr>
        <p:spPr>
          <a:xfrm>
            <a:off x="6430290" y="5131039"/>
            <a:ext cx="4285913" cy="2673930"/>
          </a:xfrm>
          <a:prstGeom prst="rect">
            <a:avLst/>
          </a:prstGeom>
          <a:noFill/>
          <a:ln>
            <a:noFill/>
          </a:ln>
        </p:spPr>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roduct 9">
  <p:cSld name="Product 9">
    <p:spTree>
      <p:nvGrpSpPr>
        <p:cNvPr id="1" name="Shape 483"/>
        <p:cNvGrpSpPr/>
        <p:nvPr/>
      </p:nvGrpSpPr>
      <p:grpSpPr>
        <a:xfrm>
          <a:off x="0" y="0"/>
          <a:ext cx="0" cy="0"/>
          <a:chOff x="0" y="0"/>
          <a:chExt cx="0" cy="0"/>
        </a:xfrm>
      </p:grpSpPr>
      <p:sp>
        <p:nvSpPr>
          <p:cNvPr id="484" name="Google Shape;484;p118"/>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85" name="Google Shape;485;p118"/>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86" name="Google Shape;486;p118"/>
          <p:cNvSpPr>
            <a:spLocks noGrp="1"/>
          </p:cNvSpPr>
          <p:nvPr>
            <p:ph type="pic" idx="2"/>
          </p:nvPr>
        </p:nvSpPr>
        <p:spPr>
          <a:xfrm>
            <a:off x="1136126" y="2900934"/>
            <a:ext cx="1655066" cy="1023367"/>
          </a:xfrm>
          <a:prstGeom prst="rect">
            <a:avLst/>
          </a:prstGeom>
          <a:noFill/>
          <a:ln>
            <a:noFill/>
          </a:ln>
        </p:spPr>
      </p:sp>
      <p:sp>
        <p:nvSpPr>
          <p:cNvPr id="487" name="Google Shape;487;p118"/>
          <p:cNvSpPr>
            <a:spLocks noGrp="1"/>
          </p:cNvSpPr>
          <p:nvPr>
            <p:ph type="pic" idx="3"/>
          </p:nvPr>
        </p:nvSpPr>
        <p:spPr>
          <a:xfrm>
            <a:off x="6237006" y="4725216"/>
            <a:ext cx="2099750" cy="1165996"/>
          </a:xfrm>
          <a:prstGeom prst="rect">
            <a:avLst/>
          </a:prstGeom>
          <a:noFill/>
          <a:ln>
            <a:noFill/>
          </a:ln>
        </p:spPr>
      </p:sp>
      <p:sp>
        <p:nvSpPr>
          <p:cNvPr id="488" name="Google Shape;488;p118"/>
          <p:cNvSpPr>
            <a:spLocks noGrp="1"/>
          </p:cNvSpPr>
          <p:nvPr>
            <p:ph type="pic" idx="4"/>
          </p:nvPr>
        </p:nvSpPr>
        <p:spPr>
          <a:xfrm>
            <a:off x="9842027" y="2595519"/>
            <a:ext cx="793470" cy="1693112"/>
          </a:xfrm>
          <a:prstGeom prst="rect">
            <a:avLst/>
          </a:prstGeom>
          <a:noFill/>
          <a:ln>
            <a:noFill/>
          </a:ln>
        </p:spPr>
      </p:sp>
      <p:sp>
        <p:nvSpPr>
          <p:cNvPr id="489" name="Google Shape;489;p118"/>
          <p:cNvSpPr>
            <a:spLocks noGrp="1"/>
          </p:cNvSpPr>
          <p:nvPr>
            <p:ph type="pic" idx="5"/>
          </p:nvPr>
        </p:nvSpPr>
        <p:spPr>
          <a:xfrm>
            <a:off x="4360067" y="4697343"/>
            <a:ext cx="828922" cy="824778"/>
          </a:xfrm>
          <a:prstGeom prst="rect">
            <a:avLst/>
          </a:prstGeom>
          <a:noFill/>
          <a:ln>
            <a:noFill/>
          </a:ln>
        </p:spPr>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Main Page 2">
  <p:cSld name="Main Page 2">
    <p:spTree>
      <p:nvGrpSpPr>
        <p:cNvPr id="1" name="Shape 490"/>
        <p:cNvGrpSpPr/>
        <p:nvPr/>
      </p:nvGrpSpPr>
      <p:grpSpPr>
        <a:xfrm>
          <a:off x="0" y="0"/>
          <a:ext cx="0" cy="0"/>
          <a:chOff x="0" y="0"/>
          <a:chExt cx="0" cy="0"/>
        </a:xfrm>
      </p:grpSpPr>
      <p:sp>
        <p:nvSpPr>
          <p:cNvPr id="491" name="Google Shape;491;p119"/>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Awards and Achievements">
  <p:cSld name="Awards and Achievements">
    <p:spTree>
      <p:nvGrpSpPr>
        <p:cNvPr id="1" name="Shape 492"/>
        <p:cNvGrpSpPr/>
        <p:nvPr/>
      </p:nvGrpSpPr>
      <p:grpSpPr>
        <a:xfrm>
          <a:off x="0" y="0"/>
          <a:ext cx="0" cy="0"/>
          <a:chOff x="0" y="0"/>
          <a:chExt cx="0" cy="0"/>
        </a:xfrm>
      </p:grpSpPr>
      <p:sp>
        <p:nvSpPr>
          <p:cNvPr id="493" name="Google Shape;493;p120"/>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94" name="Google Shape;494;p120"/>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95" name="Google Shape;495;p120"/>
          <p:cNvSpPr>
            <a:spLocks noGrp="1"/>
          </p:cNvSpPr>
          <p:nvPr>
            <p:ph type="pic" idx="2"/>
          </p:nvPr>
        </p:nvSpPr>
        <p:spPr>
          <a:xfrm>
            <a:off x="4371893" y="2270043"/>
            <a:ext cx="3533857" cy="3533857"/>
          </a:xfrm>
          <a:prstGeom prst="rect">
            <a:avLst/>
          </a:prstGeom>
          <a:noFill/>
          <a:ln>
            <a:noFill/>
          </a:ln>
        </p:spPr>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User Testimonials">
  <p:cSld name="User Testimonials">
    <p:spTree>
      <p:nvGrpSpPr>
        <p:cNvPr id="1" name="Shape 496"/>
        <p:cNvGrpSpPr/>
        <p:nvPr/>
      </p:nvGrpSpPr>
      <p:grpSpPr>
        <a:xfrm>
          <a:off x="0" y="0"/>
          <a:ext cx="0" cy="0"/>
          <a:chOff x="0" y="0"/>
          <a:chExt cx="0" cy="0"/>
        </a:xfrm>
      </p:grpSpPr>
      <p:sp>
        <p:nvSpPr>
          <p:cNvPr id="497" name="Google Shape;497;p121"/>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98" name="Google Shape;498;p121"/>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99" name="Google Shape;499;p121"/>
          <p:cNvSpPr>
            <a:spLocks noGrp="1"/>
          </p:cNvSpPr>
          <p:nvPr>
            <p:ph type="pic" idx="2"/>
          </p:nvPr>
        </p:nvSpPr>
        <p:spPr>
          <a:xfrm>
            <a:off x="5572681" y="4833454"/>
            <a:ext cx="1046641" cy="1046641"/>
          </a:xfrm>
          <a:prstGeom prst="rect">
            <a:avLst/>
          </a:prstGeom>
          <a:noFill/>
          <a:ln>
            <a:noFill/>
          </a:ln>
        </p:spPr>
      </p:sp>
      <p:sp>
        <p:nvSpPr>
          <p:cNvPr id="500" name="Google Shape;500;p121"/>
          <p:cNvSpPr>
            <a:spLocks noGrp="1"/>
          </p:cNvSpPr>
          <p:nvPr>
            <p:ph type="pic" idx="3"/>
          </p:nvPr>
        </p:nvSpPr>
        <p:spPr>
          <a:xfrm>
            <a:off x="4372531" y="5011256"/>
            <a:ext cx="792645" cy="792645"/>
          </a:xfrm>
          <a:prstGeom prst="rect">
            <a:avLst/>
          </a:prstGeom>
          <a:noFill/>
          <a:ln>
            <a:noFill/>
          </a:ln>
        </p:spPr>
      </p:sp>
      <p:sp>
        <p:nvSpPr>
          <p:cNvPr id="501" name="Google Shape;501;p121"/>
          <p:cNvSpPr>
            <a:spLocks noGrp="1"/>
          </p:cNvSpPr>
          <p:nvPr>
            <p:ph type="pic" idx="4"/>
          </p:nvPr>
        </p:nvSpPr>
        <p:spPr>
          <a:xfrm>
            <a:off x="3172381" y="5011256"/>
            <a:ext cx="792645" cy="792645"/>
          </a:xfrm>
          <a:prstGeom prst="rect">
            <a:avLst/>
          </a:prstGeom>
          <a:noFill/>
          <a:ln>
            <a:noFill/>
          </a:ln>
        </p:spPr>
      </p:sp>
      <p:sp>
        <p:nvSpPr>
          <p:cNvPr id="502" name="Google Shape;502;p121"/>
          <p:cNvSpPr>
            <a:spLocks noGrp="1"/>
          </p:cNvSpPr>
          <p:nvPr>
            <p:ph type="pic" idx="5"/>
          </p:nvPr>
        </p:nvSpPr>
        <p:spPr>
          <a:xfrm>
            <a:off x="8226975" y="5011256"/>
            <a:ext cx="792645" cy="792645"/>
          </a:xfrm>
          <a:prstGeom prst="rect">
            <a:avLst/>
          </a:prstGeom>
          <a:noFill/>
          <a:ln>
            <a:noFill/>
          </a:ln>
        </p:spPr>
      </p:sp>
      <p:sp>
        <p:nvSpPr>
          <p:cNvPr id="503" name="Google Shape;503;p121"/>
          <p:cNvSpPr>
            <a:spLocks noGrp="1"/>
          </p:cNvSpPr>
          <p:nvPr>
            <p:ph type="pic" idx="6"/>
          </p:nvPr>
        </p:nvSpPr>
        <p:spPr>
          <a:xfrm>
            <a:off x="7026826" y="5011256"/>
            <a:ext cx="792645" cy="792645"/>
          </a:xfrm>
          <a:prstGeom prst="rect">
            <a:avLst/>
          </a:prstGeom>
          <a:noFill/>
          <a:ln>
            <a:noFill/>
          </a:ln>
        </p:spPr>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User Testimonials 2">
  <p:cSld name="User Testimonials 2">
    <p:spTree>
      <p:nvGrpSpPr>
        <p:cNvPr id="1" name="Shape 504"/>
        <p:cNvGrpSpPr/>
        <p:nvPr/>
      </p:nvGrpSpPr>
      <p:grpSpPr>
        <a:xfrm>
          <a:off x="0" y="0"/>
          <a:ext cx="0" cy="0"/>
          <a:chOff x="0" y="0"/>
          <a:chExt cx="0" cy="0"/>
        </a:xfrm>
      </p:grpSpPr>
      <p:sp>
        <p:nvSpPr>
          <p:cNvPr id="505" name="Google Shape;505;p122"/>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506" name="Google Shape;506;p122"/>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507" name="Google Shape;507;p122"/>
          <p:cNvSpPr>
            <a:spLocks noGrp="1"/>
          </p:cNvSpPr>
          <p:nvPr>
            <p:ph type="pic" idx="2"/>
          </p:nvPr>
        </p:nvSpPr>
        <p:spPr>
          <a:xfrm>
            <a:off x="2094223" y="2179154"/>
            <a:ext cx="1249847" cy="1249846"/>
          </a:xfrm>
          <a:prstGeom prst="rect">
            <a:avLst/>
          </a:prstGeom>
          <a:noFill/>
          <a:ln>
            <a:noFill/>
          </a:ln>
        </p:spPr>
      </p:sp>
      <p:sp>
        <p:nvSpPr>
          <p:cNvPr id="508" name="Google Shape;508;p122"/>
          <p:cNvSpPr>
            <a:spLocks noGrp="1"/>
          </p:cNvSpPr>
          <p:nvPr>
            <p:ph type="pic" idx="3"/>
          </p:nvPr>
        </p:nvSpPr>
        <p:spPr>
          <a:xfrm>
            <a:off x="5614932" y="2179154"/>
            <a:ext cx="1249847" cy="1249846"/>
          </a:xfrm>
          <a:prstGeom prst="rect">
            <a:avLst/>
          </a:prstGeom>
          <a:noFill/>
          <a:ln>
            <a:noFill/>
          </a:ln>
        </p:spPr>
      </p:sp>
      <p:sp>
        <p:nvSpPr>
          <p:cNvPr id="509" name="Google Shape;509;p122"/>
          <p:cNvSpPr>
            <a:spLocks noGrp="1"/>
          </p:cNvSpPr>
          <p:nvPr>
            <p:ph type="pic" idx="4"/>
          </p:nvPr>
        </p:nvSpPr>
        <p:spPr>
          <a:xfrm>
            <a:off x="9030923" y="2179154"/>
            <a:ext cx="1249847" cy="1249846"/>
          </a:xfrm>
          <a:prstGeom prst="rect">
            <a:avLst/>
          </a:prstGeom>
          <a:noFill/>
          <a:ln>
            <a:noFill/>
          </a:ln>
        </p:spPr>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ontact Us 1">
  <p:cSld name="Contact Us 1">
    <p:spTree>
      <p:nvGrpSpPr>
        <p:cNvPr id="1" name="Shape 510"/>
        <p:cNvGrpSpPr/>
        <p:nvPr/>
      </p:nvGrpSpPr>
      <p:grpSpPr>
        <a:xfrm>
          <a:off x="0" y="0"/>
          <a:ext cx="0" cy="0"/>
          <a:chOff x="0" y="0"/>
          <a:chExt cx="0" cy="0"/>
        </a:xfrm>
      </p:grpSpPr>
      <p:sp>
        <p:nvSpPr>
          <p:cNvPr id="511" name="Google Shape;511;p123"/>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512" name="Google Shape;512;p123"/>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513" name="Google Shape;513;p123"/>
          <p:cNvSpPr>
            <a:spLocks noGrp="1"/>
          </p:cNvSpPr>
          <p:nvPr>
            <p:ph type="pic" idx="2"/>
          </p:nvPr>
        </p:nvSpPr>
        <p:spPr>
          <a:xfrm>
            <a:off x="6543675" y="0"/>
            <a:ext cx="4276724" cy="572452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User Testimonials 3">
  <p:cSld name="User Testimonials 3">
    <p:spTree>
      <p:nvGrpSpPr>
        <p:cNvPr id="1" name="Shape 37"/>
        <p:cNvGrpSpPr/>
        <p:nvPr/>
      </p:nvGrpSpPr>
      <p:grpSpPr>
        <a:xfrm>
          <a:off x="0" y="0"/>
          <a:ext cx="0" cy="0"/>
          <a:chOff x="0" y="0"/>
          <a:chExt cx="0" cy="0"/>
        </a:xfrm>
      </p:grpSpPr>
      <p:sp>
        <p:nvSpPr>
          <p:cNvPr id="39" name="Google Shape;39;p24"/>
          <p:cNvSpPr>
            <a:spLocks noGrp="1"/>
          </p:cNvSpPr>
          <p:nvPr>
            <p:ph type="pic" idx="2"/>
          </p:nvPr>
        </p:nvSpPr>
        <p:spPr>
          <a:xfrm>
            <a:off x="10386060" y="2758453"/>
            <a:ext cx="484345" cy="484345"/>
          </a:xfrm>
          <a:prstGeom prst="rect">
            <a:avLst/>
          </a:prstGeom>
          <a:noFill/>
          <a:ln w="9525" cap="flat" cmpd="sng">
            <a:solidFill>
              <a:srgbClr val="FEFEFE"/>
            </a:solidFill>
            <a:prstDash val="solid"/>
            <a:round/>
            <a:headEnd type="none" w="sm" len="sm"/>
            <a:tailEnd type="none" w="sm" len="sm"/>
          </a:ln>
        </p:spPr>
        <p:txBody>
          <a:bodyPr/>
          <a:lstStyle/>
          <a:p>
            <a:endParaRPr lang="en-US"/>
          </a:p>
        </p:txBody>
      </p:sp>
      <p:sp>
        <p:nvSpPr>
          <p:cNvPr id="40" name="Google Shape;40;p24"/>
          <p:cNvSpPr>
            <a:spLocks noGrp="1"/>
          </p:cNvSpPr>
          <p:nvPr>
            <p:ph type="pic" idx="3"/>
          </p:nvPr>
        </p:nvSpPr>
        <p:spPr>
          <a:xfrm>
            <a:off x="10386060" y="769213"/>
            <a:ext cx="484345" cy="484345"/>
          </a:xfrm>
          <a:prstGeom prst="rect">
            <a:avLst/>
          </a:prstGeom>
          <a:noFill/>
          <a:ln w="9525" cap="flat" cmpd="sng">
            <a:solidFill>
              <a:srgbClr val="FEFEFE"/>
            </a:solidFill>
            <a:prstDash val="solid"/>
            <a:round/>
            <a:headEnd type="none" w="sm" len="sm"/>
            <a:tailEnd type="none" w="sm" len="sm"/>
          </a:ln>
        </p:spPr>
        <p:txBody>
          <a:bodyPr/>
          <a:lstStyle/>
          <a:p>
            <a:endParaRPr lang="en-US"/>
          </a:p>
        </p:txBody>
      </p:sp>
      <p:sp>
        <p:nvSpPr>
          <p:cNvPr id="41" name="Google Shape;41;p24"/>
          <p:cNvSpPr>
            <a:spLocks noGrp="1"/>
          </p:cNvSpPr>
          <p:nvPr>
            <p:ph type="pic" idx="4"/>
          </p:nvPr>
        </p:nvSpPr>
        <p:spPr>
          <a:xfrm>
            <a:off x="10386060" y="4729062"/>
            <a:ext cx="484345" cy="484345"/>
          </a:xfrm>
          <a:prstGeom prst="rect">
            <a:avLst/>
          </a:prstGeom>
          <a:noFill/>
          <a:ln w="9525" cap="flat" cmpd="sng">
            <a:solidFill>
              <a:srgbClr val="FEFEFE"/>
            </a:solidFill>
            <a:prstDash val="solid"/>
            <a:round/>
            <a:headEnd type="none" w="sm" len="sm"/>
            <a:tailEnd type="none" w="sm" len="sm"/>
          </a:ln>
        </p:spPr>
        <p:txBody>
          <a:bodyPr/>
          <a:lstStyle/>
          <a:p>
            <a:endParaRPr lang="en-US"/>
          </a:p>
        </p:txBody>
      </p:sp>
      <p:sp>
        <p:nvSpPr>
          <p:cNvPr id="2" name="TextBox 1">
            <a:extLst>
              <a:ext uri="{FF2B5EF4-FFF2-40B4-BE49-F238E27FC236}">
                <a16:creationId xmlns:a16="http://schemas.microsoft.com/office/drawing/2014/main" id="{ACA01CD8-A6B5-54ED-2E55-B2CDFFAC1BD3}"/>
              </a:ext>
            </a:extLst>
          </p:cNvPr>
          <p:cNvSpPr txBox="1"/>
          <p:nvPr userDrawn="1"/>
        </p:nvSpPr>
        <p:spPr>
          <a:xfrm>
            <a:off x="11531739" y="6367904"/>
            <a:ext cx="426897" cy="307777"/>
          </a:xfrm>
          <a:prstGeom prst="rect">
            <a:avLst/>
          </a:prstGeom>
          <a:noFill/>
        </p:spPr>
        <p:txBody>
          <a:bodyPr wrap="square">
            <a:spAutoFit/>
          </a:bodyPr>
          <a:lstStyle/>
          <a:p>
            <a:fld id="{00000000-1234-1234-1234-123412341234}"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ntact Us 2">
  <p:cSld name="Contact Us 2">
    <p:spTree>
      <p:nvGrpSpPr>
        <p:cNvPr id="1" name="Shape 514"/>
        <p:cNvGrpSpPr/>
        <p:nvPr/>
      </p:nvGrpSpPr>
      <p:grpSpPr>
        <a:xfrm>
          <a:off x="0" y="0"/>
          <a:ext cx="0" cy="0"/>
          <a:chOff x="0" y="0"/>
          <a:chExt cx="0" cy="0"/>
        </a:xfrm>
      </p:grpSpPr>
      <p:sp>
        <p:nvSpPr>
          <p:cNvPr id="515" name="Google Shape;515;p124"/>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516" name="Google Shape;516;p124"/>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517" name="Google Shape;517;p124"/>
          <p:cNvSpPr>
            <a:spLocks noGrp="1"/>
          </p:cNvSpPr>
          <p:nvPr>
            <p:ph type="pic" idx="2"/>
          </p:nvPr>
        </p:nvSpPr>
        <p:spPr>
          <a:xfrm>
            <a:off x="6195059" y="1257302"/>
            <a:ext cx="4977766" cy="4781551"/>
          </a:xfrm>
          <a:prstGeom prst="rect">
            <a:avLst/>
          </a:prstGeom>
          <a:noFill/>
          <a:ln>
            <a:noFill/>
          </a:ln>
        </p:spPr>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Main Page 3">
  <p:cSld name="Main Page 3">
    <p:spTree>
      <p:nvGrpSpPr>
        <p:cNvPr id="1" name="Shape 518"/>
        <p:cNvGrpSpPr/>
        <p:nvPr/>
      </p:nvGrpSpPr>
      <p:grpSpPr>
        <a:xfrm>
          <a:off x="0" y="0"/>
          <a:ext cx="0" cy="0"/>
          <a:chOff x="0" y="0"/>
          <a:chExt cx="0" cy="0"/>
        </a:xfrm>
      </p:grpSpPr>
      <p:sp>
        <p:nvSpPr>
          <p:cNvPr id="519" name="Google Shape;519;p1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sz="1000" b="1">
              <a:latin typeface="Open Sans SemiBold"/>
              <a:ea typeface="Open Sans SemiBold"/>
              <a:cs typeface="Open Sans SemiBold"/>
              <a:sym typeface="Open Sans SemiBo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olution">
  <p:cSld name="Solution">
    <p:spTree>
      <p:nvGrpSpPr>
        <p:cNvPr id="1" name="Shape 520"/>
        <p:cNvGrpSpPr/>
        <p:nvPr/>
      </p:nvGrpSpPr>
      <p:grpSpPr>
        <a:xfrm>
          <a:off x="0" y="0"/>
          <a:ext cx="0" cy="0"/>
          <a:chOff x="0" y="0"/>
          <a:chExt cx="0" cy="0"/>
        </a:xfrm>
      </p:grpSpPr>
      <p:sp>
        <p:nvSpPr>
          <p:cNvPr id="521" name="Google Shape;521;p12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522" name="Google Shape;522;p126"/>
          <p:cNvSpPr>
            <a:spLocks noGrp="1"/>
          </p:cNvSpPr>
          <p:nvPr>
            <p:ph type="pic" idx="2"/>
          </p:nvPr>
        </p:nvSpPr>
        <p:spPr>
          <a:xfrm>
            <a:off x="1019175" y="3528991"/>
            <a:ext cx="4208146" cy="3329008"/>
          </a:xfrm>
          <a:prstGeom prst="rect">
            <a:avLst/>
          </a:prstGeom>
          <a:noFill/>
          <a:ln>
            <a:noFill/>
          </a:ln>
        </p:spPr>
      </p:sp>
      <p:sp>
        <p:nvSpPr>
          <p:cNvPr id="523" name="Google Shape;523;p126"/>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elcome Layout">
  <p:cSld name="Welcome Layout">
    <p:spTree>
      <p:nvGrpSpPr>
        <p:cNvPr id="1" name="Shape 42"/>
        <p:cNvGrpSpPr/>
        <p:nvPr/>
      </p:nvGrpSpPr>
      <p:grpSpPr>
        <a:xfrm>
          <a:off x="0" y="0"/>
          <a:ext cx="0" cy="0"/>
          <a:chOff x="0" y="0"/>
          <a:chExt cx="0" cy="0"/>
        </a:xfrm>
      </p:grpSpPr>
      <p:sp>
        <p:nvSpPr>
          <p:cNvPr id="43" name="Google Shape;43;p25"/>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4" name="Google Shape;44;p25"/>
          <p:cNvSpPr>
            <a:spLocks noGrp="1"/>
          </p:cNvSpPr>
          <p:nvPr>
            <p:ph type="pic" idx="2"/>
          </p:nvPr>
        </p:nvSpPr>
        <p:spPr>
          <a:xfrm>
            <a:off x="1019175" y="1973745"/>
            <a:ext cx="5076825" cy="4300055"/>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duction 1">
  <p:cSld name="Introduction 1">
    <p:spTree>
      <p:nvGrpSpPr>
        <p:cNvPr id="1" name="Shape 45"/>
        <p:cNvGrpSpPr/>
        <p:nvPr/>
      </p:nvGrpSpPr>
      <p:grpSpPr>
        <a:xfrm>
          <a:off x="0" y="0"/>
          <a:ext cx="0" cy="0"/>
          <a:chOff x="0" y="0"/>
          <a:chExt cx="0" cy="0"/>
        </a:xfrm>
      </p:grpSpPr>
      <p:sp>
        <p:nvSpPr>
          <p:cNvPr id="46" name="Google Shape;46;p2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7" name="Google Shape;47;p26"/>
          <p:cNvSpPr>
            <a:spLocks noGrp="1"/>
          </p:cNvSpPr>
          <p:nvPr>
            <p:ph type="pic" idx="2"/>
          </p:nvPr>
        </p:nvSpPr>
        <p:spPr>
          <a:xfrm>
            <a:off x="1905000" y="2221229"/>
            <a:ext cx="3470911" cy="4052571"/>
          </a:xfrm>
          <a:prstGeom prst="rect">
            <a:avLst/>
          </a:prstGeom>
          <a:noFill/>
          <a:ln>
            <a:noFill/>
          </a:ln>
        </p:spPr>
      </p:sp>
      <p:sp>
        <p:nvSpPr>
          <p:cNvPr id="48" name="Google Shape;48;p26"/>
          <p:cNvSpPr>
            <a:spLocks noGrp="1"/>
          </p:cNvSpPr>
          <p:nvPr>
            <p:ph type="pic" idx="3"/>
          </p:nvPr>
        </p:nvSpPr>
        <p:spPr>
          <a:xfrm>
            <a:off x="9243059" y="4884254"/>
            <a:ext cx="1929766" cy="1389546"/>
          </a:xfrm>
          <a:prstGeom prst="rect">
            <a:avLst/>
          </a:prstGeom>
          <a:noFill/>
          <a:ln>
            <a:noFill/>
          </a:ln>
        </p:spPr>
      </p:sp>
      <p:sp>
        <p:nvSpPr>
          <p:cNvPr id="49" name="Google Shape;49;p26"/>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roduction 2">
  <p:cSld name="Introduction 2">
    <p:spTree>
      <p:nvGrpSpPr>
        <p:cNvPr id="1" name="Shape 50"/>
        <p:cNvGrpSpPr/>
        <p:nvPr/>
      </p:nvGrpSpPr>
      <p:grpSpPr>
        <a:xfrm>
          <a:off x="0" y="0"/>
          <a:ext cx="0" cy="0"/>
          <a:chOff x="0" y="0"/>
          <a:chExt cx="0" cy="0"/>
        </a:xfrm>
      </p:grpSpPr>
      <p:sp>
        <p:nvSpPr>
          <p:cNvPr id="51" name="Google Shape;51;p27"/>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27"/>
          <p:cNvSpPr>
            <a:spLocks noGrp="1"/>
          </p:cNvSpPr>
          <p:nvPr>
            <p:ph type="pic" idx="2"/>
          </p:nvPr>
        </p:nvSpPr>
        <p:spPr>
          <a:xfrm>
            <a:off x="1019175" y="2278379"/>
            <a:ext cx="4299585" cy="3995421"/>
          </a:xfrm>
          <a:prstGeom prst="rect">
            <a:avLst/>
          </a:prstGeom>
          <a:noFill/>
          <a:ln>
            <a:noFill/>
          </a:ln>
        </p:spPr>
      </p:sp>
      <p:sp>
        <p:nvSpPr>
          <p:cNvPr id="53" name="Google Shape;53;p27"/>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Layout 2">
  <p:cSld name="Welcome Layout 2">
    <p:spTree>
      <p:nvGrpSpPr>
        <p:cNvPr id="1" name="Shape 54"/>
        <p:cNvGrpSpPr/>
        <p:nvPr/>
      </p:nvGrpSpPr>
      <p:grpSpPr>
        <a:xfrm>
          <a:off x="0" y="0"/>
          <a:ext cx="0" cy="0"/>
          <a:chOff x="0" y="0"/>
          <a:chExt cx="0" cy="0"/>
        </a:xfrm>
      </p:grpSpPr>
      <p:sp>
        <p:nvSpPr>
          <p:cNvPr id="55" name="Google Shape;55;p28"/>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28"/>
          <p:cNvSpPr>
            <a:spLocks noGrp="1"/>
          </p:cNvSpPr>
          <p:nvPr>
            <p:ph type="pic" idx="2"/>
          </p:nvPr>
        </p:nvSpPr>
        <p:spPr>
          <a:xfrm>
            <a:off x="5524500" y="1778000"/>
            <a:ext cx="6667500" cy="5080000"/>
          </a:xfrm>
          <a:prstGeom prst="rect">
            <a:avLst/>
          </a:prstGeom>
          <a:noFill/>
          <a:ln>
            <a:noFill/>
          </a:ln>
        </p:spPr>
      </p:sp>
      <p:sp>
        <p:nvSpPr>
          <p:cNvPr id="57" name="Google Shape;57;p28"/>
          <p:cNvSpPr>
            <a:spLocks noGrp="1"/>
          </p:cNvSpPr>
          <p:nvPr>
            <p:ph type="pic" idx="3"/>
          </p:nvPr>
        </p:nvSpPr>
        <p:spPr>
          <a:xfrm>
            <a:off x="6677025" y="3634990"/>
            <a:ext cx="1266826" cy="1266826"/>
          </a:xfrm>
          <a:prstGeom prst="rect">
            <a:avLst/>
          </a:prstGeom>
          <a:noFill/>
          <a:ln>
            <a:noFill/>
          </a:ln>
        </p:spPr>
      </p:sp>
      <p:sp>
        <p:nvSpPr>
          <p:cNvPr id="58" name="Google Shape;58;p28"/>
          <p:cNvSpPr txBox="1">
            <a:spLocks noGrp="1"/>
          </p:cNvSpPr>
          <p:nvPr>
            <p:ph type="title"/>
          </p:nvPr>
        </p:nvSpPr>
        <p:spPr>
          <a:xfrm>
            <a:off x="1019175" y="2446363"/>
            <a:ext cx="9152698" cy="645434"/>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elcome Lyaout 3">
  <p:cSld name="Welcome Lyaout 3">
    <p:spTree>
      <p:nvGrpSpPr>
        <p:cNvPr id="1" name="Shape 59"/>
        <p:cNvGrpSpPr/>
        <p:nvPr/>
      </p:nvGrpSpPr>
      <p:grpSpPr>
        <a:xfrm>
          <a:off x="0" y="0"/>
          <a:ext cx="0" cy="0"/>
          <a:chOff x="0" y="0"/>
          <a:chExt cx="0" cy="0"/>
        </a:xfrm>
      </p:grpSpPr>
      <p:sp>
        <p:nvSpPr>
          <p:cNvPr id="60" name="Google Shape;60;p29"/>
          <p:cNvSpPr>
            <a:spLocks noGrp="1"/>
          </p:cNvSpPr>
          <p:nvPr>
            <p:ph type="pic" idx="2"/>
          </p:nvPr>
        </p:nvSpPr>
        <p:spPr>
          <a:xfrm>
            <a:off x="6096000" y="1865590"/>
            <a:ext cx="4790248" cy="3671610"/>
          </a:xfrm>
          <a:prstGeom prst="rect">
            <a:avLst/>
          </a:prstGeom>
          <a:noFill/>
          <a:ln>
            <a:noFill/>
          </a:ln>
        </p:spPr>
      </p:sp>
      <p:sp>
        <p:nvSpPr>
          <p:cNvPr id="61" name="Google Shape;61;p29"/>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62" name="Google Shape;62;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sz="1000" b="1">
              <a:latin typeface="Open Sans SemiBold"/>
              <a:ea typeface="Open Sans SemiBold"/>
              <a:cs typeface="Open Sans SemiBold"/>
              <a:sym typeface="Open Sans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63"/>
        <p:cNvGrpSpPr/>
        <p:nvPr/>
      </p:nvGrpSpPr>
      <p:grpSpPr>
        <a:xfrm>
          <a:off x="0" y="0"/>
          <a:ext cx="0" cy="0"/>
          <a:chOff x="0" y="0"/>
          <a:chExt cx="0" cy="0"/>
        </a:xfrm>
      </p:grpSpPr>
      <p:sp>
        <p:nvSpPr>
          <p:cNvPr id="64" name="Google Shape;64;p30"/>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65" name="Google Shape;65;p30"/>
          <p:cNvSpPr>
            <a:spLocks noGrp="1"/>
          </p:cNvSpPr>
          <p:nvPr>
            <p:ph type="pic" idx="2"/>
          </p:nvPr>
        </p:nvSpPr>
        <p:spPr>
          <a:xfrm>
            <a:off x="1019175" y="1973745"/>
            <a:ext cx="4230160" cy="4300055"/>
          </a:xfrm>
          <a:prstGeom prst="rect">
            <a:avLst/>
          </a:prstGeom>
          <a:noFill/>
          <a:ln>
            <a:noFill/>
          </a:ln>
        </p:spPr>
      </p:sp>
      <p:sp>
        <p:nvSpPr>
          <p:cNvPr id="66" name="Google Shape;66;p30"/>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art Page">
  <p:cSld name="Part Page">
    <p:spTree>
      <p:nvGrpSpPr>
        <p:cNvPr id="1" name="Shape 67"/>
        <p:cNvGrpSpPr/>
        <p:nvPr/>
      </p:nvGrpSpPr>
      <p:grpSpPr>
        <a:xfrm>
          <a:off x="0" y="0"/>
          <a:ext cx="0" cy="0"/>
          <a:chOff x="0" y="0"/>
          <a:chExt cx="0" cy="0"/>
        </a:xfrm>
      </p:grpSpPr>
      <p:sp>
        <p:nvSpPr>
          <p:cNvPr id="68" name="Google Shape;68;p31"/>
          <p:cNvSpPr>
            <a:spLocks noGrp="1"/>
          </p:cNvSpPr>
          <p:nvPr>
            <p:ph type="pic" idx="2"/>
          </p:nvPr>
        </p:nvSpPr>
        <p:spPr>
          <a:xfrm>
            <a:off x="6096000" y="723900"/>
            <a:ext cx="5076825" cy="5549900"/>
          </a:xfrm>
          <a:prstGeom prst="rect">
            <a:avLst/>
          </a:prstGeom>
          <a:noFill/>
          <a:ln>
            <a:noFill/>
          </a:ln>
        </p:spPr>
      </p:sp>
      <p:sp>
        <p:nvSpPr>
          <p:cNvPr id="69" name="Google Shape;69;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sz="1000" b="1">
              <a:latin typeface="Open Sans SemiBold"/>
              <a:ea typeface="Open Sans SemiBold"/>
              <a:cs typeface="Open Sans SemiBold"/>
              <a:sym typeface="Open Sans SemiBo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xecutive Summary">
  <p:cSld name="Executive Summary">
    <p:spTree>
      <p:nvGrpSpPr>
        <p:cNvPr id="1" name="Shape 70"/>
        <p:cNvGrpSpPr/>
        <p:nvPr/>
      </p:nvGrpSpPr>
      <p:grpSpPr>
        <a:xfrm>
          <a:off x="0" y="0"/>
          <a:ext cx="0" cy="0"/>
          <a:chOff x="0" y="0"/>
          <a:chExt cx="0" cy="0"/>
        </a:xfrm>
      </p:grpSpPr>
      <p:sp>
        <p:nvSpPr>
          <p:cNvPr id="71" name="Google Shape;71;p32"/>
          <p:cNvSpPr>
            <a:spLocks noGrp="1"/>
          </p:cNvSpPr>
          <p:nvPr>
            <p:ph type="pic" idx="2"/>
          </p:nvPr>
        </p:nvSpPr>
        <p:spPr>
          <a:xfrm>
            <a:off x="1019175" y="2602190"/>
            <a:ext cx="4790248" cy="3671610"/>
          </a:xfrm>
          <a:prstGeom prst="rect">
            <a:avLst/>
          </a:prstGeom>
          <a:noFill/>
          <a:ln>
            <a:noFill/>
          </a:ln>
        </p:spPr>
      </p:sp>
      <p:sp>
        <p:nvSpPr>
          <p:cNvPr id="72" name="Google Shape;72;p32"/>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73" name="Google Shape;73;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sz="1000" b="1">
              <a:latin typeface="Open Sans SemiBold"/>
              <a:ea typeface="Open Sans SemiBold"/>
              <a:cs typeface="Open Sans SemiBold"/>
              <a:sym typeface="Open Sans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r Team 5" preserve="1" userDrawn="1">
  <p:cSld name="1_Our Team 5">
    <p:bg>
      <p:bgRef idx="1001">
        <a:schemeClr val="bg1"/>
      </p:bgRef>
    </p:bg>
    <p:spTree>
      <p:nvGrpSpPr>
        <p:cNvPr id="1" name="Shape 122"/>
        <p:cNvGrpSpPr/>
        <p:nvPr/>
      </p:nvGrpSpPr>
      <p:grpSpPr>
        <a:xfrm>
          <a:off x="0" y="0"/>
          <a:ext cx="0" cy="0"/>
          <a:chOff x="0" y="0"/>
          <a:chExt cx="0" cy="0"/>
        </a:xfrm>
      </p:grpSpPr>
      <p:sp>
        <p:nvSpPr>
          <p:cNvPr id="2" name="Rectangle 1">
            <a:extLst>
              <a:ext uri="{FF2B5EF4-FFF2-40B4-BE49-F238E27FC236}">
                <a16:creationId xmlns:a16="http://schemas.microsoft.com/office/drawing/2014/main" id="{8C38FF93-AEA0-5023-EFA8-1067C106A73B}"/>
              </a:ext>
            </a:extLst>
          </p:cNvPr>
          <p:cNvSpPr/>
          <p:nvPr userDrawn="1"/>
        </p:nvSpPr>
        <p:spPr>
          <a:xfrm>
            <a:off x="1" y="5490910"/>
            <a:ext cx="4071544" cy="1367090"/>
          </a:xfrm>
          <a:prstGeom prst="rect">
            <a:avLst/>
          </a:prstGeom>
          <a:solidFill>
            <a:srgbClr val="1E1E1E"/>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25;p43">
            <a:extLst>
              <a:ext uri="{FF2B5EF4-FFF2-40B4-BE49-F238E27FC236}">
                <a16:creationId xmlns:a16="http://schemas.microsoft.com/office/drawing/2014/main" id="{A248CED1-8C82-6021-5CCD-E1DB539806FF}"/>
              </a:ext>
            </a:extLst>
          </p:cNvPr>
          <p:cNvSpPr>
            <a:spLocks noGrp="1"/>
          </p:cNvSpPr>
          <p:nvPr>
            <p:ph type="pic" idx="22"/>
          </p:nvPr>
        </p:nvSpPr>
        <p:spPr>
          <a:xfrm flipH="1">
            <a:off x="-7723" y="1627645"/>
            <a:ext cx="4062335" cy="3863266"/>
          </a:xfrm>
          <a:prstGeom prst="rect">
            <a:avLst/>
          </a:prstGeom>
          <a:noFill/>
          <a:ln w="25400">
            <a:solidFill>
              <a:schemeClr val="bg1"/>
            </a:solidFill>
          </a:ln>
        </p:spPr>
        <p:txBody>
          <a:bodyPr/>
          <a:lstStyle/>
          <a:p>
            <a:endParaRPr lang="en-US"/>
          </a:p>
        </p:txBody>
      </p:sp>
      <p:sp>
        <p:nvSpPr>
          <p:cNvPr id="17" name="Text Placeholder 16">
            <a:extLst>
              <a:ext uri="{FF2B5EF4-FFF2-40B4-BE49-F238E27FC236}">
                <a16:creationId xmlns:a16="http://schemas.microsoft.com/office/drawing/2014/main" id="{E8C863F3-6F98-1B20-F36B-D812973B0D2D}"/>
              </a:ext>
            </a:extLst>
          </p:cNvPr>
          <p:cNvSpPr>
            <a:spLocks noGrp="1"/>
          </p:cNvSpPr>
          <p:nvPr>
            <p:ph type="body" sz="quarter" idx="32" hasCustomPrompt="1"/>
          </p:nvPr>
        </p:nvSpPr>
        <p:spPr>
          <a:xfrm>
            <a:off x="605069" y="5671131"/>
            <a:ext cx="2836750"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21" name="Title 20">
            <a:extLst>
              <a:ext uri="{FF2B5EF4-FFF2-40B4-BE49-F238E27FC236}">
                <a16:creationId xmlns:a16="http://schemas.microsoft.com/office/drawing/2014/main" id="{D8B24CFD-CA38-F751-797C-6AD9F64E9182}"/>
              </a:ext>
            </a:extLst>
          </p:cNvPr>
          <p:cNvSpPr>
            <a:spLocks noGrp="1"/>
          </p:cNvSpPr>
          <p:nvPr>
            <p:ph type="title" hasCustomPrompt="1"/>
          </p:nvPr>
        </p:nvSpPr>
        <p:spPr>
          <a:xfrm>
            <a:off x="609600" y="553900"/>
            <a:ext cx="10972800" cy="406537"/>
          </a:xfrm>
          <a:prstGeom prst="rect">
            <a:avLst/>
          </a:prstGeom>
        </p:spPr>
        <p:txBody>
          <a:bodyPr/>
          <a:lstStyle>
            <a:lvl1pPr>
              <a:defRPr>
                <a:solidFill>
                  <a:srgbClr val="1E1E1E"/>
                </a:solidFill>
              </a:defRPr>
            </a:lvl1pPr>
          </a:lstStyle>
          <a:p>
            <a:r>
              <a:rPr lang="en-US"/>
              <a:t>Click to edit title</a:t>
            </a:r>
          </a:p>
        </p:txBody>
      </p:sp>
      <p:sp>
        <p:nvSpPr>
          <p:cNvPr id="50" name="Text Placeholder 49">
            <a:extLst>
              <a:ext uri="{FF2B5EF4-FFF2-40B4-BE49-F238E27FC236}">
                <a16:creationId xmlns:a16="http://schemas.microsoft.com/office/drawing/2014/main" id="{078430DE-1560-B13B-56FB-7AFF36571588}"/>
              </a:ext>
            </a:extLst>
          </p:cNvPr>
          <p:cNvSpPr>
            <a:spLocks noGrp="1"/>
          </p:cNvSpPr>
          <p:nvPr>
            <p:ph type="body" sz="quarter" idx="37" hasCustomPrompt="1"/>
          </p:nvPr>
        </p:nvSpPr>
        <p:spPr>
          <a:xfrm>
            <a:off x="609600" y="1090889"/>
            <a:ext cx="10491788" cy="396875"/>
          </a:xfrm>
          <a:prstGeom prst="rect">
            <a:avLst/>
          </a:prstGeom>
        </p:spPr>
        <p:txBody>
          <a:bodyPr/>
          <a:lstStyle>
            <a:lvl1pPr marL="45720" indent="0">
              <a:lnSpc>
                <a:spcPct val="80000"/>
              </a:lnSpc>
              <a:spcBef>
                <a:spcPts val="0"/>
              </a:spcBef>
              <a:defRPr sz="1800" i="1">
                <a:solidFill>
                  <a:srgbClr val="1E1E1E"/>
                </a:solidFill>
              </a:defRPr>
            </a:lvl1pPr>
          </a:lstStyle>
          <a:p>
            <a:pPr lvl="0"/>
            <a:r>
              <a:rPr lang="en-US"/>
              <a:t>Sub header</a:t>
            </a:r>
          </a:p>
        </p:txBody>
      </p:sp>
      <p:pic>
        <p:nvPicPr>
          <p:cNvPr id="133" name="Picture 132">
            <a:extLst>
              <a:ext uri="{FF2B5EF4-FFF2-40B4-BE49-F238E27FC236}">
                <a16:creationId xmlns:a16="http://schemas.microsoft.com/office/drawing/2014/main" id="{3EA4AD55-D69D-65E1-836A-A9C7B4731B33}"/>
              </a:ext>
            </a:extLst>
          </p:cNvPr>
          <p:cNvPicPr>
            <a:picLocks noChangeAspect="1"/>
          </p:cNvPicPr>
          <p:nvPr userDrawn="1"/>
        </p:nvPicPr>
        <p:blipFill>
          <a:blip r:embed="rId2"/>
          <a:stretch>
            <a:fillRect/>
          </a:stretch>
        </p:blipFill>
        <p:spPr>
          <a:xfrm>
            <a:off x="10454120" y="488152"/>
            <a:ext cx="1037147" cy="878938"/>
          </a:xfrm>
          <a:prstGeom prst="rect">
            <a:avLst/>
          </a:prstGeom>
        </p:spPr>
      </p:pic>
      <p:sp>
        <p:nvSpPr>
          <p:cNvPr id="28" name="Rectangle 27">
            <a:extLst>
              <a:ext uri="{FF2B5EF4-FFF2-40B4-BE49-F238E27FC236}">
                <a16:creationId xmlns:a16="http://schemas.microsoft.com/office/drawing/2014/main" id="{C844BB93-481A-A248-C215-5D900FCDB4C6}"/>
              </a:ext>
            </a:extLst>
          </p:cNvPr>
          <p:cNvSpPr/>
          <p:nvPr userDrawn="1"/>
        </p:nvSpPr>
        <p:spPr>
          <a:xfrm>
            <a:off x="8120456" y="5490910"/>
            <a:ext cx="4071544" cy="1367090"/>
          </a:xfrm>
          <a:prstGeom prst="rect">
            <a:avLst/>
          </a:prstGeom>
          <a:solidFill>
            <a:srgbClr val="1E1E1E"/>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125;p43">
            <a:extLst>
              <a:ext uri="{FF2B5EF4-FFF2-40B4-BE49-F238E27FC236}">
                <a16:creationId xmlns:a16="http://schemas.microsoft.com/office/drawing/2014/main" id="{44EB213A-3031-9E65-CCBF-62FADAC76D58}"/>
              </a:ext>
            </a:extLst>
          </p:cNvPr>
          <p:cNvSpPr>
            <a:spLocks noGrp="1"/>
          </p:cNvSpPr>
          <p:nvPr>
            <p:ph type="pic" idx="39"/>
          </p:nvPr>
        </p:nvSpPr>
        <p:spPr>
          <a:xfrm flipH="1">
            <a:off x="8125061" y="1627645"/>
            <a:ext cx="4062335" cy="3863266"/>
          </a:xfrm>
          <a:prstGeom prst="rect">
            <a:avLst/>
          </a:prstGeom>
          <a:noFill/>
          <a:ln w="25400">
            <a:solidFill>
              <a:schemeClr val="bg1"/>
            </a:solidFill>
          </a:ln>
        </p:spPr>
        <p:txBody>
          <a:bodyPr/>
          <a:lstStyle/>
          <a:p>
            <a:endParaRPr lang="en-US"/>
          </a:p>
        </p:txBody>
      </p:sp>
      <p:sp>
        <p:nvSpPr>
          <p:cNvPr id="30" name="Text Placeholder 16">
            <a:extLst>
              <a:ext uri="{FF2B5EF4-FFF2-40B4-BE49-F238E27FC236}">
                <a16:creationId xmlns:a16="http://schemas.microsoft.com/office/drawing/2014/main" id="{A73D6BFD-8E3C-0AD3-3B66-54639D21DC07}"/>
              </a:ext>
            </a:extLst>
          </p:cNvPr>
          <p:cNvSpPr>
            <a:spLocks noGrp="1"/>
          </p:cNvSpPr>
          <p:nvPr>
            <p:ph type="body" sz="quarter" idx="40" hasCustomPrompt="1"/>
          </p:nvPr>
        </p:nvSpPr>
        <p:spPr>
          <a:xfrm>
            <a:off x="8737853" y="5671131"/>
            <a:ext cx="2836750"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32" name="Rectangle 31">
            <a:extLst>
              <a:ext uri="{FF2B5EF4-FFF2-40B4-BE49-F238E27FC236}">
                <a16:creationId xmlns:a16="http://schemas.microsoft.com/office/drawing/2014/main" id="{21EEA0E6-5AB3-E16A-B5DB-E86A535818F4}"/>
              </a:ext>
            </a:extLst>
          </p:cNvPr>
          <p:cNvSpPr/>
          <p:nvPr userDrawn="1"/>
        </p:nvSpPr>
        <p:spPr>
          <a:xfrm>
            <a:off x="4051376" y="5490910"/>
            <a:ext cx="4071544" cy="1367090"/>
          </a:xfrm>
          <a:prstGeom prst="rect">
            <a:avLst/>
          </a:prstGeom>
          <a:solidFill>
            <a:srgbClr val="1E1E1E"/>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25;p43">
            <a:extLst>
              <a:ext uri="{FF2B5EF4-FFF2-40B4-BE49-F238E27FC236}">
                <a16:creationId xmlns:a16="http://schemas.microsoft.com/office/drawing/2014/main" id="{9A67BD04-D8CE-FA3D-5866-CEA40974D4DC}"/>
              </a:ext>
            </a:extLst>
          </p:cNvPr>
          <p:cNvSpPr>
            <a:spLocks noGrp="1"/>
          </p:cNvSpPr>
          <p:nvPr>
            <p:ph type="pic" idx="42"/>
          </p:nvPr>
        </p:nvSpPr>
        <p:spPr>
          <a:xfrm flipH="1">
            <a:off x="4055981" y="1627645"/>
            <a:ext cx="4062335" cy="3863266"/>
          </a:xfrm>
          <a:prstGeom prst="rect">
            <a:avLst/>
          </a:prstGeom>
          <a:noFill/>
          <a:ln w="25400">
            <a:solidFill>
              <a:schemeClr val="bg1"/>
            </a:solidFill>
          </a:ln>
        </p:spPr>
        <p:txBody>
          <a:bodyPr/>
          <a:lstStyle/>
          <a:p>
            <a:endParaRPr lang="en-US"/>
          </a:p>
        </p:txBody>
      </p:sp>
      <p:sp>
        <p:nvSpPr>
          <p:cNvPr id="34" name="Text Placeholder 16">
            <a:extLst>
              <a:ext uri="{FF2B5EF4-FFF2-40B4-BE49-F238E27FC236}">
                <a16:creationId xmlns:a16="http://schemas.microsoft.com/office/drawing/2014/main" id="{01711D0D-ADFF-2122-E46A-779137F2D616}"/>
              </a:ext>
            </a:extLst>
          </p:cNvPr>
          <p:cNvSpPr>
            <a:spLocks noGrp="1"/>
          </p:cNvSpPr>
          <p:nvPr>
            <p:ph type="body" sz="quarter" idx="43" hasCustomPrompt="1"/>
          </p:nvPr>
        </p:nvSpPr>
        <p:spPr>
          <a:xfrm>
            <a:off x="4668773" y="5671131"/>
            <a:ext cx="2836750"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5" name="Google Shape;6;p17">
            <a:extLst>
              <a:ext uri="{FF2B5EF4-FFF2-40B4-BE49-F238E27FC236}">
                <a16:creationId xmlns:a16="http://schemas.microsoft.com/office/drawing/2014/main" id="{95D81012-6AC0-3905-309B-0CA96737A215}"/>
              </a:ext>
            </a:extLst>
          </p:cNvPr>
          <p:cNvSpPr txBox="1">
            <a:spLocks noGrp="1"/>
          </p:cNvSpPr>
          <p:nvPr>
            <p:ph type="sldNum" idx="12"/>
          </p:nvPr>
        </p:nvSpPr>
        <p:spPr>
          <a:xfrm>
            <a:off x="11540898" y="6358756"/>
            <a:ext cx="245404" cy="400069"/>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494A48"/>
              </a:buClr>
              <a:buSzPts val="1000"/>
              <a:buFont typeface="Open Sans SemiBold"/>
              <a:buNone/>
              <a:defRPr sz="1000" b="1" i="0" u="none" strike="noStrike" cap="none">
                <a:solidFill>
                  <a:srgbClr val="F5F5F5"/>
                </a:solidFill>
                <a:latin typeface="Open Sans SemiBold"/>
                <a:ea typeface="Open Sans SemiBold"/>
                <a:cs typeface="Open Sans SemiBold"/>
                <a:sym typeface="Open Sans SemiBold"/>
              </a:defRPr>
            </a:lvl1pPr>
            <a:lvl2pPr marL="0" marR="0" lvl="1"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fld id="{00000000-1234-1234-1234-123412341234}" type="slidenum">
              <a:rPr lang="en-US" smtClean="0"/>
              <a:pPr/>
              <a:t>‹#›</a:t>
            </a:fld>
            <a:endParaRPr lang="en-US" sz="1400" b="0" dirty="0">
              <a:latin typeface="Arial"/>
              <a:ea typeface="Arial"/>
              <a:cs typeface="Arial"/>
              <a:sym typeface="Arial"/>
            </a:endParaRPr>
          </a:p>
        </p:txBody>
      </p:sp>
    </p:spTree>
    <p:extLst>
      <p:ext uri="{BB962C8B-B14F-4D97-AF65-F5344CB8AC3E}">
        <p14:creationId xmlns:p14="http://schemas.microsoft.com/office/powerpoint/2010/main" val="119105206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74"/>
        <p:cNvGrpSpPr/>
        <p:nvPr/>
      </p:nvGrpSpPr>
      <p:grpSpPr>
        <a:xfrm>
          <a:off x="0" y="0"/>
          <a:ext cx="0" cy="0"/>
          <a:chOff x="0" y="0"/>
          <a:chExt cx="0" cy="0"/>
        </a:xfrm>
      </p:grpSpPr>
      <p:sp>
        <p:nvSpPr>
          <p:cNvPr id="75" name="Google Shape;75;p33"/>
          <p:cNvSpPr>
            <a:spLocks noGrp="1"/>
          </p:cNvSpPr>
          <p:nvPr>
            <p:ph type="pic" idx="2"/>
          </p:nvPr>
        </p:nvSpPr>
        <p:spPr>
          <a:xfrm>
            <a:off x="0" y="2336800"/>
            <a:ext cx="6096000" cy="4521200"/>
          </a:xfrm>
          <a:prstGeom prst="rect">
            <a:avLst/>
          </a:prstGeom>
          <a:noFill/>
          <a:ln>
            <a:noFill/>
          </a:ln>
        </p:spPr>
      </p:sp>
      <p:sp>
        <p:nvSpPr>
          <p:cNvPr id="76" name="Google Shape;76;p33"/>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77" name="Google Shape;77;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sz="1000" b="1">
              <a:latin typeface="Open Sans SemiBold"/>
              <a:ea typeface="Open Sans SemiBold"/>
              <a:cs typeface="Open Sans SemiBold"/>
              <a:sym typeface="Open Sans SemiBo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bout Us 2">
  <p:cSld name="About Us 2">
    <p:spTree>
      <p:nvGrpSpPr>
        <p:cNvPr id="1" name="Shape 78"/>
        <p:cNvGrpSpPr/>
        <p:nvPr/>
      </p:nvGrpSpPr>
      <p:grpSpPr>
        <a:xfrm>
          <a:off x="0" y="0"/>
          <a:ext cx="0" cy="0"/>
          <a:chOff x="0" y="0"/>
          <a:chExt cx="0" cy="0"/>
        </a:xfrm>
      </p:grpSpPr>
      <p:sp>
        <p:nvSpPr>
          <p:cNvPr id="79" name="Google Shape;79;p34"/>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80" name="Google Shape;80;p34"/>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81" name="Google Shape;81;p34"/>
          <p:cNvSpPr>
            <a:spLocks noGrp="1"/>
          </p:cNvSpPr>
          <p:nvPr>
            <p:ph type="pic" idx="2"/>
          </p:nvPr>
        </p:nvSpPr>
        <p:spPr>
          <a:xfrm>
            <a:off x="0" y="1840089"/>
            <a:ext cx="5556709" cy="202706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bout Us 3">
  <p:cSld name="About Us 3">
    <p:spTree>
      <p:nvGrpSpPr>
        <p:cNvPr id="1" name="Shape 82"/>
        <p:cNvGrpSpPr/>
        <p:nvPr/>
      </p:nvGrpSpPr>
      <p:grpSpPr>
        <a:xfrm>
          <a:off x="0" y="0"/>
          <a:ext cx="0" cy="0"/>
          <a:chOff x="0" y="0"/>
          <a:chExt cx="0" cy="0"/>
        </a:xfrm>
      </p:grpSpPr>
      <p:sp>
        <p:nvSpPr>
          <p:cNvPr id="83" name="Google Shape;83;p35"/>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84" name="Google Shape;84;p35"/>
          <p:cNvSpPr>
            <a:spLocks noGrp="1"/>
          </p:cNvSpPr>
          <p:nvPr>
            <p:ph type="pic" idx="2"/>
          </p:nvPr>
        </p:nvSpPr>
        <p:spPr>
          <a:xfrm>
            <a:off x="1019175" y="2171699"/>
            <a:ext cx="4162425" cy="4686299"/>
          </a:xfrm>
          <a:prstGeom prst="rect">
            <a:avLst/>
          </a:prstGeom>
          <a:noFill/>
          <a:ln>
            <a:noFill/>
          </a:ln>
        </p:spPr>
      </p:sp>
      <p:sp>
        <p:nvSpPr>
          <p:cNvPr id="85" name="Google Shape;85;p35"/>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am Leader">
  <p:cSld name="Team Leader">
    <p:spTree>
      <p:nvGrpSpPr>
        <p:cNvPr id="1" name="Shape 86"/>
        <p:cNvGrpSpPr/>
        <p:nvPr/>
      </p:nvGrpSpPr>
      <p:grpSpPr>
        <a:xfrm>
          <a:off x="0" y="0"/>
          <a:ext cx="0" cy="0"/>
          <a:chOff x="0" y="0"/>
          <a:chExt cx="0" cy="0"/>
        </a:xfrm>
      </p:grpSpPr>
      <p:sp>
        <p:nvSpPr>
          <p:cNvPr id="87" name="Google Shape;87;p3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88" name="Google Shape;88;p36"/>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89" name="Google Shape;89;p36"/>
          <p:cNvSpPr>
            <a:spLocks noGrp="1"/>
          </p:cNvSpPr>
          <p:nvPr>
            <p:ph type="pic" idx="2"/>
          </p:nvPr>
        </p:nvSpPr>
        <p:spPr>
          <a:xfrm>
            <a:off x="6695103" y="2280355"/>
            <a:ext cx="4477723" cy="3993445"/>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Welcome Lyaout 3">
  <p:cSld name="1_Welcome Lyaout 3">
    <p:spTree>
      <p:nvGrpSpPr>
        <p:cNvPr id="1" name="Shape 90"/>
        <p:cNvGrpSpPr/>
        <p:nvPr/>
      </p:nvGrpSpPr>
      <p:grpSpPr>
        <a:xfrm>
          <a:off x="0" y="0"/>
          <a:ext cx="0" cy="0"/>
          <a:chOff x="0" y="0"/>
          <a:chExt cx="0" cy="0"/>
        </a:xfrm>
      </p:grpSpPr>
      <p:sp>
        <p:nvSpPr>
          <p:cNvPr id="91" name="Google Shape;91;p37"/>
          <p:cNvSpPr>
            <a:spLocks noGrp="1"/>
          </p:cNvSpPr>
          <p:nvPr>
            <p:ph type="pic" idx="2"/>
          </p:nvPr>
        </p:nvSpPr>
        <p:spPr>
          <a:xfrm>
            <a:off x="7281333" y="723900"/>
            <a:ext cx="3891492" cy="5549900"/>
          </a:xfrm>
          <a:prstGeom prst="rect">
            <a:avLst/>
          </a:prstGeom>
          <a:noFill/>
          <a:ln>
            <a:noFill/>
          </a:ln>
        </p:spPr>
      </p:sp>
      <p:sp>
        <p:nvSpPr>
          <p:cNvPr id="92" name="Google Shape;92;p37"/>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93" name="Google Shape;93;p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sz="1000" b="1">
              <a:latin typeface="Open Sans SemiBold"/>
              <a:ea typeface="Open Sans SemiBold"/>
              <a:cs typeface="Open Sans SemiBold"/>
              <a:sym typeface="Open Sans SemiBo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ur Team">
  <p:cSld name="Our Team">
    <p:spTree>
      <p:nvGrpSpPr>
        <p:cNvPr id="1" name="Shape 94"/>
        <p:cNvGrpSpPr/>
        <p:nvPr/>
      </p:nvGrpSpPr>
      <p:grpSpPr>
        <a:xfrm>
          <a:off x="0" y="0"/>
          <a:ext cx="0" cy="0"/>
          <a:chOff x="0" y="0"/>
          <a:chExt cx="0" cy="0"/>
        </a:xfrm>
      </p:grpSpPr>
      <p:sp>
        <p:nvSpPr>
          <p:cNvPr id="95" name="Google Shape;95;p38"/>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96" name="Google Shape;96;p38"/>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97" name="Google Shape;97;p38"/>
          <p:cNvSpPr>
            <a:spLocks noGrp="1"/>
          </p:cNvSpPr>
          <p:nvPr>
            <p:ph type="pic" idx="2"/>
          </p:nvPr>
        </p:nvSpPr>
        <p:spPr>
          <a:xfrm>
            <a:off x="5131804" y="2291644"/>
            <a:ext cx="1945747" cy="3982157"/>
          </a:xfrm>
          <a:prstGeom prst="rect">
            <a:avLst/>
          </a:prstGeom>
          <a:noFill/>
          <a:ln>
            <a:noFill/>
          </a:ln>
        </p:spPr>
      </p:sp>
      <p:sp>
        <p:nvSpPr>
          <p:cNvPr id="98" name="Google Shape;98;p38"/>
          <p:cNvSpPr>
            <a:spLocks noGrp="1"/>
          </p:cNvSpPr>
          <p:nvPr>
            <p:ph type="pic" idx="3"/>
          </p:nvPr>
        </p:nvSpPr>
        <p:spPr>
          <a:xfrm>
            <a:off x="7175676" y="2291644"/>
            <a:ext cx="1945747" cy="3982157"/>
          </a:xfrm>
          <a:prstGeom prst="rect">
            <a:avLst/>
          </a:prstGeom>
          <a:noFill/>
          <a:ln>
            <a:noFill/>
          </a:ln>
        </p:spPr>
      </p:sp>
      <p:sp>
        <p:nvSpPr>
          <p:cNvPr id="99" name="Google Shape;99;p38"/>
          <p:cNvSpPr>
            <a:spLocks noGrp="1"/>
          </p:cNvSpPr>
          <p:nvPr>
            <p:ph type="pic" idx="4"/>
          </p:nvPr>
        </p:nvSpPr>
        <p:spPr>
          <a:xfrm>
            <a:off x="9202193" y="2291644"/>
            <a:ext cx="1945747" cy="3982157"/>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ur Team 2">
  <p:cSld name="Our Team 2">
    <p:spTree>
      <p:nvGrpSpPr>
        <p:cNvPr id="1" name="Shape 100"/>
        <p:cNvGrpSpPr/>
        <p:nvPr/>
      </p:nvGrpSpPr>
      <p:grpSpPr>
        <a:xfrm>
          <a:off x="0" y="0"/>
          <a:ext cx="0" cy="0"/>
          <a:chOff x="0" y="0"/>
          <a:chExt cx="0" cy="0"/>
        </a:xfrm>
      </p:grpSpPr>
      <p:sp>
        <p:nvSpPr>
          <p:cNvPr id="101" name="Google Shape;101;p39"/>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02" name="Google Shape;102;p39"/>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03" name="Google Shape;103;p39"/>
          <p:cNvSpPr>
            <a:spLocks noGrp="1"/>
          </p:cNvSpPr>
          <p:nvPr>
            <p:ph type="pic" idx="2"/>
          </p:nvPr>
        </p:nvSpPr>
        <p:spPr>
          <a:xfrm>
            <a:off x="6095998" y="3429000"/>
            <a:ext cx="3567290" cy="34290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ur Team 6">
  <p:cSld name="Our Team 6">
    <p:spTree>
      <p:nvGrpSpPr>
        <p:cNvPr id="1" name="Shape 104"/>
        <p:cNvGrpSpPr/>
        <p:nvPr/>
      </p:nvGrpSpPr>
      <p:grpSpPr>
        <a:xfrm>
          <a:off x="0" y="0"/>
          <a:ext cx="0" cy="0"/>
          <a:chOff x="0" y="0"/>
          <a:chExt cx="0" cy="0"/>
        </a:xfrm>
      </p:grpSpPr>
      <p:sp>
        <p:nvSpPr>
          <p:cNvPr id="105" name="Google Shape;105;p40"/>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06" name="Google Shape;106;p40"/>
          <p:cNvSpPr>
            <a:spLocks noGrp="1"/>
          </p:cNvSpPr>
          <p:nvPr>
            <p:ph type="pic" idx="2"/>
          </p:nvPr>
        </p:nvSpPr>
        <p:spPr>
          <a:xfrm>
            <a:off x="1023201" y="1891745"/>
            <a:ext cx="2818572" cy="3074508"/>
          </a:xfrm>
          <a:prstGeom prst="rect">
            <a:avLst/>
          </a:prstGeom>
          <a:noFill/>
          <a:ln>
            <a:noFill/>
          </a:ln>
        </p:spPr>
      </p:sp>
      <p:sp>
        <p:nvSpPr>
          <p:cNvPr id="107" name="Google Shape;107;p40"/>
          <p:cNvSpPr>
            <a:spLocks noGrp="1"/>
          </p:cNvSpPr>
          <p:nvPr>
            <p:ph type="pic" idx="3"/>
          </p:nvPr>
        </p:nvSpPr>
        <p:spPr>
          <a:xfrm>
            <a:off x="5186159" y="1891744"/>
            <a:ext cx="1409286" cy="1546170"/>
          </a:xfrm>
          <a:prstGeom prst="rect">
            <a:avLst/>
          </a:prstGeom>
          <a:noFill/>
          <a:ln>
            <a:noFill/>
          </a:ln>
        </p:spPr>
      </p:sp>
      <p:sp>
        <p:nvSpPr>
          <p:cNvPr id="108" name="Google Shape;108;p40"/>
          <p:cNvSpPr>
            <a:spLocks noGrp="1"/>
          </p:cNvSpPr>
          <p:nvPr>
            <p:ph type="pic" idx="4"/>
          </p:nvPr>
        </p:nvSpPr>
        <p:spPr>
          <a:xfrm>
            <a:off x="7287845" y="1891744"/>
            <a:ext cx="1409287" cy="1546170"/>
          </a:xfrm>
          <a:prstGeom prst="rect">
            <a:avLst/>
          </a:prstGeom>
          <a:noFill/>
          <a:ln>
            <a:noFill/>
          </a:ln>
        </p:spPr>
      </p:sp>
      <p:sp>
        <p:nvSpPr>
          <p:cNvPr id="109" name="Google Shape;109;p40"/>
          <p:cNvSpPr>
            <a:spLocks noGrp="1"/>
          </p:cNvSpPr>
          <p:nvPr>
            <p:ph type="pic" idx="5"/>
          </p:nvPr>
        </p:nvSpPr>
        <p:spPr>
          <a:xfrm>
            <a:off x="9501516" y="1891744"/>
            <a:ext cx="1409287" cy="1546170"/>
          </a:xfrm>
          <a:prstGeom prst="rect">
            <a:avLst/>
          </a:prstGeom>
          <a:noFill/>
          <a:ln>
            <a:noFill/>
          </a:ln>
        </p:spPr>
      </p:sp>
      <p:sp>
        <p:nvSpPr>
          <p:cNvPr id="110" name="Google Shape;110;p40"/>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m 4">
  <p:cSld name="Team 4">
    <p:spTree>
      <p:nvGrpSpPr>
        <p:cNvPr id="1" name="Shape 111"/>
        <p:cNvGrpSpPr/>
        <p:nvPr/>
      </p:nvGrpSpPr>
      <p:grpSpPr>
        <a:xfrm>
          <a:off x="0" y="0"/>
          <a:ext cx="0" cy="0"/>
          <a:chOff x="0" y="0"/>
          <a:chExt cx="0" cy="0"/>
        </a:xfrm>
      </p:grpSpPr>
      <p:sp>
        <p:nvSpPr>
          <p:cNvPr id="112" name="Google Shape;112;p41"/>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13" name="Google Shape;113;p41"/>
          <p:cNvSpPr>
            <a:spLocks noGrp="1"/>
          </p:cNvSpPr>
          <p:nvPr>
            <p:ph type="pic" idx="2"/>
          </p:nvPr>
        </p:nvSpPr>
        <p:spPr>
          <a:xfrm>
            <a:off x="1019175" y="1535446"/>
            <a:ext cx="2886369" cy="2726147"/>
          </a:xfrm>
          <a:prstGeom prst="rect">
            <a:avLst/>
          </a:prstGeom>
          <a:noFill/>
          <a:ln>
            <a:noFill/>
          </a:ln>
        </p:spPr>
      </p:sp>
      <p:sp>
        <p:nvSpPr>
          <p:cNvPr id="114" name="Google Shape;114;p41"/>
          <p:cNvSpPr>
            <a:spLocks noGrp="1"/>
          </p:cNvSpPr>
          <p:nvPr>
            <p:ph type="pic" idx="3"/>
          </p:nvPr>
        </p:nvSpPr>
        <p:spPr>
          <a:xfrm>
            <a:off x="4667841" y="1535446"/>
            <a:ext cx="2886370" cy="2726147"/>
          </a:xfrm>
          <a:prstGeom prst="rect">
            <a:avLst/>
          </a:prstGeom>
          <a:noFill/>
          <a:ln>
            <a:noFill/>
          </a:ln>
        </p:spPr>
      </p:sp>
      <p:sp>
        <p:nvSpPr>
          <p:cNvPr id="115" name="Google Shape;115;p41"/>
          <p:cNvSpPr>
            <a:spLocks noGrp="1"/>
          </p:cNvSpPr>
          <p:nvPr>
            <p:ph type="pic" idx="4"/>
          </p:nvPr>
        </p:nvSpPr>
        <p:spPr>
          <a:xfrm>
            <a:off x="8303013" y="1535446"/>
            <a:ext cx="2886370" cy="2726147"/>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ur Team 4">
  <p:cSld name="Our Team 4">
    <p:spTree>
      <p:nvGrpSpPr>
        <p:cNvPr id="1" name="Shape 116"/>
        <p:cNvGrpSpPr/>
        <p:nvPr/>
      </p:nvGrpSpPr>
      <p:grpSpPr>
        <a:xfrm>
          <a:off x="0" y="0"/>
          <a:ext cx="0" cy="0"/>
          <a:chOff x="0" y="0"/>
          <a:chExt cx="0" cy="0"/>
        </a:xfrm>
      </p:grpSpPr>
      <p:sp>
        <p:nvSpPr>
          <p:cNvPr id="117" name="Google Shape;117;p42"/>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18" name="Google Shape;118;p42"/>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19" name="Google Shape;119;p42"/>
          <p:cNvSpPr>
            <a:spLocks noGrp="1"/>
          </p:cNvSpPr>
          <p:nvPr>
            <p:ph type="pic" idx="2"/>
          </p:nvPr>
        </p:nvSpPr>
        <p:spPr>
          <a:xfrm>
            <a:off x="1019175" y="2161270"/>
            <a:ext cx="2747775" cy="3277333"/>
          </a:xfrm>
          <a:prstGeom prst="rect">
            <a:avLst/>
          </a:prstGeom>
          <a:noFill/>
          <a:ln>
            <a:noFill/>
          </a:ln>
        </p:spPr>
      </p:sp>
      <p:sp>
        <p:nvSpPr>
          <p:cNvPr id="120" name="Google Shape;120;p42"/>
          <p:cNvSpPr>
            <a:spLocks noGrp="1"/>
          </p:cNvSpPr>
          <p:nvPr>
            <p:ph type="pic" idx="3"/>
          </p:nvPr>
        </p:nvSpPr>
        <p:spPr>
          <a:xfrm>
            <a:off x="8425050" y="2161270"/>
            <a:ext cx="2747775" cy="3277333"/>
          </a:xfrm>
          <a:prstGeom prst="rect">
            <a:avLst/>
          </a:prstGeom>
          <a:noFill/>
          <a:ln>
            <a:noFill/>
          </a:ln>
        </p:spPr>
      </p:sp>
      <p:sp>
        <p:nvSpPr>
          <p:cNvPr id="121" name="Google Shape;121;p42"/>
          <p:cNvSpPr>
            <a:spLocks noGrp="1"/>
          </p:cNvSpPr>
          <p:nvPr>
            <p:ph type="pic" idx="4"/>
          </p:nvPr>
        </p:nvSpPr>
        <p:spPr>
          <a:xfrm>
            <a:off x="4722112" y="2161270"/>
            <a:ext cx="2747775" cy="3277333"/>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r Team 5" preserve="1" userDrawn="1">
  <p:cSld name="1_Our Team 5">
    <p:bg>
      <p:bgRef idx="1001">
        <a:schemeClr val="bg1"/>
      </p:bgRef>
    </p:bg>
    <p:spTree>
      <p:nvGrpSpPr>
        <p:cNvPr id="1" name="Shape 122"/>
        <p:cNvGrpSpPr/>
        <p:nvPr/>
      </p:nvGrpSpPr>
      <p:grpSpPr>
        <a:xfrm>
          <a:off x="0" y="0"/>
          <a:ext cx="0" cy="0"/>
          <a:chOff x="0" y="0"/>
          <a:chExt cx="0" cy="0"/>
        </a:xfrm>
      </p:grpSpPr>
      <p:sp>
        <p:nvSpPr>
          <p:cNvPr id="2" name="Rectangle 1">
            <a:extLst>
              <a:ext uri="{FF2B5EF4-FFF2-40B4-BE49-F238E27FC236}">
                <a16:creationId xmlns:a16="http://schemas.microsoft.com/office/drawing/2014/main" id="{8C38FF93-AEA0-5023-EFA8-1067C106A73B}"/>
              </a:ext>
            </a:extLst>
          </p:cNvPr>
          <p:cNvSpPr/>
          <p:nvPr userDrawn="1"/>
        </p:nvSpPr>
        <p:spPr>
          <a:xfrm>
            <a:off x="-12328" y="5490910"/>
            <a:ext cx="4071544" cy="1367090"/>
          </a:xfrm>
          <a:prstGeom prst="rect">
            <a:avLst/>
          </a:prstGeom>
          <a:solidFill>
            <a:srgbClr val="5B6A3A"/>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125;p43">
            <a:extLst>
              <a:ext uri="{FF2B5EF4-FFF2-40B4-BE49-F238E27FC236}">
                <a16:creationId xmlns:a16="http://schemas.microsoft.com/office/drawing/2014/main" id="{A248CED1-8C82-6021-5CCD-E1DB539806FF}"/>
              </a:ext>
            </a:extLst>
          </p:cNvPr>
          <p:cNvSpPr>
            <a:spLocks noGrp="1"/>
          </p:cNvSpPr>
          <p:nvPr>
            <p:ph type="pic" idx="22"/>
          </p:nvPr>
        </p:nvSpPr>
        <p:spPr>
          <a:xfrm flipH="1">
            <a:off x="-7723" y="1627645"/>
            <a:ext cx="4062335" cy="3863266"/>
          </a:xfrm>
          <a:prstGeom prst="rect">
            <a:avLst/>
          </a:prstGeom>
          <a:noFill/>
          <a:ln w="25400">
            <a:solidFill>
              <a:schemeClr val="bg1"/>
            </a:solidFill>
          </a:ln>
        </p:spPr>
        <p:txBody>
          <a:bodyPr/>
          <a:lstStyle/>
          <a:p>
            <a:endParaRPr lang="en-US"/>
          </a:p>
        </p:txBody>
      </p:sp>
      <p:sp>
        <p:nvSpPr>
          <p:cNvPr id="17" name="Text Placeholder 16">
            <a:extLst>
              <a:ext uri="{FF2B5EF4-FFF2-40B4-BE49-F238E27FC236}">
                <a16:creationId xmlns:a16="http://schemas.microsoft.com/office/drawing/2014/main" id="{E8C863F3-6F98-1B20-F36B-D812973B0D2D}"/>
              </a:ext>
            </a:extLst>
          </p:cNvPr>
          <p:cNvSpPr>
            <a:spLocks noGrp="1"/>
          </p:cNvSpPr>
          <p:nvPr>
            <p:ph type="body" sz="quarter" idx="32" hasCustomPrompt="1"/>
          </p:nvPr>
        </p:nvSpPr>
        <p:spPr>
          <a:xfrm>
            <a:off x="605069" y="5671131"/>
            <a:ext cx="2836750"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21" name="Title 20">
            <a:extLst>
              <a:ext uri="{FF2B5EF4-FFF2-40B4-BE49-F238E27FC236}">
                <a16:creationId xmlns:a16="http://schemas.microsoft.com/office/drawing/2014/main" id="{D8B24CFD-CA38-F751-797C-6AD9F64E9182}"/>
              </a:ext>
            </a:extLst>
          </p:cNvPr>
          <p:cNvSpPr>
            <a:spLocks noGrp="1"/>
          </p:cNvSpPr>
          <p:nvPr>
            <p:ph type="title" hasCustomPrompt="1"/>
          </p:nvPr>
        </p:nvSpPr>
        <p:spPr>
          <a:xfrm>
            <a:off x="609600" y="553900"/>
            <a:ext cx="10972800" cy="406537"/>
          </a:xfrm>
          <a:prstGeom prst="rect">
            <a:avLst/>
          </a:prstGeom>
        </p:spPr>
        <p:txBody>
          <a:bodyPr/>
          <a:lstStyle>
            <a:lvl1pPr>
              <a:defRPr>
                <a:solidFill>
                  <a:srgbClr val="1E1E1E"/>
                </a:solidFill>
              </a:defRPr>
            </a:lvl1pPr>
          </a:lstStyle>
          <a:p>
            <a:r>
              <a:rPr lang="en-US"/>
              <a:t>Click to edit title</a:t>
            </a:r>
          </a:p>
        </p:txBody>
      </p:sp>
      <p:sp>
        <p:nvSpPr>
          <p:cNvPr id="50" name="Text Placeholder 49">
            <a:extLst>
              <a:ext uri="{FF2B5EF4-FFF2-40B4-BE49-F238E27FC236}">
                <a16:creationId xmlns:a16="http://schemas.microsoft.com/office/drawing/2014/main" id="{078430DE-1560-B13B-56FB-7AFF36571588}"/>
              </a:ext>
            </a:extLst>
          </p:cNvPr>
          <p:cNvSpPr>
            <a:spLocks noGrp="1"/>
          </p:cNvSpPr>
          <p:nvPr>
            <p:ph type="body" sz="quarter" idx="37" hasCustomPrompt="1"/>
          </p:nvPr>
        </p:nvSpPr>
        <p:spPr>
          <a:xfrm>
            <a:off x="609600" y="1090889"/>
            <a:ext cx="10491788" cy="396875"/>
          </a:xfrm>
          <a:prstGeom prst="rect">
            <a:avLst/>
          </a:prstGeom>
        </p:spPr>
        <p:txBody>
          <a:bodyPr/>
          <a:lstStyle>
            <a:lvl1pPr marL="45720" indent="0">
              <a:lnSpc>
                <a:spcPct val="80000"/>
              </a:lnSpc>
              <a:spcBef>
                <a:spcPts val="0"/>
              </a:spcBef>
              <a:defRPr sz="1800" i="1">
                <a:solidFill>
                  <a:srgbClr val="1E1E1E"/>
                </a:solidFill>
              </a:defRPr>
            </a:lvl1pPr>
          </a:lstStyle>
          <a:p>
            <a:pPr lvl="0"/>
            <a:r>
              <a:rPr lang="en-US"/>
              <a:t>Sub header</a:t>
            </a:r>
          </a:p>
        </p:txBody>
      </p:sp>
      <p:pic>
        <p:nvPicPr>
          <p:cNvPr id="133" name="Picture 132">
            <a:extLst>
              <a:ext uri="{FF2B5EF4-FFF2-40B4-BE49-F238E27FC236}">
                <a16:creationId xmlns:a16="http://schemas.microsoft.com/office/drawing/2014/main" id="{3EA4AD55-D69D-65E1-836A-A9C7B4731B33}"/>
              </a:ext>
            </a:extLst>
          </p:cNvPr>
          <p:cNvPicPr>
            <a:picLocks noChangeAspect="1"/>
          </p:cNvPicPr>
          <p:nvPr userDrawn="1"/>
        </p:nvPicPr>
        <p:blipFill>
          <a:blip r:embed="rId2"/>
          <a:stretch>
            <a:fillRect/>
          </a:stretch>
        </p:blipFill>
        <p:spPr>
          <a:xfrm>
            <a:off x="10454120" y="488152"/>
            <a:ext cx="1037147" cy="878938"/>
          </a:xfrm>
          <a:prstGeom prst="rect">
            <a:avLst/>
          </a:prstGeom>
        </p:spPr>
      </p:pic>
      <p:sp>
        <p:nvSpPr>
          <p:cNvPr id="28" name="Rectangle 27">
            <a:extLst>
              <a:ext uri="{FF2B5EF4-FFF2-40B4-BE49-F238E27FC236}">
                <a16:creationId xmlns:a16="http://schemas.microsoft.com/office/drawing/2014/main" id="{C844BB93-481A-A248-C215-5D900FCDB4C6}"/>
              </a:ext>
            </a:extLst>
          </p:cNvPr>
          <p:cNvSpPr/>
          <p:nvPr userDrawn="1"/>
        </p:nvSpPr>
        <p:spPr>
          <a:xfrm>
            <a:off x="8120456" y="5490910"/>
            <a:ext cx="4071544" cy="1367090"/>
          </a:xfrm>
          <a:prstGeom prst="rect">
            <a:avLst/>
          </a:prstGeom>
          <a:solidFill>
            <a:srgbClr val="5B6A3A"/>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125;p43">
            <a:extLst>
              <a:ext uri="{FF2B5EF4-FFF2-40B4-BE49-F238E27FC236}">
                <a16:creationId xmlns:a16="http://schemas.microsoft.com/office/drawing/2014/main" id="{44EB213A-3031-9E65-CCBF-62FADAC76D58}"/>
              </a:ext>
            </a:extLst>
          </p:cNvPr>
          <p:cNvSpPr>
            <a:spLocks noGrp="1"/>
          </p:cNvSpPr>
          <p:nvPr>
            <p:ph type="pic" idx="39"/>
          </p:nvPr>
        </p:nvSpPr>
        <p:spPr>
          <a:xfrm flipH="1">
            <a:off x="8125061" y="1627645"/>
            <a:ext cx="4062335" cy="3863266"/>
          </a:xfrm>
          <a:prstGeom prst="rect">
            <a:avLst/>
          </a:prstGeom>
          <a:noFill/>
          <a:ln w="25400">
            <a:solidFill>
              <a:schemeClr val="bg1"/>
            </a:solidFill>
          </a:ln>
        </p:spPr>
        <p:txBody>
          <a:bodyPr/>
          <a:lstStyle/>
          <a:p>
            <a:endParaRPr lang="en-US"/>
          </a:p>
        </p:txBody>
      </p:sp>
      <p:sp>
        <p:nvSpPr>
          <p:cNvPr id="30" name="Text Placeholder 16">
            <a:extLst>
              <a:ext uri="{FF2B5EF4-FFF2-40B4-BE49-F238E27FC236}">
                <a16:creationId xmlns:a16="http://schemas.microsoft.com/office/drawing/2014/main" id="{A73D6BFD-8E3C-0AD3-3B66-54639D21DC07}"/>
              </a:ext>
            </a:extLst>
          </p:cNvPr>
          <p:cNvSpPr>
            <a:spLocks noGrp="1"/>
          </p:cNvSpPr>
          <p:nvPr>
            <p:ph type="body" sz="quarter" idx="40" hasCustomPrompt="1"/>
          </p:nvPr>
        </p:nvSpPr>
        <p:spPr>
          <a:xfrm>
            <a:off x="8737853" y="5671131"/>
            <a:ext cx="2836750"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32" name="Rectangle 31">
            <a:extLst>
              <a:ext uri="{FF2B5EF4-FFF2-40B4-BE49-F238E27FC236}">
                <a16:creationId xmlns:a16="http://schemas.microsoft.com/office/drawing/2014/main" id="{21EEA0E6-5AB3-E16A-B5DB-E86A535818F4}"/>
              </a:ext>
            </a:extLst>
          </p:cNvPr>
          <p:cNvSpPr/>
          <p:nvPr userDrawn="1"/>
        </p:nvSpPr>
        <p:spPr>
          <a:xfrm>
            <a:off x="4051376" y="5490910"/>
            <a:ext cx="4071544" cy="1367090"/>
          </a:xfrm>
          <a:prstGeom prst="rect">
            <a:avLst/>
          </a:prstGeom>
          <a:solidFill>
            <a:srgbClr val="5B6A3A"/>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25;p43">
            <a:extLst>
              <a:ext uri="{FF2B5EF4-FFF2-40B4-BE49-F238E27FC236}">
                <a16:creationId xmlns:a16="http://schemas.microsoft.com/office/drawing/2014/main" id="{9A67BD04-D8CE-FA3D-5866-CEA40974D4DC}"/>
              </a:ext>
            </a:extLst>
          </p:cNvPr>
          <p:cNvSpPr>
            <a:spLocks noGrp="1"/>
          </p:cNvSpPr>
          <p:nvPr>
            <p:ph type="pic" idx="42"/>
          </p:nvPr>
        </p:nvSpPr>
        <p:spPr>
          <a:xfrm flipH="1">
            <a:off x="4055981" y="1627645"/>
            <a:ext cx="4062335" cy="3863266"/>
          </a:xfrm>
          <a:prstGeom prst="rect">
            <a:avLst/>
          </a:prstGeom>
          <a:noFill/>
          <a:ln w="25400">
            <a:solidFill>
              <a:schemeClr val="bg1"/>
            </a:solidFill>
          </a:ln>
        </p:spPr>
        <p:txBody>
          <a:bodyPr/>
          <a:lstStyle/>
          <a:p>
            <a:endParaRPr lang="en-US"/>
          </a:p>
        </p:txBody>
      </p:sp>
      <p:sp>
        <p:nvSpPr>
          <p:cNvPr id="34" name="Text Placeholder 16">
            <a:extLst>
              <a:ext uri="{FF2B5EF4-FFF2-40B4-BE49-F238E27FC236}">
                <a16:creationId xmlns:a16="http://schemas.microsoft.com/office/drawing/2014/main" id="{01711D0D-ADFF-2122-E46A-779137F2D616}"/>
              </a:ext>
            </a:extLst>
          </p:cNvPr>
          <p:cNvSpPr>
            <a:spLocks noGrp="1"/>
          </p:cNvSpPr>
          <p:nvPr>
            <p:ph type="body" sz="quarter" idx="43" hasCustomPrompt="1"/>
          </p:nvPr>
        </p:nvSpPr>
        <p:spPr>
          <a:xfrm>
            <a:off x="4668773" y="5671131"/>
            <a:ext cx="2836750"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5" name="Google Shape;6;p17">
            <a:extLst>
              <a:ext uri="{FF2B5EF4-FFF2-40B4-BE49-F238E27FC236}">
                <a16:creationId xmlns:a16="http://schemas.microsoft.com/office/drawing/2014/main" id="{C402F27D-AEC9-1409-0FB4-74A71DCF321A}"/>
              </a:ext>
            </a:extLst>
          </p:cNvPr>
          <p:cNvSpPr txBox="1">
            <a:spLocks noGrp="1"/>
          </p:cNvSpPr>
          <p:nvPr>
            <p:ph type="sldNum" idx="12"/>
          </p:nvPr>
        </p:nvSpPr>
        <p:spPr>
          <a:xfrm>
            <a:off x="11540898" y="6358756"/>
            <a:ext cx="245404" cy="400069"/>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494A48"/>
              </a:buClr>
              <a:buSzPts val="1000"/>
              <a:buFont typeface="Open Sans SemiBold"/>
              <a:buNone/>
              <a:defRPr sz="1000" b="1" i="0" u="none" strike="noStrike" cap="none">
                <a:solidFill>
                  <a:srgbClr val="F5F5F5"/>
                </a:solidFill>
                <a:latin typeface="Open Sans SemiBold"/>
                <a:ea typeface="Open Sans SemiBold"/>
                <a:cs typeface="Open Sans SemiBold"/>
                <a:sym typeface="Open Sans SemiBold"/>
              </a:defRPr>
            </a:lvl1pPr>
            <a:lvl2pPr marL="0" marR="0" lvl="1"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fld id="{00000000-1234-1234-1234-123412341234}" type="slidenum">
              <a:rPr lang="en-US" smtClean="0"/>
              <a:pPr/>
              <a:t>‹#›</a:t>
            </a:fld>
            <a:endParaRPr lang="en-US" sz="1400" b="0" dirty="0">
              <a:latin typeface="Arial"/>
              <a:ea typeface="Arial"/>
              <a:cs typeface="Arial"/>
              <a:sym typeface="Arial"/>
            </a:endParaRPr>
          </a:p>
        </p:txBody>
      </p:sp>
    </p:spTree>
    <p:extLst>
      <p:ext uri="{BB962C8B-B14F-4D97-AF65-F5344CB8AC3E}">
        <p14:creationId xmlns:p14="http://schemas.microsoft.com/office/powerpoint/2010/main" val="291734857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ur Services">
  <p:cSld name="Our Services">
    <p:spTree>
      <p:nvGrpSpPr>
        <p:cNvPr id="1" name="Shape 130"/>
        <p:cNvGrpSpPr/>
        <p:nvPr/>
      </p:nvGrpSpPr>
      <p:grpSpPr>
        <a:xfrm>
          <a:off x="0" y="0"/>
          <a:ext cx="0" cy="0"/>
          <a:chOff x="0" y="0"/>
          <a:chExt cx="0" cy="0"/>
        </a:xfrm>
      </p:grpSpPr>
      <p:sp>
        <p:nvSpPr>
          <p:cNvPr id="131" name="Google Shape;131;p44"/>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32" name="Google Shape;132;p44"/>
          <p:cNvSpPr txBox="1">
            <a:spLocks noGrp="1"/>
          </p:cNvSpPr>
          <p:nvPr>
            <p:ph type="title"/>
          </p:nvPr>
        </p:nvSpPr>
        <p:spPr>
          <a:xfrm>
            <a:off x="1019175" y="723900"/>
            <a:ext cx="9152698" cy="1249846"/>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33" name="Google Shape;133;p44"/>
          <p:cNvSpPr>
            <a:spLocks noGrp="1"/>
          </p:cNvSpPr>
          <p:nvPr>
            <p:ph type="pic" idx="2"/>
          </p:nvPr>
        </p:nvSpPr>
        <p:spPr>
          <a:xfrm>
            <a:off x="1019174" y="1957416"/>
            <a:ext cx="4149726" cy="4316383"/>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ur Services 2">
  <p:cSld name="Our Services 2">
    <p:spTree>
      <p:nvGrpSpPr>
        <p:cNvPr id="1" name="Shape 134"/>
        <p:cNvGrpSpPr/>
        <p:nvPr/>
      </p:nvGrpSpPr>
      <p:grpSpPr>
        <a:xfrm>
          <a:off x="0" y="0"/>
          <a:ext cx="0" cy="0"/>
          <a:chOff x="0" y="0"/>
          <a:chExt cx="0" cy="0"/>
        </a:xfrm>
      </p:grpSpPr>
      <p:sp>
        <p:nvSpPr>
          <p:cNvPr id="135" name="Google Shape;135;p45"/>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36" name="Google Shape;136;p45"/>
          <p:cNvSpPr txBox="1">
            <a:spLocks noGrp="1"/>
          </p:cNvSpPr>
          <p:nvPr>
            <p:ph type="title"/>
          </p:nvPr>
        </p:nvSpPr>
        <p:spPr>
          <a:xfrm>
            <a:off x="1019175" y="723900"/>
            <a:ext cx="9152698" cy="1249846"/>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37" name="Google Shape;137;p45"/>
          <p:cNvSpPr>
            <a:spLocks noGrp="1"/>
          </p:cNvSpPr>
          <p:nvPr>
            <p:ph type="pic" idx="2"/>
          </p:nvPr>
        </p:nvSpPr>
        <p:spPr>
          <a:xfrm>
            <a:off x="1019175" y="4594578"/>
            <a:ext cx="1679223" cy="1679222"/>
          </a:xfrm>
          <a:prstGeom prst="rect">
            <a:avLst/>
          </a:prstGeom>
          <a:noFill/>
          <a:ln>
            <a:noFill/>
          </a:ln>
        </p:spPr>
      </p:sp>
      <p:sp>
        <p:nvSpPr>
          <p:cNvPr id="138" name="Google Shape;138;p45"/>
          <p:cNvSpPr>
            <a:spLocks noGrp="1"/>
          </p:cNvSpPr>
          <p:nvPr>
            <p:ph type="pic" idx="3"/>
          </p:nvPr>
        </p:nvSpPr>
        <p:spPr>
          <a:xfrm>
            <a:off x="2757134" y="4594578"/>
            <a:ext cx="1679222" cy="1679222"/>
          </a:xfrm>
          <a:prstGeom prst="rect">
            <a:avLst/>
          </a:prstGeom>
          <a:noFill/>
          <a:ln>
            <a:noFill/>
          </a:ln>
        </p:spPr>
      </p:sp>
      <p:sp>
        <p:nvSpPr>
          <p:cNvPr id="139" name="Google Shape;139;p45"/>
          <p:cNvSpPr>
            <a:spLocks noGrp="1"/>
          </p:cNvSpPr>
          <p:nvPr>
            <p:ph type="pic" idx="4"/>
          </p:nvPr>
        </p:nvSpPr>
        <p:spPr>
          <a:xfrm>
            <a:off x="4495093" y="4594578"/>
            <a:ext cx="1679222" cy="1679222"/>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ur Services 3">
  <p:cSld name="Our Services 3">
    <p:spTree>
      <p:nvGrpSpPr>
        <p:cNvPr id="1" name="Shape 140"/>
        <p:cNvGrpSpPr/>
        <p:nvPr/>
      </p:nvGrpSpPr>
      <p:grpSpPr>
        <a:xfrm>
          <a:off x="0" y="0"/>
          <a:ext cx="0" cy="0"/>
          <a:chOff x="0" y="0"/>
          <a:chExt cx="0" cy="0"/>
        </a:xfrm>
      </p:grpSpPr>
      <p:sp>
        <p:nvSpPr>
          <p:cNvPr id="141" name="Google Shape;141;p4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42" name="Google Shape;142;p46"/>
          <p:cNvSpPr>
            <a:spLocks noGrp="1"/>
          </p:cNvSpPr>
          <p:nvPr>
            <p:ph type="pic" idx="2"/>
          </p:nvPr>
        </p:nvSpPr>
        <p:spPr>
          <a:xfrm>
            <a:off x="1534904" y="2261710"/>
            <a:ext cx="2226142" cy="2226142"/>
          </a:xfrm>
          <a:prstGeom prst="rect">
            <a:avLst/>
          </a:prstGeom>
          <a:noFill/>
          <a:ln>
            <a:noFill/>
          </a:ln>
        </p:spPr>
      </p:sp>
      <p:sp>
        <p:nvSpPr>
          <p:cNvPr id="143" name="Google Shape;143;p46"/>
          <p:cNvSpPr>
            <a:spLocks noGrp="1"/>
          </p:cNvSpPr>
          <p:nvPr>
            <p:ph type="pic" idx="3"/>
          </p:nvPr>
        </p:nvSpPr>
        <p:spPr>
          <a:xfrm>
            <a:off x="4982929" y="2261710"/>
            <a:ext cx="2226142" cy="2226142"/>
          </a:xfrm>
          <a:prstGeom prst="rect">
            <a:avLst/>
          </a:prstGeom>
          <a:noFill/>
          <a:ln>
            <a:noFill/>
          </a:ln>
        </p:spPr>
      </p:sp>
      <p:sp>
        <p:nvSpPr>
          <p:cNvPr id="144" name="Google Shape;144;p46"/>
          <p:cNvSpPr>
            <a:spLocks noGrp="1"/>
          </p:cNvSpPr>
          <p:nvPr>
            <p:ph type="pic" idx="4"/>
          </p:nvPr>
        </p:nvSpPr>
        <p:spPr>
          <a:xfrm>
            <a:off x="8430949" y="2261710"/>
            <a:ext cx="2226142" cy="2226142"/>
          </a:xfrm>
          <a:prstGeom prst="rect">
            <a:avLst/>
          </a:prstGeom>
          <a:noFill/>
          <a:ln>
            <a:noFill/>
          </a:ln>
        </p:spPr>
      </p:sp>
      <p:sp>
        <p:nvSpPr>
          <p:cNvPr id="145" name="Google Shape;145;p46"/>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roduct Strategy">
  <p:cSld name="Product Strategy">
    <p:spTree>
      <p:nvGrpSpPr>
        <p:cNvPr id="1" name="Shape 146"/>
        <p:cNvGrpSpPr/>
        <p:nvPr/>
      </p:nvGrpSpPr>
      <p:grpSpPr>
        <a:xfrm>
          <a:off x="0" y="0"/>
          <a:ext cx="0" cy="0"/>
          <a:chOff x="0" y="0"/>
          <a:chExt cx="0" cy="0"/>
        </a:xfrm>
      </p:grpSpPr>
      <p:sp>
        <p:nvSpPr>
          <p:cNvPr id="147" name="Google Shape;147;p47"/>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48" name="Google Shape;148;p47"/>
          <p:cNvSpPr txBox="1">
            <a:spLocks noGrp="1"/>
          </p:cNvSpPr>
          <p:nvPr>
            <p:ph type="title"/>
          </p:nvPr>
        </p:nvSpPr>
        <p:spPr>
          <a:xfrm>
            <a:off x="1019175" y="723900"/>
            <a:ext cx="9152698" cy="1249846"/>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49" name="Google Shape;149;p47"/>
          <p:cNvSpPr>
            <a:spLocks noGrp="1"/>
          </p:cNvSpPr>
          <p:nvPr>
            <p:ph type="pic" idx="2"/>
          </p:nvPr>
        </p:nvSpPr>
        <p:spPr>
          <a:xfrm>
            <a:off x="8985956" y="0"/>
            <a:ext cx="3206045" cy="68580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roduct Strategy 2">
  <p:cSld name="Product Strategy 2">
    <p:spTree>
      <p:nvGrpSpPr>
        <p:cNvPr id="1" name="Shape 150"/>
        <p:cNvGrpSpPr/>
        <p:nvPr/>
      </p:nvGrpSpPr>
      <p:grpSpPr>
        <a:xfrm>
          <a:off x="0" y="0"/>
          <a:ext cx="0" cy="0"/>
          <a:chOff x="0" y="0"/>
          <a:chExt cx="0" cy="0"/>
        </a:xfrm>
      </p:grpSpPr>
      <p:sp>
        <p:nvSpPr>
          <p:cNvPr id="151" name="Google Shape;151;p48"/>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52" name="Google Shape;152;p48"/>
          <p:cNvSpPr txBox="1">
            <a:spLocks noGrp="1"/>
          </p:cNvSpPr>
          <p:nvPr>
            <p:ph type="title"/>
          </p:nvPr>
        </p:nvSpPr>
        <p:spPr>
          <a:xfrm>
            <a:off x="1019175" y="723900"/>
            <a:ext cx="9152698" cy="1249846"/>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53" name="Google Shape;153;p48"/>
          <p:cNvSpPr>
            <a:spLocks noGrp="1"/>
          </p:cNvSpPr>
          <p:nvPr>
            <p:ph type="pic" idx="2"/>
          </p:nvPr>
        </p:nvSpPr>
        <p:spPr>
          <a:xfrm>
            <a:off x="1019174" y="1973745"/>
            <a:ext cx="5026026" cy="4300055"/>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roduct">
  <p:cSld name="Product">
    <p:spTree>
      <p:nvGrpSpPr>
        <p:cNvPr id="1" name="Shape 154"/>
        <p:cNvGrpSpPr/>
        <p:nvPr/>
      </p:nvGrpSpPr>
      <p:grpSpPr>
        <a:xfrm>
          <a:off x="0" y="0"/>
          <a:ext cx="0" cy="0"/>
          <a:chOff x="0" y="0"/>
          <a:chExt cx="0" cy="0"/>
        </a:xfrm>
      </p:grpSpPr>
      <p:sp>
        <p:nvSpPr>
          <p:cNvPr id="155" name="Google Shape;155;p49"/>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56" name="Google Shape;156;p49"/>
          <p:cNvSpPr txBox="1">
            <a:spLocks noGrp="1"/>
          </p:cNvSpPr>
          <p:nvPr>
            <p:ph type="title"/>
          </p:nvPr>
        </p:nvSpPr>
        <p:spPr>
          <a:xfrm>
            <a:off x="1019175" y="723900"/>
            <a:ext cx="9152698" cy="1249846"/>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57" name="Google Shape;157;p49"/>
          <p:cNvSpPr>
            <a:spLocks noGrp="1"/>
          </p:cNvSpPr>
          <p:nvPr>
            <p:ph type="pic" idx="2"/>
          </p:nvPr>
        </p:nvSpPr>
        <p:spPr>
          <a:xfrm>
            <a:off x="6121400" y="744055"/>
            <a:ext cx="4027912" cy="5529745"/>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roductt">
  <p:cSld name="Productt">
    <p:spTree>
      <p:nvGrpSpPr>
        <p:cNvPr id="1" name="Shape 158"/>
        <p:cNvGrpSpPr/>
        <p:nvPr/>
      </p:nvGrpSpPr>
      <p:grpSpPr>
        <a:xfrm>
          <a:off x="0" y="0"/>
          <a:ext cx="0" cy="0"/>
          <a:chOff x="0" y="0"/>
          <a:chExt cx="0" cy="0"/>
        </a:xfrm>
      </p:grpSpPr>
      <p:sp>
        <p:nvSpPr>
          <p:cNvPr id="159" name="Google Shape;159;p50"/>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60" name="Google Shape;160;p50"/>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61" name="Google Shape;161;p50"/>
          <p:cNvSpPr>
            <a:spLocks noGrp="1"/>
          </p:cNvSpPr>
          <p:nvPr>
            <p:ph type="pic" idx="2"/>
          </p:nvPr>
        </p:nvSpPr>
        <p:spPr>
          <a:xfrm>
            <a:off x="7375400" y="2429772"/>
            <a:ext cx="2887620" cy="5992244"/>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roduct 2">
  <p:cSld name="Product 2">
    <p:spTree>
      <p:nvGrpSpPr>
        <p:cNvPr id="1" name="Shape 162"/>
        <p:cNvGrpSpPr/>
        <p:nvPr/>
      </p:nvGrpSpPr>
      <p:grpSpPr>
        <a:xfrm>
          <a:off x="0" y="0"/>
          <a:ext cx="0" cy="0"/>
          <a:chOff x="0" y="0"/>
          <a:chExt cx="0" cy="0"/>
        </a:xfrm>
      </p:grpSpPr>
      <p:sp>
        <p:nvSpPr>
          <p:cNvPr id="163" name="Google Shape;163;p51"/>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64" name="Google Shape;164;p51"/>
          <p:cNvSpPr txBox="1">
            <a:spLocks noGrp="1"/>
          </p:cNvSpPr>
          <p:nvPr>
            <p:ph type="title"/>
          </p:nvPr>
        </p:nvSpPr>
        <p:spPr>
          <a:xfrm>
            <a:off x="1019175" y="723900"/>
            <a:ext cx="9152698" cy="1249846"/>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65" name="Google Shape;165;p51"/>
          <p:cNvSpPr>
            <a:spLocks noGrp="1"/>
          </p:cNvSpPr>
          <p:nvPr>
            <p:ph type="pic" idx="2"/>
          </p:nvPr>
        </p:nvSpPr>
        <p:spPr>
          <a:xfrm>
            <a:off x="1292321" y="2376464"/>
            <a:ext cx="2701926" cy="2311654"/>
          </a:xfrm>
          <a:prstGeom prst="rect">
            <a:avLst/>
          </a:prstGeom>
          <a:noFill/>
          <a:ln>
            <a:noFill/>
          </a:ln>
        </p:spPr>
      </p:sp>
      <p:sp>
        <p:nvSpPr>
          <p:cNvPr id="166" name="Google Shape;166;p51"/>
          <p:cNvSpPr>
            <a:spLocks noGrp="1"/>
          </p:cNvSpPr>
          <p:nvPr>
            <p:ph type="pic" idx="3"/>
          </p:nvPr>
        </p:nvSpPr>
        <p:spPr>
          <a:xfrm>
            <a:off x="4884737" y="2376464"/>
            <a:ext cx="2701926" cy="2311654"/>
          </a:xfrm>
          <a:prstGeom prst="rect">
            <a:avLst/>
          </a:prstGeom>
          <a:noFill/>
          <a:ln>
            <a:noFill/>
          </a:ln>
        </p:spPr>
      </p:sp>
      <p:sp>
        <p:nvSpPr>
          <p:cNvPr id="167" name="Google Shape;167;p51"/>
          <p:cNvSpPr>
            <a:spLocks noGrp="1"/>
          </p:cNvSpPr>
          <p:nvPr>
            <p:ph type="pic" idx="4"/>
          </p:nvPr>
        </p:nvSpPr>
        <p:spPr>
          <a:xfrm>
            <a:off x="8470897" y="2376464"/>
            <a:ext cx="2701926" cy="2311654"/>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roduct 3">
  <p:cSld name="Product 3">
    <p:spTree>
      <p:nvGrpSpPr>
        <p:cNvPr id="1" name="Shape 168"/>
        <p:cNvGrpSpPr/>
        <p:nvPr/>
      </p:nvGrpSpPr>
      <p:grpSpPr>
        <a:xfrm>
          <a:off x="0" y="0"/>
          <a:ext cx="0" cy="0"/>
          <a:chOff x="0" y="0"/>
          <a:chExt cx="0" cy="0"/>
        </a:xfrm>
      </p:grpSpPr>
      <p:sp>
        <p:nvSpPr>
          <p:cNvPr id="169" name="Google Shape;169;p52"/>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70" name="Google Shape;170;p52"/>
          <p:cNvSpPr txBox="1">
            <a:spLocks noGrp="1"/>
          </p:cNvSpPr>
          <p:nvPr>
            <p:ph type="title"/>
          </p:nvPr>
        </p:nvSpPr>
        <p:spPr>
          <a:xfrm>
            <a:off x="1019175" y="723900"/>
            <a:ext cx="9152698" cy="1249846"/>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71" name="Google Shape;171;p52"/>
          <p:cNvSpPr>
            <a:spLocks noGrp="1"/>
          </p:cNvSpPr>
          <p:nvPr>
            <p:ph type="pic" idx="2"/>
          </p:nvPr>
        </p:nvSpPr>
        <p:spPr>
          <a:xfrm>
            <a:off x="1037922" y="3965609"/>
            <a:ext cx="2701926" cy="2308190"/>
          </a:xfrm>
          <a:prstGeom prst="rect">
            <a:avLst/>
          </a:prstGeom>
          <a:noFill/>
          <a:ln>
            <a:noFill/>
          </a:ln>
        </p:spPr>
      </p:sp>
      <p:sp>
        <p:nvSpPr>
          <p:cNvPr id="172" name="Google Shape;172;p52"/>
          <p:cNvSpPr>
            <a:spLocks noGrp="1"/>
          </p:cNvSpPr>
          <p:nvPr>
            <p:ph type="pic" idx="3"/>
          </p:nvPr>
        </p:nvSpPr>
        <p:spPr>
          <a:xfrm>
            <a:off x="3845931" y="3965609"/>
            <a:ext cx="2701926" cy="2308190"/>
          </a:xfrm>
          <a:prstGeom prst="rect">
            <a:avLst/>
          </a:prstGeom>
          <a:noFill/>
          <a:ln>
            <a:noFill/>
          </a:ln>
        </p:spPr>
      </p:sp>
      <p:sp>
        <p:nvSpPr>
          <p:cNvPr id="173" name="Google Shape;173;p52"/>
          <p:cNvSpPr>
            <a:spLocks noGrp="1"/>
          </p:cNvSpPr>
          <p:nvPr>
            <p:ph type="pic" idx="4"/>
          </p:nvPr>
        </p:nvSpPr>
        <p:spPr>
          <a:xfrm>
            <a:off x="6653941" y="3965609"/>
            <a:ext cx="2701926" cy="2308190"/>
          </a:xfrm>
          <a:prstGeom prst="rect">
            <a:avLst/>
          </a:prstGeom>
          <a:noFill/>
          <a:ln>
            <a:noFill/>
          </a:ln>
        </p:spPr>
      </p:sp>
      <p:sp>
        <p:nvSpPr>
          <p:cNvPr id="174" name="Google Shape;174;p52"/>
          <p:cNvSpPr>
            <a:spLocks noGrp="1"/>
          </p:cNvSpPr>
          <p:nvPr>
            <p:ph type="pic" idx="5"/>
          </p:nvPr>
        </p:nvSpPr>
        <p:spPr>
          <a:xfrm>
            <a:off x="9471325" y="3965609"/>
            <a:ext cx="2701926" cy="230819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resentation Portfolio">
  <p:cSld name="Presentation Portfolio">
    <p:spTree>
      <p:nvGrpSpPr>
        <p:cNvPr id="1" name="Shape 175"/>
        <p:cNvGrpSpPr/>
        <p:nvPr/>
      </p:nvGrpSpPr>
      <p:grpSpPr>
        <a:xfrm>
          <a:off x="0" y="0"/>
          <a:ext cx="0" cy="0"/>
          <a:chOff x="0" y="0"/>
          <a:chExt cx="0" cy="0"/>
        </a:xfrm>
      </p:grpSpPr>
      <p:sp>
        <p:nvSpPr>
          <p:cNvPr id="176" name="Google Shape;176;p53"/>
          <p:cNvSpPr>
            <a:spLocks noGrp="1"/>
          </p:cNvSpPr>
          <p:nvPr>
            <p:ph type="pic" idx="2"/>
          </p:nvPr>
        </p:nvSpPr>
        <p:spPr>
          <a:xfrm>
            <a:off x="4034971" y="723900"/>
            <a:ext cx="7137855" cy="4051300"/>
          </a:xfrm>
          <a:prstGeom prst="rect">
            <a:avLst/>
          </a:prstGeom>
          <a:noFill/>
          <a:ln>
            <a:noFill/>
          </a:ln>
        </p:spPr>
      </p:sp>
      <p:sp>
        <p:nvSpPr>
          <p:cNvPr id="177" name="Google Shape;177;p5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494A48"/>
              </a:buClr>
              <a:buSzPts val="1200"/>
              <a:buFont typeface="Helvetica Neue"/>
              <a:buNone/>
              <a:defRPr sz="1200" b="0" i="0" u="none" strike="noStrike" cap="none">
                <a:solidFill>
                  <a:srgbClr val="494A4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sz="1000" b="1">
              <a:latin typeface="Open Sans SemiBold"/>
              <a:ea typeface="Open Sans SemiBold"/>
              <a:cs typeface="Open Sans SemiBold"/>
              <a:sym typeface="Open Sans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ur Team 5" preserve="1" userDrawn="1">
  <p:cSld name="OG 5 Column Image + Icon">
    <p:bg>
      <p:bgRef idx="1001">
        <a:schemeClr val="bg1"/>
      </p:bgRef>
    </p:bg>
    <p:spTree>
      <p:nvGrpSpPr>
        <p:cNvPr id="1" name="Shape 122"/>
        <p:cNvGrpSpPr/>
        <p:nvPr/>
      </p:nvGrpSpPr>
      <p:grpSpPr>
        <a:xfrm>
          <a:off x="0" y="0"/>
          <a:ext cx="0" cy="0"/>
          <a:chOff x="0" y="0"/>
          <a:chExt cx="0" cy="0"/>
        </a:xfrm>
      </p:grpSpPr>
      <p:sp>
        <p:nvSpPr>
          <p:cNvPr id="13" name="Rectangle 12">
            <a:extLst>
              <a:ext uri="{FF2B5EF4-FFF2-40B4-BE49-F238E27FC236}">
                <a16:creationId xmlns:a16="http://schemas.microsoft.com/office/drawing/2014/main" id="{13556385-728C-A86A-B73C-9DCDB8061FF0}"/>
              </a:ext>
            </a:extLst>
          </p:cNvPr>
          <p:cNvSpPr/>
          <p:nvPr userDrawn="1"/>
        </p:nvSpPr>
        <p:spPr>
          <a:xfrm>
            <a:off x="4865345" y="5481482"/>
            <a:ext cx="2441109" cy="1367090"/>
          </a:xfrm>
          <a:prstGeom prst="rect">
            <a:avLst/>
          </a:prstGeom>
          <a:solidFill>
            <a:srgbClr val="1E1E1E"/>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631D71-DC3A-A941-1066-786D3B5A8BB3}"/>
              </a:ext>
            </a:extLst>
          </p:cNvPr>
          <p:cNvSpPr/>
          <p:nvPr userDrawn="1"/>
        </p:nvSpPr>
        <p:spPr>
          <a:xfrm>
            <a:off x="2420538" y="5490910"/>
            <a:ext cx="2441109" cy="1367090"/>
          </a:xfrm>
          <a:prstGeom prst="rect">
            <a:avLst/>
          </a:prstGeom>
          <a:solidFill>
            <a:srgbClr val="1E1E1E"/>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C38FF93-AEA0-5023-EFA8-1067C106A73B}"/>
              </a:ext>
            </a:extLst>
          </p:cNvPr>
          <p:cNvSpPr/>
          <p:nvPr userDrawn="1"/>
        </p:nvSpPr>
        <p:spPr>
          <a:xfrm>
            <a:off x="-23494" y="5490910"/>
            <a:ext cx="2441109" cy="1367090"/>
          </a:xfrm>
          <a:prstGeom prst="rect">
            <a:avLst/>
          </a:prstGeom>
          <a:solidFill>
            <a:srgbClr val="1E1E1E"/>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D28F06-D5F5-A70A-DB81-3DDD2B4DBCA6}"/>
              </a:ext>
            </a:extLst>
          </p:cNvPr>
          <p:cNvSpPr/>
          <p:nvPr userDrawn="1"/>
        </p:nvSpPr>
        <p:spPr>
          <a:xfrm>
            <a:off x="7320608" y="5489894"/>
            <a:ext cx="2441109" cy="1367090"/>
          </a:xfrm>
          <a:prstGeom prst="rect">
            <a:avLst/>
          </a:prstGeom>
          <a:solidFill>
            <a:srgbClr val="1E1E1E"/>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56AD64A-745C-8DE9-099F-1E5951A41B03}"/>
              </a:ext>
            </a:extLst>
          </p:cNvPr>
          <p:cNvSpPr/>
          <p:nvPr userDrawn="1"/>
        </p:nvSpPr>
        <p:spPr>
          <a:xfrm>
            <a:off x="9768204" y="5490910"/>
            <a:ext cx="2441109" cy="1367090"/>
          </a:xfrm>
          <a:prstGeom prst="rect">
            <a:avLst/>
          </a:prstGeom>
          <a:solidFill>
            <a:srgbClr val="1E1E1E"/>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Google Shape;125;p43">
            <a:extLst>
              <a:ext uri="{FF2B5EF4-FFF2-40B4-BE49-F238E27FC236}">
                <a16:creationId xmlns:a16="http://schemas.microsoft.com/office/drawing/2014/main" id="{A248CED1-8C82-6021-5CCD-E1DB539806FF}"/>
              </a:ext>
            </a:extLst>
          </p:cNvPr>
          <p:cNvSpPr>
            <a:spLocks noGrp="1"/>
          </p:cNvSpPr>
          <p:nvPr>
            <p:ph type="pic" idx="22"/>
          </p:nvPr>
        </p:nvSpPr>
        <p:spPr>
          <a:xfrm flipH="1">
            <a:off x="919" y="1616070"/>
            <a:ext cx="2435588" cy="3863266"/>
          </a:xfrm>
          <a:prstGeom prst="rect">
            <a:avLst/>
          </a:prstGeom>
          <a:noFill/>
          <a:ln w="25400">
            <a:solidFill>
              <a:schemeClr val="bg1"/>
            </a:solidFill>
          </a:ln>
        </p:spPr>
        <p:txBody>
          <a:bodyPr/>
          <a:lstStyle/>
          <a:p>
            <a:endParaRPr lang="en-US"/>
          </a:p>
        </p:txBody>
      </p:sp>
      <p:sp>
        <p:nvSpPr>
          <p:cNvPr id="17" name="Text Placeholder 16">
            <a:extLst>
              <a:ext uri="{FF2B5EF4-FFF2-40B4-BE49-F238E27FC236}">
                <a16:creationId xmlns:a16="http://schemas.microsoft.com/office/drawing/2014/main" id="{E8C863F3-6F98-1B20-F36B-D812973B0D2D}"/>
              </a:ext>
            </a:extLst>
          </p:cNvPr>
          <p:cNvSpPr>
            <a:spLocks noGrp="1"/>
          </p:cNvSpPr>
          <p:nvPr>
            <p:ph type="body" sz="quarter" idx="32" hasCustomPrompt="1"/>
          </p:nvPr>
        </p:nvSpPr>
        <p:spPr>
          <a:xfrm>
            <a:off x="354952" y="5671131"/>
            <a:ext cx="1700784"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8" name="Google Shape;125;p43">
            <a:extLst>
              <a:ext uri="{FF2B5EF4-FFF2-40B4-BE49-F238E27FC236}">
                <a16:creationId xmlns:a16="http://schemas.microsoft.com/office/drawing/2014/main" id="{C2342D72-BEDF-5E33-AE5F-AE840F0440F9}"/>
              </a:ext>
            </a:extLst>
          </p:cNvPr>
          <p:cNvSpPr>
            <a:spLocks noGrp="1" noChangeAspect="1"/>
          </p:cNvSpPr>
          <p:nvPr>
            <p:ph type="pic" idx="38"/>
          </p:nvPr>
        </p:nvSpPr>
        <p:spPr>
          <a:xfrm>
            <a:off x="895027" y="4627418"/>
            <a:ext cx="620634" cy="602937"/>
          </a:xfrm>
          <a:prstGeom prst="rect">
            <a:avLst/>
          </a:prstGeom>
          <a:noFill/>
          <a:ln>
            <a:noFill/>
          </a:ln>
        </p:spPr>
        <p:txBody>
          <a:bodyPr/>
          <a:lstStyle/>
          <a:p>
            <a:endParaRPr lang="en-US"/>
          </a:p>
        </p:txBody>
      </p:sp>
      <p:sp>
        <p:nvSpPr>
          <p:cNvPr id="21" name="Title 20">
            <a:extLst>
              <a:ext uri="{FF2B5EF4-FFF2-40B4-BE49-F238E27FC236}">
                <a16:creationId xmlns:a16="http://schemas.microsoft.com/office/drawing/2014/main" id="{D8B24CFD-CA38-F751-797C-6AD9F64E9182}"/>
              </a:ext>
            </a:extLst>
          </p:cNvPr>
          <p:cNvSpPr>
            <a:spLocks noGrp="1"/>
          </p:cNvSpPr>
          <p:nvPr>
            <p:ph type="title" hasCustomPrompt="1"/>
          </p:nvPr>
        </p:nvSpPr>
        <p:spPr>
          <a:xfrm>
            <a:off x="609600" y="553900"/>
            <a:ext cx="10972800" cy="406537"/>
          </a:xfrm>
          <a:prstGeom prst="rect">
            <a:avLst/>
          </a:prstGeom>
        </p:spPr>
        <p:txBody>
          <a:bodyPr/>
          <a:lstStyle>
            <a:lvl1pPr>
              <a:defRPr>
                <a:solidFill>
                  <a:srgbClr val="1E1E1E"/>
                </a:solidFill>
              </a:defRPr>
            </a:lvl1pPr>
          </a:lstStyle>
          <a:p>
            <a:r>
              <a:rPr lang="en-US"/>
              <a:t>Click to edit title</a:t>
            </a:r>
          </a:p>
        </p:txBody>
      </p:sp>
      <p:sp>
        <p:nvSpPr>
          <p:cNvPr id="50" name="Text Placeholder 49">
            <a:extLst>
              <a:ext uri="{FF2B5EF4-FFF2-40B4-BE49-F238E27FC236}">
                <a16:creationId xmlns:a16="http://schemas.microsoft.com/office/drawing/2014/main" id="{078430DE-1560-B13B-56FB-7AFF36571588}"/>
              </a:ext>
            </a:extLst>
          </p:cNvPr>
          <p:cNvSpPr>
            <a:spLocks noGrp="1"/>
          </p:cNvSpPr>
          <p:nvPr>
            <p:ph type="body" sz="quarter" idx="37" hasCustomPrompt="1"/>
          </p:nvPr>
        </p:nvSpPr>
        <p:spPr>
          <a:xfrm>
            <a:off x="609600" y="1090889"/>
            <a:ext cx="10491788" cy="396875"/>
          </a:xfrm>
          <a:prstGeom prst="rect">
            <a:avLst/>
          </a:prstGeom>
        </p:spPr>
        <p:txBody>
          <a:bodyPr/>
          <a:lstStyle>
            <a:lvl1pPr marL="45720" indent="0">
              <a:lnSpc>
                <a:spcPct val="80000"/>
              </a:lnSpc>
              <a:spcBef>
                <a:spcPts val="0"/>
              </a:spcBef>
              <a:defRPr sz="1800" i="1">
                <a:solidFill>
                  <a:srgbClr val="1E1E1E"/>
                </a:solidFill>
              </a:defRPr>
            </a:lvl1pPr>
          </a:lstStyle>
          <a:p>
            <a:pPr lvl="0"/>
            <a:r>
              <a:rPr lang="en-US"/>
              <a:t>Sub header</a:t>
            </a:r>
          </a:p>
        </p:txBody>
      </p:sp>
      <p:sp>
        <p:nvSpPr>
          <p:cNvPr id="103" name="Text Placeholder 16">
            <a:extLst>
              <a:ext uri="{FF2B5EF4-FFF2-40B4-BE49-F238E27FC236}">
                <a16:creationId xmlns:a16="http://schemas.microsoft.com/office/drawing/2014/main" id="{53EFA83B-6DDC-12E1-2175-9DC221321160}"/>
              </a:ext>
            </a:extLst>
          </p:cNvPr>
          <p:cNvSpPr>
            <a:spLocks noGrp="1"/>
          </p:cNvSpPr>
          <p:nvPr>
            <p:ph type="body" sz="quarter" idx="43" hasCustomPrompt="1"/>
          </p:nvPr>
        </p:nvSpPr>
        <p:spPr>
          <a:xfrm>
            <a:off x="2790995" y="5671131"/>
            <a:ext cx="1700784"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cxnSp>
        <p:nvCxnSpPr>
          <p:cNvPr id="106" name="Straight Connector 105">
            <a:extLst>
              <a:ext uri="{FF2B5EF4-FFF2-40B4-BE49-F238E27FC236}">
                <a16:creationId xmlns:a16="http://schemas.microsoft.com/office/drawing/2014/main" id="{CC3E95CB-36F8-8C39-2FFA-1235702BEB0C}"/>
              </a:ext>
            </a:extLst>
          </p:cNvPr>
          <p:cNvCxnSpPr/>
          <p:nvPr userDrawn="1"/>
        </p:nvCxnSpPr>
        <p:spPr>
          <a:xfrm flipV="1">
            <a:off x="2417618" y="5490910"/>
            <a:ext cx="0" cy="13670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06308FC-6964-88EF-2408-6B4804FB1200}"/>
              </a:ext>
            </a:extLst>
          </p:cNvPr>
          <p:cNvCxnSpPr/>
          <p:nvPr userDrawn="1"/>
        </p:nvCxnSpPr>
        <p:spPr>
          <a:xfrm flipV="1">
            <a:off x="4869872" y="5490910"/>
            <a:ext cx="0" cy="13670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898A0F7-2CA7-FB35-1EC4-79B872435193}"/>
              </a:ext>
            </a:extLst>
          </p:cNvPr>
          <p:cNvCxnSpPr/>
          <p:nvPr userDrawn="1"/>
        </p:nvCxnSpPr>
        <p:spPr>
          <a:xfrm flipV="1">
            <a:off x="7308272" y="5490910"/>
            <a:ext cx="0" cy="13670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1F876E-B561-B6F0-4A1D-38DA131358F5}"/>
              </a:ext>
            </a:extLst>
          </p:cNvPr>
          <p:cNvCxnSpPr/>
          <p:nvPr userDrawn="1"/>
        </p:nvCxnSpPr>
        <p:spPr>
          <a:xfrm flipV="1">
            <a:off x="9760527" y="5490910"/>
            <a:ext cx="0" cy="13670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Google Shape;125;p43">
            <a:extLst>
              <a:ext uri="{FF2B5EF4-FFF2-40B4-BE49-F238E27FC236}">
                <a16:creationId xmlns:a16="http://schemas.microsoft.com/office/drawing/2014/main" id="{76AC6FED-87E2-A8A5-C670-B7068EC33A9E}"/>
              </a:ext>
            </a:extLst>
          </p:cNvPr>
          <p:cNvSpPr>
            <a:spLocks noGrp="1"/>
          </p:cNvSpPr>
          <p:nvPr>
            <p:ph type="pic" idx="44"/>
          </p:nvPr>
        </p:nvSpPr>
        <p:spPr>
          <a:xfrm flipH="1">
            <a:off x="2356803" y="1616070"/>
            <a:ext cx="2447376" cy="3863266"/>
          </a:xfrm>
          <a:prstGeom prst="rect">
            <a:avLst/>
          </a:prstGeom>
          <a:noFill/>
          <a:ln w="25400">
            <a:solidFill>
              <a:schemeClr val="bg1"/>
            </a:solidFill>
          </a:ln>
        </p:spPr>
        <p:txBody>
          <a:bodyPr/>
          <a:lstStyle/>
          <a:p>
            <a:endParaRPr lang="en-US"/>
          </a:p>
        </p:txBody>
      </p:sp>
      <p:sp>
        <p:nvSpPr>
          <p:cNvPr id="111" name="Google Shape;125;p43">
            <a:extLst>
              <a:ext uri="{FF2B5EF4-FFF2-40B4-BE49-F238E27FC236}">
                <a16:creationId xmlns:a16="http://schemas.microsoft.com/office/drawing/2014/main" id="{DC357F29-277E-7F15-BD22-4934FC73BB7A}"/>
              </a:ext>
            </a:extLst>
          </p:cNvPr>
          <p:cNvSpPr>
            <a:spLocks noGrp="1"/>
          </p:cNvSpPr>
          <p:nvPr>
            <p:ph type="pic" idx="45"/>
          </p:nvPr>
        </p:nvSpPr>
        <p:spPr>
          <a:xfrm flipH="1">
            <a:off x="4858858" y="1616070"/>
            <a:ext cx="2447595" cy="3863266"/>
          </a:xfrm>
          <a:prstGeom prst="rect">
            <a:avLst/>
          </a:prstGeom>
          <a:noFill/>
          <a:ln w="25400">
            <a:solidFill>
              <a:schemeClr val="bg1"/>
            </a:solidFill>
          </a:ln>
        </p:spPr>
        <p:txBody>
          <a:bodyPr/>
          <a:lstStyle/>
          <a:p>
            <a:endParaRPr lang="en-US"/>
          </a:p>
        </p:txBody>
      </p:sp>
      <p:sp>
        <p:nvSpPr>
          <p:cNvPr id="112" name="Google Shape;125;p43">
            <a:extLst>
              <a:ext uri="{FF2B5EF4-FFF2-40B4-BE49-F238E27FC236}">
                <a16:creationId xmlns:a16="http://schemas.microsoft.com/office/drawing/2014/main" id="{45D53821-D778-C01D-1C2C-1C1DCA11B999}"/>
              </a:ext>
            </a:extLst>
          </p:cNvPr>
          <p:cNvSpPr>
            <a:spLocks noGrp="1"/>
          </p:cNvSpPr>
          <p:nvPr>
            <p:ph type="pic" idx="46"/>
          </p:nvPr>
        </p:nvSpPr>
        <p:spPr>
          <a:xfrm flipH="1">
            <a:off x="7306453" y="1616070"/>
            <a:ext cx="2449040" cy="3863266"/>
          </a:xfrm>
          <a:prstGeom prst="rect">
            <a:avLst/>
          </a:prstGeom>
          <a:noFill/>
          <a:ln w="25400">
            <a:solidFill>
              <a:schemeClr val="bg1"/>
            </a:solidFill>
          </a:ln>
        </p:spPr>
        <p:txBody>
          <a:bodyPr/>
          <a:lstStyle/>
          <a:p>
            <a:endParaRPr lang="en-US"/>
          </a:p>
        </p:txBody>
      </p:sp>
      <p:sp>
        <p:nvSpPr>
          <p:cNvPr id="117" name="Google Shape;125;p43">
            <a:extLst>
              <a:ext uri="{FF2B5EF4-FFF2-40B4-BE49-F238E27FC236}">
                <a16:creationId xmlns:a16="http://schemas.microsoft.com/office/drawing/2014/main" id="{A6DD808C-0DBB-1615-99B0-C5A4A42507BB}"/>
              </a:ext>
            </a:extLst>
          </p:cNvPr>
          <p:cNvSpPr>
            <a:spLocks noGrp="1"/>
          </p:cNvSpPr>
          <p:nvPr>
            <p:ph type="pic" idx="47"/>
          </p:nvPr>
        </p:nvSpPr>
        <p:spPr>
          <a:xfrm flipH="1">
            <a:off x="9755493" y="1616070"/>
            <a:ext cx="2449031" cy="3863266"/>
          </a:xfrm>
          <a:prstGeom prst="rect">
            <a:avLst/>
          </a:prstGeom>
          <a:noFill/>
          <a:ln w="25400">
            <a:solidFill>
              <a:schemeClr val="bg1"/>
            </a:solidFill>
          </a:ln>
        </p:spPr>
        <p:txBody>
          <a:bodyPr/>
          <a:lstStyle/>
          <a:p>
            <a:endParaRPr lang="en-US"/>
          </a:p>
        </p:txBody>
      </p:sp>
      <p:sp>
        <p:nvSpPr>
          <p:cNvPr id="118" name="Text Placeholder 16">
            <a:extLst>
              <a:ext uri="{FF2B5EF4-FFF2-40B4-BE49-F238E27FC236}">
                <a16:creationId xmlns:a16="http://schemas.microsoft.com/office/drawing/2014/main" id="{23637F4D-9F7F-7ECA-4831-2FC81E5FCC9E}"/>
              </a:ext>
            </a:extLst>
          </p:cNvPr>
          <p:cNvSpPr>
            <a:spLocks noGrp="1"/>
          </p:cNvSpPr>
          <p:nvPr>
            <p:ph type="body" sz="quarter" idx="48" hasCustomPrompt="1"/>
          </p:nvPr>
        </p:nvSpPr>
        <p:spPr>
          <a:xfrm>
            <a:off x="5220619" y="5671131"/>
            <a:ext cx="1700784"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119" name="Text Placeholder 16">
            <a:extLst>
              <a:ext uri="{FF2B5EF4-FFF2-40B4-BE49-F238E27FC236}">
                <a16:creationId xmlns:a16="http://schemas.microsoft.com/office/drawing/2014/main" id="{F55F5F76-AEF3-8E1B-C1FA-45F23232C852}"/>
              </a:ext>
            </a:extLst>
          </p:cNvPr>
          <p:cNvSpPr>
            <a:spLocks noGrp="1"/>
          </p:cNvSpPr>
          <p:nvPr>
            <p:ph type="body" sz="quarter" idx="49" hasCustomPrompt="1"/>
          </p:nvPr>
        </p:nvSpPr>
        <p:spPr>
          <a:xfrm>
            <a:off x="7696071" y="5671131"/>
            <a:ext cx="1700784"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120" name="Text Placeholder 16">
            <a:extLst>
              <a:ext uri="{FF2B5EF4-FFF2-40B4-BE49-F238E27FC236}">
                <a16:creationId xmlns:a16="http://schemas.microsoft.com/office/drawing/2014/main" id="{A4803E01-F074-FF77-2A22-16665FFA2076}"/>
              </a:ext>
            </a:extLst>
          </p:cNvPr>
          <p:cNvSpPr>
            <a:spLocks noGrp="1"/>
          </p:cNvSpPr>
          <p:nvPr>
            <p:ph type="body" sz="quarter" idx="50" hasCustomPrompt="1"/>
          </p:nvPr>
        </p:nvSpPr>
        <p:spPr>
          <a:xfrm>
            <a:off x="10136261" y="5671131"/>
            <a:ext cx="1700784" cy="632969"/>
          </a:xfrm>
          <a:prstGeom prst="rect">
            <a:avLst/>
          </a:prstGeom>
        </p:spPr>
        <p:txBody>
          <a:bodyPr anchor="ctr" anchorCtr="1">
            <a:normAutofit/>
          </a:bodyPr>
          <a:lstStyle>
            <a:lvl1pPr marL="0" algn="ctr">
              <a:defRPr sz="1400" b="1">
                <a:solidFill>
                  <a:srgbClr val="F5F5F5"/>
                </a:solidFill>
              </a:defRPr>
            </a:lvl1pPr>
            <a:lvl2pPr>
              <a:defRPr sz="1200"/>
            </a:lvl2pPr>
            <a:lvl3pPr>
              <a:defRPr sz="1200"/>
            </a:lvl3pPr>
            <a:lvl4pPr>
              <a:defRPr sz="1200"/>
            </a:lvl4pPr>
            <a:lvl5pPr>
              <a:defRPr sz="1200"/>
            </a:lvl5pPr>
          </a:lstStyle>
          <a:p>
            <a:pPr lvl="0"/>
            <a:r>
              <a:rPr lang="en-US"/>
              <a:t>Add Text</a:t>
            </a:r>
          </a:p>
        </p:txBody>
      </p:sp>
      <p:sp>
        <p:nvSpPr>
          <p:cNvPr id="121" name="Google Shape;125;p43">
            <a:extLst>
              <a:ext uri="{FF2B5EF4-FFF2-40B4-BE49-F238E27FC236}">
                <a16:creationId xmlns:a16="http://schemas.microsoft.com/office/drawing/2014/main" id="{4D18374C-1F95-FF78-9CD9-AF4AE6105CB7}"/>
              </a:ext>
            </a:extLst>
          </p:cNvPr>
          <p:cNvSpPr>
            <a:spLocks noGrp="1" noChangeAspect="1"/>
          </p:cNvSpPr>
          <p:nvPr>
            <p:ph type="pic" idx="51"/>
          </p:nvPr>
        </p:nvSpPr>
        <p:spPr>
          <a:xfrm>
            <a:off x="3331070" y="4627418"/>
            <a:ext cx="620634" cy="602937"/>
          </a:xfrm>
          <a:prstGeom prst="rect">
            <a:avLst/>
          </a:prstGeom>
          <a:noFill/>
          <a:ln>
            <a:noFill/>
          </a:ln>
        </p:spPr>
        <p:txBody>
          <a:bodyPr/>
          <a:lstStyle/>
          <a:p>
            <a:endParaRPr lang="en-US"/>
          </a:p>
        </p:txBody>
      </p:sp>
      <p:sp>
        <p:nvSpPr>
          <p:cNvPr id="127" name="Google Shape;125;p43">
            <a:extLst>
              <a:ext uri="{FF2B5EF4-FFF2-40B4-BE49-F238E27FC236}">
                <a16:creationId xmlns:a16="http://schemas.microsoft.com/office/drawing/2014/main" id="{F63E3A16-B131-B74B-E62A-F0D2AB5C1711}"/>
              </a:ext>
            </a:extLst>
          </p:cNvPr>
          <p:cNvSpPr>
            <a:spLocks noGrp="1" noChangeAspect="1"/>
          </p:cNvSpPr>
          <p:nvPr>
            <p:ph type="pic" idx="52"/>
          </p:nvPr>
        </p:nvSpPr>
        <p:spPr>
          <a:xfrm>
            <a:off x="5781216" y="4627418"/>
            <a:ext cx="620634" cy="602937"/>
          </a:xfrm>
          <a:prstGeom prst="rect">
            <a:avLst/>
          </a:prstGeom>
          <a:noFill/>
          <a:ln>
            <a:noFill/>
          </a:ln>
        </p:spPr>
        <p:txBody>
          <a:bodyPr/>
          <a:lstStyle/>
          <a:p>
            <a:endParaRPr lang="en-US"/>
          </a:p>
        </p:txBody>
      </p:sp>
      <p:sp>
        <p:nvSpPr>
          <p:cNvPr id="128" name="Google Shape;125;p43">
            <a:extLst>
              <a:ext uri="{FF2B5EF4-FFF2-40B4-BE49-F238E27FC236}">
                <a16:creationId xmlns:a16="http://schemas.microsoft.com/office/drawing/2014/main" id="{06606310-6D73-7C9A-C96F-FDCBC4D93F10}"/>
              </a:ext>
            </a:extLst>
          </p:cNvPr>
          <p:cNvSpPr>
            <a:spLocks noGrp="1" noChangeAspect="1"/>
          </p:cNvSpPr>
          <p:nvPr>
            <p:ph type="pic" idx="53"/>
          </p:nvPr>
        </p:nvSpPr>
        <p:spPr>
          <a:xfrm>
            <a:off x="8236146" y="4627418"/>
            <a:ext cx="620634" cy="602937"/>
          </a:xfrm>
          <a:prstGeom prst="rect">
            <a:avLst/>
          </a:prstGeom>
          <a:noFill/>
          <a:ln>
            <a:noFill/>
          </a:ln>
        </p:spPr>
        <p:txBody>
          <a:bodyPr/>
          <a:lstStyle/>
          <a:p>
            <a:endParaRPr lang="en-US"/>
          </a:p>
        </p:txBody>
      </p:sp>
      <p:sp>
        <p:nvSpPr>
          <p:cNvPr id="129" name="Google Shape;125;p43">
            <a:extLst>
              <a:ext uri="{FF2B5EF4-FFF2-40B4-BE49-F238E27FC236}">
                <a16:creationId xmlns:a16="http://schemas.microsoft.com/office/drawing/2014/main" id="{871ABE5F-7984-EB5E-161E-4C987CAEF196}"/>
              </a:ext>
            </a:extLst>
          </p:cNvPr>
          <p:cNvSpPr>
            <a:spLocks noGrp="1" noChangeAspect="1"/>
          </p:cNvSpPr>
          <p:nvPr>
            <p:ph type="pic" idx="54"/>
          </p:nvPr>
        </p:nvSpPr>
        <p:spPr>
          <a:xfrm>
            <a:off x="10676336" y="4627418"/>
            <a:ext cx="620634" cy="602937"/>
          </a:xfrm>
          <a:prstGeom prst="rect">
            <a:avLst/>
          </a:prstGeom>
          <a:noFill/>
          <a:ln>
            <a:noFill/>
          </a:ln>
        </p:spPr>
        <p:txBody>
          <a:bodyPr/>
          <a:lstStyle/>
          <a:p>
            <a:endParaRPr lang="en-US"/>
          </a:p>
        </p:txBody>
      </p:sp>
      <p:pic>
        <p:nvPicPr>
          <p:cNvPr id="133" name="Picture 132">
            <a:extLst>
              <a:ext uri="{FF2B5EF4-FFF2-40B4-BE49-F238E27FC236}">
                <a16:creationId xmlns:a16="http://schemas.microsoft.com/office/drawing/2014/main" id="{3EA4AD55-D69D-65E1-836A-A9C7B4731B33}"/>
              </a:ext>
            </a:extLst>
          </p:cNvPr>
          <p:cNvPicPr>
            <a:picLocks noChangeAspect="1"/>
          </p:cNvPicPr>
          <p:nvPr userDrawn="1"/>
        </p:nvPicPr>
        <p:blipFill>
          <a:blip r:embed="rId2"/>
          <a:stretch>
            <a:fillRect/>
          </a:stretch>
        </p:blipFill>
        <p:spPr>
          <a:xfrm>
            <a:off x="10454120" y="488152"/>
            <a:ext cx="1037147" cy="878938"/>
          </a:xfrm>
          <a:prstGeom prst="rect">
            <a:avLst/>
          </a:prstGeom>
        </p:spPr>
      </p:pic>
      <p:sp>
        <p:nvSpPr>
          <p:cNvPr id="6" name="Google Shape;6;p17">
            <a:extLst>
              <a:ext uri="{FF2B5EF4-FFF2-40B4-BE49-F238E27FC236}">
                <a16:creationId xmlns:a16="http://schemas.microsoft.com/office/drawing/2014/main" id="{647B2B34-EB24-BC43-2964-A7C7A912027D}"/>
              </a:ext>
            </a:extLst>
          </p:cNvPr>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smtClean="0"/>
              <a:t>‹#›</a:t>
            </a:fld>
            <a:endParaRPr sz="1400" b="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3617656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ur Portfolio">
  <p:cSld name="Our Portfolio">
    <p:spTree>
      <p:nvGrpSpPr>
        <p:cNvPr id="1" name="Shape 178"/>
        <p:cNvGrpSpPr/>
        <p:nvPr/>
      </p:nvGrpSpPr>
      <p:grpSpPr>
        <a:xfrm>
          <a:off x="0" y="0"/>
          <a:ext cx="0" cy="0"/>
          <a:chOff x="0" y="0"/>
          <a:chExt cx="0" cy="0"/>
        </a:xfrm>
      </p:grpSpPr>
      <p:sp>
        <p:nvSpPr>
          <p:cNvPr id="179" name="Google Shape;179;p54"/>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80" name="Google Shape;180;p54"/>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81" name="Google Shape;181;p54"/>
          <p:cNvSpPr>
            <a:spLocks noGrp="1"/>
          </p:cNvSpPr>
          <p:nvPr>
            <p:ph type="pic" idx="2"/>
          </p:nvPr>
        </p:nvSpPr>
        <p:spPr>
          <a:xfrm>
            <a:off x="1019172" y="2370104"/>
            <a:ext cx="3032126" cy="2286002"/>
          </a:xfrm>
          <a:prstGeom prst="rect">
            <a:avLst/>
          </a:prstGeom>
          <a:noFill/>
          <a:ln>
            <a:noFill/>
          </a:ln>
        </p:spPr>
      </p:sp>
      <p:sp>
        <p:nvSpPr>
          <p:cNvPr id="182" name="Google Shape;182;p54"/>
          <p:cNvSpPr>
            <a:spLocks noGrp="1"/>
          </p:cNvSpPr>
          <p:nvPr>
            <p:ph type="pic" idx="3"/>
          </p:nvPr>
        </p:nvSpPr>
        <p:spPr>
          <a:xfrm>
            <a:off x="4579935" y="2370104"/>
            <a:ext cx="3032126" cy="2286002"/>
          </a:xfrm>
          <a:prstGeom prst="rect">
            <a:avLst/>
          </a:prstGeom>
          <a:noFill/>
          <a:ln>
            <a:noFill/>
          </a:ln>
        </p:spPr>
      </p:sp>
      <p:sp>
        <p:nvSpPr>
          <p:cNvPr id="183" name="Google Shape;183;p54"/>
          <p:cNvSpPr>
            <a:spLocks noGrp="1"/>
          </p:cNvSpPr>
          <p:nvPr>
            <p:ph type="pic" idx="4"/>
          </p:nvPr>
        </p:nvSpPr>
        <p:spPr>
          <a:xfrm>
            <a:off x="8140696" y="2370104"/>
            <a:ext cx="3032126" cy="2286002"/>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ur Portfolio 2">
  <p:cSld name="Our Portfolio 2">
    <p:spTree>
      <p:nvGrpSpPr>
        <p:cNvPr id="1" name="Shape 184"/>
        <p:cNvGrpSpPr/>
        <p:nvPr/>
      </p:nvGrpSpPr>
      <p:grpSpPr>
        <a:xfrm>
          <a:off x="0" y="0"/>
          <a:ext cx="0" cy="0"/>
          <a:chOff x="0" y="0"/>
          <a:chExt cx="0" cy="0"/>
        </a:xfrm>
      </p:grpSpPr>
      <p:sp>
        <p:nvSpPr>
          <p:cNvPr id="185" name="Google Shape;185;p55"/>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86" name="Google Shape;186;p55"/>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87" name="Google Shape;187;p55"/>
          <p:cNvSpPr>
            <a:spLocks noGrp="1"/>
          </p:cNvSpPr>
          <p:nvPr>
            <p:ph type="pic" idx="2"/>
          </p:nvPr>
        </p:nvSpPr>
        <p:spPr>
          <a:xfrm>
            <a:off x="6095998" y="1348822"/>
            <a:ext cx="5076826" cy="2080180"/>
          </a:xfrm>
          <a:prstGeom prst="rect">
            <a:avLst/>
          </a:prstGeom>
          <a:noFill/>
          <a:ln>
            <a:noFill/>
          </a:ln>
        </p:spPr>
      </p:sp>
      <p:sp>
        <p:nvSpPr>
          <p:cNvPr id="188" name="Google Shape;188;p55"/>
          <p:cNvSpPr>
            <a:spLocks noGrp="1"/>
          </p:cNvSpPr>
          <p:nvPr>
            <p:ph type="pic" idx="3"/>
          </p:nvPr>
        </p:nvSpPr>
        <p:spPr>
          <a:xfrm>
            <a:off x="6096000" y="3428998"/>
            <a:ext cx="2538410" cy="2844802"/>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ur Portfolio 3">
  <p:cSld name="Our Portfolio 3">
    <p:spTree>
      <p:nvGrpSpPr>
        <p:cNvPr id="1" name="Shape 189"/>
        <p:cNvGrpSpPr/>
        <p:nvPr/>
      </p:nvGrpSpPr>
      <p:grpSpPr>
        <a:xfrm>
          <a:off x="0" y="0"/>
          <a:ext cx="0" cy="0"/>
          <a:chOff x="0" y="0"/>
          <a:chExt cx="0" cy="0"/>
        </a:xfrm>
      </p:grpSpPr>
      <p:sp>
        <p:nvSpPr>
          <p:cNvPr id="190" name="Google Shape;190;p5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91" name="Google Shape;191;p56"/>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92" name="Google Shape;192;p56"/>
          <p:cNvSpPr>
            <a:spLocks noGrp="1"/>
          </p:cNvSpPr>
          <p:nvPr>
            <p:ph type="pic" idx="2"/>
          </p:nvPr>
        </p:nvSpPr>
        <p:spPr>
          <a:xfrm>
            <a:off x="4842933" y="1715909"/>
            <a:ext cx="3019636" cy="4557890"/>
          </a:xfrm>
          <a:prstGeom prst="rect">
            <a:avLst/>
          </a:prstGeom>
          <a:noFill/>
          <a:ln>
            <a:noFill/>
          </a:ln>
        </p:spPr>
      </p:sp>
      <p:sp>
        <p:nvSpPr>
          <p:cNvPr id="193" name="Google Shape;193;p56"/>
          <p:cNvSpPr>
            <a:spLocks noGrp="1"/>
          </p:cNvSpPr>
          <p:nvPr>
            <p:ph type="pic" idx="3"/>
          </p:nvPr>
        </p:nvSpPr>
        <p:spPr>
          <a:xfrm>
            <a:off x="8153189" y="1715910"/>
            <a:ext cx="3019636" cy="2094091"/>
          </a:xfrm>
          <a:prstGeom prst="rect">
            <a:avLst/>
          </a:prstGeom>
          <a:noFill/>
          <a:ln>
            <a:noFill/>
          </a:ln>
        </p:spPr>
      </p:sp>
      <p:sp>
        <p:nvSpPr>
          <p:cNvPr id="194" name="Google Shape;194;p56"/>
          <p:cNvSpPr>
            <a:spLocks noGrp="1"/>
          </p:cNvSpPr>
          <p:nvPr>
            <p:ph type="pic" idx="4"/>
          </p:nvPr>
        </p:nvSpPr>
        <p:spPr>
          <a:xfrm>
            <a:off x="8153189" y="4234593"/>
            <a:ext cx="3019636" cy="2039209"/>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ur Portfolio 4">
  <p:cSld name="Our Portfolio 4">
    <p:spTree>
      <p:nvGrpSpPr>
        <p:cNvPr id="1" name="Shape 195"/>
        <p:cNvGrpSpPr/>
        <p:nvPr/>
      </p:nvGrpSpPr>
      <p:grpSpPr>
        <a:xfrm>
          <a:off x="0" y="0"/>
          <a:ext cx="0" cy="0"/>
          <a:chOff x="0" y="0"/>
          <a:chExt cx="0" cy="0"/>
        </a:xfrm>
      </p:grpSpPr>
      <p:sp>
        <p:nvSpPr>
          <p:cNvPr id="196" name="Google Shape;196;p57"/>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197" name="Google Shape;197;p57"/>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198" name="Google Shape;198;p57"/>
          <p:cNvSpPr>
            <a:spLocks noGrp="1"/>
          </p:cNvSpPr>
          <p:nvPr>
            <p:ph type="pic" idx="2"/>
          </p:nvPr>
        </p:nvSpPr>
        <p:spPr>
          <a:xfrm>
            <a:off x="1019174" y="2771530"/>
            <a:ext cx="2443166" cy="1736970"/>
          </a:xfrm>
          <a:prstGeom prst="rect">
            <a:avLst/>
          </a:prstGeom>
          <a:noFill/>
          <a:ln>
            <a:noFill/>
          </a:ln>
        </p:spPr>
      </p:sp>
      <p:sp>
        <p:nvSpPr>
          <p:cNvPr id="199" name="Google Shape;199;p57"/>
          <p:cNvSpPr>
            <a:spLocks noGrp="1"/>
          </p:cNvSpPr>
          <p:nvPr>
            <p:ph type="pic" idx="3"/>
          </p:nvPr>
        </p:nvSpPr>
        <p:spPr>
          <a:xfrm>
            <a:off x="3581401" y="2771530"/>
            <a:ext cx="2443166" cy="1736970"/>
          </a:xfrm>
          <a:prstGeom prst="rect">
            <a:avLst/>
          </a:prstGeom>
          <a:noFill/>
          <a:ln>
            <a:noFill/>
          </a:ln>
        </p:spPr>
      </p:sp>
      <p:sp>
        <p:nvSpPr>
          <p:cNvPr id="200" name="Google Shape;200;p57"/>
          <p:cNvSpPr>
            <a:spLocks noGrp="1"/>
          </p:cNvSpPr>
          <p:nvPr>
            <p:ph type="pic" idx="4"/>
          </p:nvPr>
        </p:nvSpPr>
        <p:spPr>
          <a:xfrm>
            <a:off x="6157912" y="2771530"/>
            <a:ext cx="2443166" cy="1736970"/>
          </a:xfrm>
          <a:prstGeom prst="rect">
            <a:avLst/>
          </a:prstGeom>
          <a:noFill/>
          <a:ln>
            <a:noFill/>
          </a:ln>
        </p:spPr>
      </p:sp>
      <p:sp>
        <p:nvSpPr>
          <p:cNvPr id="201" name="Google Shape;201;p57"/>
          <p:cNvSpPr>
            <a:spLocks noGrp="1"/>
          </p:cNvSpPr>
          <p:nvPr>
            <p:ph type="pic" idx="5"/>
          </p:nvPr>
        </p:nvSpPr>
        <p:spPr>
          <a:xfrm>
            <a:off x="8729660" y="2771530"/>
            <a:ext cx="2443166" cy="173697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ur Portfolio 7">
  <p:cSld name="Our Portfolio 7">
    <p:spTree>
      <p:nvGrpSpPr>
        <p:cNvPr id="1" name="Shape 202"/>
        <p:cNvGrpSpPr/>
        <p:nvPr/>
      </p:nvGrpSpPr>
      <p:grpSpPr>
        <a:xfrm>
          <a:off x="0" y="0"/>
          <a:ext cx="0" cy="0"/>
          <a:chOff x="0" y="0"/>
          <a:chExt cx="0" cy="0"/>
        </a:xfrm>
      </p:grpSpPr>
      <p:sp>
        <p:nvSpPr>
          <p:cNvPr id="203" name="Google Shape;203;p58"/>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04" name="Google Shape;204;p58"/>
          <p:cNvSpPr>
            <a:spLocks noGrp="1"/>
          </p:cNvSpPr>
          <p:nvPr>
            <p:ph type="pic" idx="2"/>
          </p:nvPr>
        </p:nvSpPr>
        <p:spPr>
          <a:xfrm>
            <a:off x="1023200" y="1891746"/>
            <a:ext cx="4358426" cy="2095501"/>
          </a:xfrm>
          <a:prstGeom prst="rect">
            <a:avLst/>
          </a:prstGeom>
          <a:noFill/>
          <a:ln>
            <a:noFill/>
          </a:ln>
        </p:spPr>
      </p:sp>
      <p:sp>
        <p:nvSpPr>
          <p:cNvPr id="205" name="Google Shape;205;p58"/>
          <p:cNvSpPr>
            <a:spLocks noGrp="1"/>
          </p:cNvSpPr>
          <p:nvPr>
            <p:ph type="pic" idx="3"/>
          </p:nvPr>
        </p:nvSpPr>
        <p:spPr>
          <a:xfrm>
            <a:off x="1023200" y="4178300"/>
            <a:ext cx="4358426" cy="2095500"/>
          </a:xfrm>
          <a:prstGeom prst="rect">
            <a:avLst/>
          </a:prstGeom>
          <a:noFill/>
          <a:ln>
            <a:noFill/>
          </a:ln>
        </p:spPr>
      </p:sp>
      <p:sp>
        <p:nvSpPr>
          <p:cNvPr id="206" name="Google Shape;206;p58"/>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ur Portfolio 8">
  <p:cSld name="Our Portfolio 8">
    <p:spTree>
      <p:nvGrpSpPr>
        <p:cNvPr id="1" name="Shape 207"/>
        <p:cNvGrpSpPr/>
        <p:nvPr/>
      </p:nvGrpSpPr>
      <p:grpSpPr>
        <a:xfrm>
          <a:off x="0" y="0"/>
          <a:ext cx="0" cy="0"/>
          <a:chOff x="0" y="0"/>
          <a:chExt cx="0" cy="0"/>
        </a:xfrm>
      </p:grpSpPr>
      <p:sp>
        <p:nvSpPr>
          <p:cNvPr id="208" name="Google Shape;208;p59"/>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09" name="Google Shape;209;p59"/>
          <p:cNvSpPr>
            <a:spLocks noGrp="1"/>
          </p:cNvSpPr>
          <p:nvPr>
            <p:ph type="pic" idx="2"/>
          </p:nvPr>
        </p:nvSpPr>
        <p:spPr>
          <a:xfrm>
            <a:off x="1023200" y="3429000"/>
            <a:ext cx="4739426" cy="2844800"/>
          </a:xfrm>
          <a:prstGeom prst="rect">
            <a:avLst/>
          </a:prstGeom>
          <a:noFill/>
          <a:ln>
            <a:noFill/>
          </a:ln>
        </p:spPr>
      </p:sp>
      <p:sp>
        <p:nvSpPr>
          <p:cNvPr id="210" name="Google Shape;210;p59"/>
          <p:cNvSpPr>
            <a:spLocks noGrp="1"/>
          </p:cNvSpPr>
          <p:nvPr>
            <p:ph type="pic" idx="3"/>
          </p:nvPr>
        </p:nvSpPr>
        <p:spPr>
          <a:xfrm>
            <a:off x="6429375" y="3429000"/>
            <a:ext cx="4739426" cy="2844800"/>
          </a:xfrm>
          <a:prstGeom prst="rect">
            <a:avLst/>
          </a:prstGeom>
          <a:noFill/>
          <a:ln>
            <a:noFill/>
          </a:ln>
        </p:spPr>
      </p:sp>
      <p:sp>
        <p:nvSpPr>
          <p:cNvPr id="211" name="Google Shape;211;p59"/>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ur Portfolio 9">
  <p:cSld name="Our Portfolio 9">
    <p:spTree>
      <p:nvGrpSpPr>
        <p:cNvPr id="1" name="Shape 212"/>
        <p:cNvGrpSpPr/>
        <p:nvPr/>
      </p:nvGrpSpPr>
      <p:grpSpPr>
        <a:xfrm>
          <a:off x="0" y="0"/>
          <a:ext cx="0" cy="0"/>
          <a:chOff x="0" y="0"/>
          <a:chExt cx="0" cy="0"/>
        </a:xfrm>
      </p:grpSpPr>
      <p:sp>
        <p:nvSpPr>
          <p:cNvPr id="213" name="Google Shape;213;p60"/>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14" name="Google Shape;214;p60"/>
          <p:cNvSpPr>
            <a:spLocks noGrp="1"/>
          </p:cNvSpPr>
          <p:nvPr>
            <p:ph type="pic" idx="2"/>
          </p:nvPr>
        </p:nvSpPr>
        <p:spPr>
          <a:xfrm>
            <a:off x="6391276" y="4038600"/>
            <a:ext cx="4781551" cy="2235200"/>
          </a:xfrm>
          <a:prstGeom prst="rect">
            <a:avLst/>
          </a:prstGeom>
          <a:noFill/>
          <a:ln>
            <a:noFill/>
          </a:ln>
        </p:spPr>
      </p:sp>
      <p:sp>
        <p:nvSpPr>
          <p:cNvPr id="215" name="Google Shape;215;p60"/>
          <p:cNvSpPr>
            <a:spLocks noGrp="1"/>
          </p:cNvSpPr>
          <p:nvPr>
            <p:ph type="pic" idx="3"/>
          </p:nvPr>
        </p:nvSpPr>
        <p:spPr>
          <a:xfrm>
            <a:off x="1023200" y="723900"/>
            <a:ext cx="4453676" cy="5549900"/>
          </a:xfrm>
          <a:prstGeom prst="rect">
            <a:avLst/>
          </a:prstGeom>
          <a:noFill/>
          <a:ln>
            <a:noFill/>
          </a:ln>
        </p:spPr>
      </p:sp>
      <p:sp>
        <p:nvSpPr>
          <p:cNvPr id="216" name="Google Shape;216;p60"/>
          <p:cNvSpPr>
            <a:spLocks noGrp="1"/>
          </p:cNvSpPr>
          <p:nvPr>
            <p:ph type="pic" idx="4"/>
          </p:nvPr>
        </p:nvSpPr>
        <p:spPr>
          <a:xfrm>
            <a:off x="6391276" y="723900"/>
            <a:ext cx="4781551" cy="3228975"/>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ur Portfolio 5">
  <p:cSld name="Our Portfolio 5">
    <p:spTree>
      <p:nvGrpSpPr>
        <p:cNvPr id="1" name="Shape 217"/>
        <p:cNvGrpSpPr/>
        <p:nvPr/>
      </p:nvGrpSpPr>
      <p:grpSpPr>
        <a:xfrm>
          <a:off x="0" y="0"/>
          <a:ext cx="0" cy="0"/>
          <a:chOff x="0" y="0"/>
          <a:chExt cx="0" cy="0"/>
        </a:xfrm>
      </p:grpSpPr>
      <p:sp>
        <p:nvSpPr>
          <p:cNvPr id="218" name="Google Shape;218;p61"/>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19" name="Google Shape;219;p61"/>
          <p:cNvSpPr>
            <a:spLocks noGrp="1"/>
          </p:cNvSpPr>
          <p:nvPr>
            <p:ph type="pic" idx="2"/>
          </p:nvPr>
        </p:nvSpPr>
        <p:spPr>
          <a:xfrm>
            <a:off x="1019174" y="731305"/>
            <a:ext cx="10153651" cy="2697696"/>
          </a:xfrm>
          <a:prstGeom prst="rect">
            <a:avLst/>
          </a:prstGeom>
          <a:noFill/>
          <a:ln>
            <a:noFill/>
          </a:ln>
        </p:spPr>
      </p:sp>
      <p:sp>
        <p:nvSpPr>
          <p:cNvPr id="220" name="Google Shape;220;p61"/>
          <p:cNvSpPr>
            <a:spLocks noGrp="1"/>
          </p:cNvSpPr>
          <p:nvPr>
            <p:ph type="pic" idx="3"/>
          </p:nvPr>
        </p:nvSpPr>
        <p:spPr>
          <a:xfrm>
            <a:off x="7858713" y="3547533"/>
            <a:ext cx="3314113" cy="2697695"/>
          </a:xfrm>
          <a:prstGeom prst="rect">
            <a:avLst/>
          </a:prstGeom>
          <a:noFill/>
          <a:ln>
            <a:noFill/>
          </a:ln>
        </p:spPr>
      </p:sp>
      <p:sp>
        <p:nvSpPr>
          <p:cNvPr id="221" name="Google Shape;221;p61"/>
          <p:cNvSpPr>
            <a:spLocks noGrp="1"/>
          </p:cNvSpPr>
          <p:nvPr>
            <p:ph type="pic" idx="4"/>
          </p:nvPr>
        </p:nvSpPr>
        <p:spPr>
          <a:xfrm>
            <a:off x="1019174" y="3547533"/>
            <a:ext cx="3314113" cy="2697695"/>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ur Portfolio 6">
  <p:cSld name="Our Portfolio 6">
    <p:spTree>
      <p:nvGrpSpPr>
        <p:cNvPr id="1" name="Shape 222"/>
        <p:cNvGrpSpPr/>
        <p:nvPr/>
      </p:nvGrpSpPr>
      <p:grpSpPr>
        <a:xfrm>
          <a:off x="0" y="0"/>
          <a:ext cx="0" cy="0"/>
          <a:chOff x="0" y="0"/>
          <a:chExt cx="0" cy="0"/>
        </a:xfrm>
      </p:grpSpPr>
      <p:sp>
        <p:nvSpPr>
          <p:cNvPr id="223" name="Google Shape;223;p62"/>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24" name="Google Shape;224;p62"/>
          <p:cNvSpPr>
            <a:spLocks noGrp="1"/>
          </p:cNvSpPr>
          <p:nvPr>
            <p:ph type="pic" idx="2"/>
          </p:nvPr>
        </p:nvSpPr>
        <p:spPr>
          <a:xfrm>
            <a:off x="1019174" y="731305"/>
            <a:ext cx="3314111" cy="2697696"/>
          </a:xfrm>
          <a:prstGeom prst="rect">
            <a:avLst/>
          </a:prstGeom>
          <a:noFill/>
          <a:ln>
            <a:noFill/>
          </a:ln>
        </p:spPr>
      </p:sp>
      <p:sp>
        <p:nvSpPr>
          <p:cNvPr id="225" name="Google Shape;225;p62"/>
          <p:cNvSpPr>
            <a:spLocks noGrp="1"/>
          </p:cNvSpPr>
          <p:nvPr>
            <p:ph type="pic" idx="3"/>
          </p:nvPr>
        </p:nvSpPr>
        <p:spPr>
          <a:xfrm>
            <a:off x="4438941" y="731305"/>
            <a:ext cx="3314112" cy="2697696"/>
          </a:xfrm>
          <a:prstGeom prst="rect">
            <a:avLst/>
          </a:prstGeom>
          <a:noFill/>
          <a:ln>
            <a:noFill/>
          </a:ln>
        </p:spPr>
      </p:sp>
      <p:sp>
        <p:nvSpPr>
          <p:cNvPr id="226" name="Google Shape;226;p62"/>
          <p:cNvSpPr>
            <a:spLocks noGrp="1"/>
          </p:cNvSpPr>
          <p:nvPr>
            <p:ph type="pic" idx="4"/>
          </p:nvPr>
        </p:nvSpPr>
        <p:spPr>
          <a:xfrm>
            <a:off x="4438941" y="3561820"/>
            <a:ext cx="3314112" cy="2697695"/>
          </a:xfrm>
          <a:prstGeom prst="rect">
            <a:avLst/>
          </a:prstGeom>
          <a:noFill/>
          <a:ln>
            <a:noFill/>
          </a:ln>
        </p:spPr>
      </p:sp>
      <p:sp>
        <p:nvSpPr>
          <p:cNvPr id="227" name="Google Shape;227;p62"/>
          <p:cNvSpPr>
            <a:spLocks noGrp="1"/>
          </p:cNvSpPr>
          <p:nvPr>
            <p:ph type="pic" idx="5"/>
          </p:nvPr>
        </p:nvSpPr>
        <p:spPr>
          <a:xfrm>
            <a:off x="7858714" y="3561820"/>
            <a:ext cx="3314111" cy="2697695"/>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oadmap">
  <p:cSld name="Roadmap">
    <p:spTree>
      <p:nvGrpSpPr>
        <p:cNvPr id="1" name="Shape 228"/>
        <p:cNvGrpSpPr/>
        <p:nvPr/>
      </p:nvGrpSpPr>
      <p:grpSpPr>
        <a:xfrm>
          <a:off x="0" y="0"/>
          <a:ext cx="0" cy="0"/>
          <a:chOff x="0" y="0"/>
          <a:chExt cx="0" cy="0"/>
        </a:xfrm>
      </p:grpSpPr>
      <p:sp>
        <p:nvSpPr>
          <p:cNvPr id="229" name="Google Shape;229;p63"/>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30" name="Google Shape;230;p63"/>
          <p:cNvSpPr>
            <a:spLocks noGrp="1"/>
          </p:cNvSpPr>
          <p:nvPr>
            <p:ph type="pic" idx="2"/>
          </p:nvPr>
        </p:nvSpPr>
        <p:spPr>
          <a:xfrm>
            <a:off x="6096001" y="1341449"/>
            <a:ext cx="1699261" cy="1199560"/>
          </a:xfrm>
          <a:prstGeom prst="rect">
            <a:avLst/>
          </a:prstGeom>
          <a:noFill/>
          <a:ln>
            <a:noFill/>
          </a:ln>
        </p:spPr>
      </p:sp>
      <p:sp>
        <p:nvSpPr>
          <p:cNvPr id="231" name="Google Shape;231;p63"/>
          <p:cNvSpPr>
            <a:spLocks noGrp="1"/>
          </p:cNvSpPr>
          <p:nvPr>
            <p:ph type="pic" idx="3"/>
          </p:nvPr>
        </p:nvSpPr>
        <p:spPr>
          <a:xfrm>
            <a:off x="6096001" y="3205739"/>
            <a:ext cx="1699261" cy="1199560"/>
          </a:xfrm>
          <a:prstGeom prst="rect">
            <a:avLst/>
          </a:prstGeom>
          <a:noFill/>
          <a:ln>
            <a:noFill/>
          </a:ln>
        </p:spPr>
      </p:sp>
      <p:sp>
        <p:nvSpPr>
          <p:cNvPr id="232" name="Google Shape;232;p63"/>
          <p:cNvSpPr>
            <a:spLocks noGrp="1"/>
          </p:cNvSpPr>
          <p:nvPr>
            <p:ph type="pic" idx="4"/>
          </p:nvPr>
        </p:nvSpPr>
        <p:spPr>
          <a:xfrm>
            <a:off x="6096001" y="5075470"/>
            <a:ext cx="1699261" cy="1199560"/>
          </a:xfrm>
          <a:prstGeom prst="rect">
            <a:avLst/>
          </a:prstGeom>
          <a:noFill/>
          <a:ln>
            <a:noFill/>
          </a:ln>
        </p:spPr>
      </p:sp>
      <p:sp>
        <p:nvSpPr>
          <p:cNvPr id="233" name="Google Shape;233;p63"/>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234" name="Google Shape;234;p63"/>
          <p:cNvSpPr>
            <a:spLocks noGrp="1"/>
          </p:cNvSpPr>
          <p:nvPr>
            <p:ph type="pic" idx="5"/>
          </p:nvPr>
        </p:nvSpPr>
        <p:spPr>
          <a:xfrm>
            <a:off x="1019175" y="1973745"/>
            <a:ext cx="3533775" cy="4300055"/>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ur Team 5" preserve="1" userDrawn="1">
  <p:cSld name="1_Our Team 5">
    <p:spTree>
      <p:nvGrpSpPr>
        <p:cNvPr id="1" name="Shape 122"/>
        <p:cNvGrpSpPr/>
        <p:nvPr/>
      </p:nvGrpSpPr>
      <p:grpSpPr>
        <a:xfrm>
          <a:off x="0" y="0"/>
          <a:ext cx="0" cy="0"/>
          <a:chOff x="0" y="0"/>
          <a:chExt cx="0" cy="0"/>
        </a:xfrm>
      </p:grpSpPr>
      <p:pic>
        <p:nvPicPr>
          <p:cNvPr id="5" name="Picture 4">
            <a:extLst>
              <a:ext uri="{FF2B5EF4-FFF2-40B4-BE49-F238E27FC236}">
                <a16:creationId xmlns:a16="http://schemas.microsoft.com/office/drawing/2014/main" id="{66DA8227-E4CF-55AB-02BF-256B254C0B12}"/>
              </a:ext>
            </a:extLst>
          </p:cNvPr>
          <p:cNvPicPr>
            <a:picLocks noChangeAspect="1"/>
          </p:cNvPicPr>
          <p:nvPr userDrawn="1"/>
        </p:nvPicPr>
        <p:blipFill>
          <a:blip r:embed="rId2"/>
          <a:stretch>
            <a:fillRect/>
          </a:stretch>
        </p:blipFill>
        <p:spPr>
          <a:xfrm>
            <a:off x="10454120" y="488152"/>
            <a:ext cx="1037147" cy="878938"/>
          </a:xfrm>
          <a:prstGeom prst="rect">
            <a:avLst/>
          </a:prstGeom>
        </p:spPr>
      </p:pic>
      <p:sp>
        <p:nvSpPr>
          <p:cNvPr id="21" name="Title 20">
            <a:extLst>
              <a:ext uri="{FF2B5EF4-FFF2-40B4-BE49-F238E27FC236}">
                <a16:creationId xmlns:a16="http://schemas.microsoft.com/office/drawing/2014/main" id="{D8B24CFD-CA38-F751-797C-6AD9F64E9182}"/>
              </a:ext>
            </a:extLst>
          </p:cNvPr>
          <p:cNvSpPr>
            <a:spLocks noGrp="1"/>
          </p:cNvSpPr>
          <p:nvPr>
            <p:ph type="title" hasCustomPrompt="1"/>
          </p:nvPr>
        </p:nvSpPr>
        <p:spPr>
          <a:xfrm>
            <a:off x="5197642" y="553900"/>
            <a:ext cx="5256478" cy="878938"/>
          </a:xfrm>
          <a:prstGeom prst="rect">
            <a:avLst/>
          </a:prstGeom>
        </p:spPr>
        <p:txBody>
          <a:bodyPr/>
          <a:lstStyle>
            <a:lvl1pPr>
              <a:defRPr sz="3200"/>
            </a:lvl1pPr>
          </a:lstStyle>
          <a:p>
            <a:r>
              <a:rPr lang="en-US"/>
              <a:t>Click to edit title</a:t>
            </a:r>
          </a:p>
        </p:txBody>
      </p:sp>
      <p:sp>
        <p:nvSpPr>
          <p:cNvPr id="4" name="Google Shape;6;p17">
            <a:extLst>
              <a:ext uri="{FF2B5EF4-FFF2-40B4-BE49-F238E27FC236}">
                <a16:creationId xmlns:a16="http://schemas.microsoft.com/office/drawing/2014/main" id="{25466481-B652-1A8D-E2B6-6B5ED2C42D28}"/>
              </a:ext>
            </a:extLst>
          </p:cNvPr>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smtClean="0"/>
              <a:t>‹#›</a:t>
            </a:fld>
            <a:endParaRPr sz="1400" b="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82194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35"/>
        <p:cNvGrpSpPr/>
        <p:nvPr/>
      </p:nvGrpSpPr>
      <p:grpSpPr>
        <a:xfrm>
          <a:off x="0" y="0"/>
          <a:ext cx="0" cy="0"/>
          <a:chOff x="0" y="0"/>
          <a:chExt cx="0" cy="0"/>
        </a:xfrm>
      </p:grpSpPr>
      <p:sp>
        <p:nvSpPr>
          <p:cNvPr id="236" name="Google Shape;236;p64"/>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37" name="Google Shape;237;p64"/>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238" name="Google Shape;238;p64"/>
          <p:cNvSpPr>
            <a:spLocks noGrp="1"/>
          </p:cNvSpPr>
          <p:nvPr>
            <p:ph type="pic" idx="2"/>
          </p:nvPr>
        </p:nvSpPr>
        <p:spPr>
          <a:xfrm>
            <a:off x="1" y="2280356"/>
            <a:ext cx="3048001" cy="2603900"/>
          </a:xfrm>
          <a:prstGeom prst="rect">
            <a:avLst/>
          </a:prstGeom>
          <a:noFill/>
          <a:ln>
            <a:noFill/>
          </a:ln>
        </p:spPr>
      </p:sp>
      <p:sp>
        <p:nvSpPr>
          <p:cNvPr id="239" name="Google Shape;239;p64"/>
          <p:cNvSpPr>
            <a:spLocks noGrp="1"/>
          </p:cNvSpPr>
          <p:nvPr>
            <p:ph type="pic" idx="3"/>
          </p:nvPr>
        </p:nvSpPr>
        <p:spPr>
          <a:xfrm>
            <a:off x="3047999" y="2280356"/>
            <a:ext cx="3048001" cy="2603900"/>
          </a:xfrm>
          <a:prstGeom prst="rect">
            <a:avLst/>
          </a:prstGeom>
          <a:noFill/>
          <a:ln>
            <a:noFill/>
          </a:ln>
        </p:spPr>
      </p:sp>
      <p:sp>
        <p:nvSpPr>
          <p:cNvPr id="240" name="Google Shape;240;p64"/>
          <p:cNvSpPr>
            <a:spLocks noGrp="1"/>
          </p:cNvSpPr>
          <p:nvPr>
            <p:ph type="pic" idx="4"/>
          </p:nvPr>
        </p:nvSpPr>
        <p:spPr>
          <a:xfrm>
            <a:off x="6096001" y="2280356"/>
            <a:ext cx="3048001" cy="2603900"/>
          </a:xfrm>
          <a:prstGeom prst="rect">
            <a:avLst/>
          </a:prstGeom>
          <a:noFill/>
          <a:ln>
            <a:noFill/>
          </a:ln>
        </p:spPr>
      </p:sp>
      <p:sp>
        <p:nvSpPr>
          <p:cNvPr id="241" name="Google Shape;241;p64"/>
          <p:cNvSpPr>
            <a:spLocks noGrp="1"/>
          </p:cNvSpPr>
          <p:nvPr>
            <p:ph type="pic" idx="5"/>
          </p:nvPr>
        </p:nvSpPr>
        <p:spPr>
          <a:xfrm>
            <a:off x="9144000" y="2280356"/>
            <a:ext cx="3048000" cy="26039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meline 1">
  <p:cSld name="Timeline 1">
    <p:spTree>
      <p:nvGrpSpPr>
        <p:cNvPr id="1" name="Shape 242"/>
        <p:cNvGrpSpPr/>
        <p:nvPr/>
      </p:nvGrpSpPr>
      <p:grpSpPr>
        <a:xfrm>
          <a:off x="0" y="0"/>
          <a:ext cx="0" cy="0"/>
          <a:chOff x="0" y="0"/>
          <a:chExt cx="0" cy="0"/>
        </a:xfrm>
      </p:grpSpPr>
      <p:sp>
        <p:nvSpPr>
          <p:cNvPr id="243" name="Google Shape;243;p65"/>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44" name="Google Shape;244;p65"/>
          <p:cNvSpPr>
            <a:spLocks noGrp="1"/>
          </p:cNvSpPr>
          <p:nvPr>
            <p:ph type="pic" idx="2"/>
          </p:nvPr>
        </p:nvSpPr>
        <p:spPr>
          <a:xfrm>
            <a:off x="1418370" y="1714537"/>
            <a:ext cx="3973339" cy="2447926"/>
          </a:xfrm>
          <a:prstGeom prst="rect">
            <a:avLst/>
          </a:prstGeom>
          <a:noFill/>
          <a:ln>
            <a:noFill/>
          </a:ln>
        </p:spPr>
      </p:sp>
      <p:sp>
        <p:nvSpPr>
          <p:cNvPr id="245" name="Google Shape;245;p65"/>
          <p:cNvSpPr>
            <a:spLocks noGrp="1"/>
          </p:cNvSpPr>
          <p:nvPr>
            <p:ph type="pic" idx="3"/>
          </p:nvPr>
        </p:nvSpPr>
        <p:spPr>
          <a:xfrm>
            <a:off x="1418370" y="4410075"/>
            <a:ext cx="3973339" cy="2447925"/>
          </a:xfrm>
          <a:prstGeom prst="rect">
            <a:avLst/>
          </a:prstGeom>
          <a:noFill/>
          <a:ln>
            <a:noFill/>
          </a:ln>
        </p:spPr>
      </p:sp>
      <p:sp>
        <p:nvSpPr>
          <p:cNvPr id="246" name="Google Shape;246;p65"/>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meline 2">
  <p:cSld name="Timeline 2">
    <p:spTree>
      <p:nvGrpSpPr>
        <p:cNvPr id="1" name="Shape 247"/>
        <p:cNvGrpSpPr/>
        <p:nvPr/>
      </p:nvGrpSpPr>
      <p:grpSpPr>
        <a:xfrm>
          <a:off x="0" y="0"/>
          <a:ext cx="0" cy="0"/>
          <a:chOff x="0" y="0"/>
          <a:chExt cx="0" cy="0"/>
        </a:xfrm>
      </p:grpSpPr>
      <p:sp>
        <p:nvSpPr>
          <p:cNvPr id="248" name="Google Shape;248;p6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49" name="Google Shape;249;p66"/>
          <p:cNvSpPr>
            <a:spLocks noGrp="1"/>
          </p:cNvSpPr>
          <p:nvPr>
            <p:ph type="pic" idx="2"/>
          </p:nvPr>
        </p:nvSpPr>
        <p:spPr>
          <a:xfrm>
            <a:off x="1418370" y="1130337"/>
            <a:ext cx="3973339" cy="2447926"/>
          </a:xfrm>
          <a:prstGeom prst="rect">
            <a:avLst/>
          </a:prstGeom>
          <a:noFill/>
          <a:ln>
            <a:noFill/>
          </a:ln>
        </p:spPr>
      </p:sp>
      <p:sp>
        <p:nvSpPr>
          <p:cNvPr id="250" name="Google Shape;250;p66"/>
          <p:cNvSpPr>
            <a:spLocks noGrp="1"/>
          </p:cNvSpPr>
          <p:nvPr>
            <p:ph type="pic" idx="3"/>
          </p:nvPr>
        </p:nvSpPr>
        <p:spPr>
          <a:xfrm>
            <a:off x="1418370" y="3825873"/>
            <a:ext cx="3973339" cy="2447926"/>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ur Mission">
  <p:cSld name="Our Mission">
    <p:spTree>
      <p:nvGrpSpPr>
        <p:cNvPr id="1" name="Shape 251"/>
        <p:cNvGrpSpPr/>
        <p:nvPr/>
      </p:nvGrpSpPr>
      <p:grpSpPr>
        <a:xfrm>
          <a:off x="0" y="0"/>
          <a:ext cx="0" cy="0"/>
          <a:chOff x="0" y="0"/>
          <a:chExt cx="0" cy="0"/>
        </a:xfrm>
      </p:grpSpPr>
      <p:sp>
        <p:nvSpPr>
          <p:cNvPr id="252" name="Google Shape;252;p67"/>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53" name="Google Shape;253;p67"/>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254" name="Google Shape;254;p67"/>
          <p:cNvSpPr>
            <a:spLocks noGrp="1"/>
          </p:cNvSpPr>
          <p:nvPr>
            <p:ph type="pic" idx="2"/>
          </p:nvPr>
        </p:nvSpPr>
        <p:spPr>
          <a:xfrm>
            <a:off x="1019174" y="2158999"/>
            <a:ext cx="3870327" cy="4114799"/>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ur Vision">
  <p:cSld name="Our Vision">
    <p:spTree>
      <p:nvGrpSpPr>
        <p:cNvPr id="1" name="Shape 255"/>
        <p:cNvGrpSpPr/>
        <p:nvPr/>
      </p:nvGrpSpPr>
      <p:grpSpPr>
        <a:xfrm>
          <a:off x="0" y="0"/>
          <a:ext cx="0" cy="0"/>
          <a:chOff x="0" y="0"/>
          <a:chExt cx="0" cy="0"/>
        </a:xfrm>
      </p:grpSpPr>
      <p:sp>
        <p:nvSpPr>
          <p:cNvPr id="256" name="Google Shape;256;p68"/>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57" name="Google Shape;257;p68"/>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258" name="Google Shape;258;p68"/>
          <p:cNvSpPr>
            <a:spLocks noGrp="1"/>
          </p:cNvSpPr>
          <p:nvPr>
            <p:ph type="pic" idx="2"/>
          </p:nvPr>
        </p:nvSpPr>
        <p:spPr>
          <a:xfrm>
            <a:off x="6095996" y="2517565"/>
            <a:ext cx="2538412" cy="3756233"/>
          </a:xfrm>
          <a:prstGeom prst="rect">
            <a:avLst/>
          </a:prstGeom>
          <a:noFill/>
          <a:ln>
            <a:noFill/>
          </a:ln>
        </p:spPr>
      </p:sp>
      <p:sp>
        <p:nvSpPr>
          <p:cNvPr id="259" name="Google Shape;259;p68"/>
          <p:cNvSpPr>
            <a:spLocks noGrp="1"/>
          </p:cNvSpPr>
          <p:nvPr>
            <p:ph type="pic" idx="3"/>
          </p:nvPr>
        </p:nvSpPr>
        <p:spPr>
          <a:xfrm>
            <a:off x="8634410" y="2517567"/>
            <a:ext cx="2538412" cy="3756232"/>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ur Vision 2">
  <p:cSld name="Our Vision 2">
    <p:spTree>
      <p:nvGrpSpPr>
        <p:cNvPr id="1" name="Shape 260"/>
        <p:cNvGrpSpPr/>
        <p:nvPr/>
      </p:nvGrpSpPr>
      <p:grpSpPr>
        <a:xfrm>
          <a:off x="0" y="0"/>
          <a:ext cx="0" cy="0"/>
          <a:chOff x="0" y="0"/>
          <a:chExt cx="0" cy="0"/>
        </a:xfrm>
      </p:grpSpPr>
      <p:sp>
        <p:nvSpPr>
          <p:cNvPr id="261" name="Google Shape;261;p69"/>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62" name="Google Shape;262;p69"/>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263" name="Google Shape;263;p69"/>
          <p:cNvSpPr>
            <a:spLocks noGrp="1"/>
          </p:cNvSpPr>
          <p:nvPr>
            <p:ph type="pic" idx="2"/>
          </p:nvPr>
        </p:nvSpPr>
        <p:spPr>
          <a:xfrm>
            <a:off x="995784" y="3429001"/>
            <a:ext cx="5123605" cy="2854585"/>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usiness Goal">
  <p:cSld name="Business Goal">
    <p:spTree>
      <p:nvGrpSpPr>
        <p:cNvPr id="1" name="Shape 264"/>
        <p:cNvGrpSpPr/>
        <p:nvPr/>
      </p:nvGrpSpPr>
      <p:grpSpPr>
        <a:xfrm>
          <a:off x="0" y="0"/>
          <a:ext cx="0" cy="0"/>
          <a:chOff x="0" y="0"/>
          <a:chExt cx="0" cy="0"/>
        </a:xfrm>
      </p:grpSpPr>
      <p:sp>
        <p:nvSpPr>
          <p:cNvPr id="265" name="Google Shape;265;p70"/>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66" name="Google Shape;266;p70"/>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267" name="Google Shape;267;p70"/>
          <p:cNvSpPr>
            <a:spLocks noGrp="1"/>
          </p:cNvSpPr>
          <p:nvPr>
            <p:ph type="pic" idx="2"/>
          </p:nvPr>
        </p:nvSpPr>
        <p:spPr>
          <a:xfrm>
            <a:off x="4462993" y="2697646"/>
            <a:ext cx="1783868" cy="1783869"/>
          </a:xfrm>
          <a:prstGeom prst="rect">
            <a:avLst/>
          </a:prstGeom>
          <a:noFill/>
          <a:ln>
            <a:noFill/>
          </a:ln>
        </p:spPr>
      </p:sp>
      <p:sp>
        <p:nvSpPr>
          <p:cNvPr id="268" name="Google Shape;268;p70"/>
          <p:cNvSpPr>
            <a:spLocks noGrp="1"/>
          </p:cNvSpPr>
          <p:nvPr>
            <p:ph type="pic" idx="3"/>
          </p:nvPr>
        </p:nvSpPr>
        <p:spPr>
          <a:xfrm>
            <a:off x="6914091" y="2697646"/>
            <a:ext cx="1783869" cy="1783869"/>
          </a:xfrm>
          <a:prstGeom prst="rect">
            <a:avLst/>
          </a:prstGeom>
          <a:noFill/>
          <a:ln>
            <a:noFill/>
          </a:ln>
        </p:spPr>
      </p:sp>
      <p:sp>
        <p:nvSpPr>
          <p:cNvPr id="269" name="Google Shape;269;p70"/>
          <p:cNvSpPr>
            <a:spLocks noGrp="1"/>
          </p:cNvSpPr>
          <p:nvPr>
            <p:ph type="pic" idx="4"/>
          </p:nvPr>
        </p:nvSpPr>
        <p:spPr>
          <a:xfrm>
            <a:off x="9352491" y="2697646"/>
            <a:ext cx="1783868" cy="1783869"/>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usiness Goal ">
  <p:cSld name="Business Goal ">
    <p:spTree>
      <p:nvGrpSpPr>
        <p:cNvPr id="1" name="Shape 270"/>
        <p:cNvGrpSpPr/>
        <p:nvPr/>
      </p:nvGrpSpPr>
      <p:grpSpPr>
        <a:xfrm>
          <a:off x="0" y="0"/>
          <a:ext cx="0" cy="0"/>
          <a:chOff x="0" y="0"/>
          <a:chExt cx="0" cy="0"/>
        </a:xfrm>
      </p:grpSpPr>
      <p:sp>
        <p:nvSpPr>
          <p:cNvPr id="271" name="Google Shape;271;p71"/>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72" name="Google Shape;272;p71"/>
          <p:cNvSpPr>
            <a:spLocks noGrp="1"/>
          </p:cNvSpPr>
          <p:nvPr>
            <p:ph type="pic" idx="2"/>
          </p:nvPr>
        </p:nvSpPr>
        <p:spPr>
          <a:xfrm>
            <a:off x="8841746" y="0"/>
            <a:ext cx="3350255" cy="6273800"/>
          </a:xfrm>
          <a:prstGeom prst="rect">
            <a:avLst/>
          </a:prstGeom>
          <a:noFill/>
          <a:ln>
            <a:noFill/>
          </a:ln>
        </p:spPr>
      </p:sp>
      <p:sp>
        <p:nvSpPr>
          <p:cNvPr id="273" name="Google Shape;273;p71"/>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bjectives 1">
  <p:cSld name="Objectives 1">
    <p:spTree>
      <p:nvGrpSpPr>
        <p:cNvPr id="1" name="Shape 274"/>
        <p:cNvGrpSpPr/>
        <p:nvPr/>
      </p:nvGrpSpPr>
      <p:grpSpPr>
        <a:xfrm>
          <a:off x="0" y="0"/>
          <a:ext cx="0" cy="0"/>
          <a:chOff x="0" y="0"/>
          <a:chExt cx="0" cy="0"/>
        </a:xfrm>
      </p:grpSpPr>
      <p:sp>
        <p:nvSpPr>
          <p:cNvPr id="275" name="Google Shape;275;p72"/>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76" name="Google Shape;276;p72"/>
          <p:cNvSpPr>
            <a:spLocks noGrp="1"/>
          </p:cNvSpPr>
          <p:nvPr>
            <p:ph type="pic" idx="2"/>
          </p:nvPr>
        </p:nvSpPr>
        <p:spPr>
          <a:xfrm>
            <a:off x="1019175" y="2158999"/>
            <a:ext cx="3429000" cy="4114802"/>
          </a:xfrm>
          <a:prstGeom prst="rect">
            <a:avLst/>
          </a:prstGeom>
          <a:noFill/>
          <a:ln>
            <a:noFill/>
          </a:ln>
        </p:spPr>
      </p:sp>
      <p:sp>
        <p:nvSpPr>
          <p:cNvPr id="277" name="Google Shape;277;p72"/>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278"/>
        <p:cNvGrpSpPr/>
        <p:nvPr/>
      </p:nvGrpSpPr>
      <p:grpSpPr>
        <a:xfrm>
          <a:off x="0" y="0"/>
          <a:ext cx="0" cy="0"/>
          <a:chOff x="0" y="0"/>
          <a:chExt cx="0" cy="0"/>
        </a:xfrm>
      </p:grpSpPr>
      <p:sp>
        <p:nvSpPr>
          <p:cNvPr id="279" name="Google Shape;279;p73"/>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80" name="Google Shape;280;p73"/>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281" name="Google Shape;281;p73"/>
          <p:cNvSpPr>
            <a:spLocks noGrp="1"/>
          </p:cNvSpPr>
          <p:nvPr>
            <p:ph type="pic" idx="2"/>
          </p:nvPr>
        </p:nvSpPr>
        <p:spPr>
          <a:xfrm>
            <a:off x="7857067" y="0"/>
            <a:ext cx="4334933" cy="68580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ur Team 5" preserve="1" userDrawn="1">
  <p:cSld name="1_Our Team 5">
    <p:spTree>
      <p:nvGrpSpPr>
        <p:cNvPr id="1" name="Shape 122"/>
        <p:cNvGrpSpPr/>
        <p:nvPr/>
      </p:nvGrpSpPr>
      <p:grpSpPr>
        <a:xfrm>
          <a:off x="0" y="0"/>
          <a:ext cx="0" cy="0"/>
          <a:chOff x="0" y="0"/>
          <a:chExt cx="0" cy="0"/>
        </a:xfrm>
      </p:grpSpPr>
      <p:pic>
        <p:nvPicPr>
          <p:cNvPr id="5" name="Picture 4">
            <a:extLst>
              <a:ext uri="{FF2B5EF4-FFF2-40B4-BE49-F238E27FC236}">
                <a16:creationId xmlns:a16="http://schemas.microsoft.com/office/drawing/2014/main" id="{66DA8227-E4CF-55AB-02BF-256B254C0B12}"/>
              </a:ext>
            </a:extLst>
          </p:cNvPr>
          <p:cNvPicPr>
            <a:picLocks noChangeAspect="1"/>
          </p:cNvPicPr>
          <p:nvPr userDrawn="1"/>
        </p:nvPicPr>
        <p:blipFill>
          <a:blip r:embed="rId2"/>
          <a:stretch>
            <a:fillRect/>
          </a:stretch>
        </p:blipFill>
        <p:spPr>
          <a:xfrm>
            <a:off x="10454120" y="488152"/>
            <a:ext cx="1037147" cy="878938"/>
          </a:xfrm>
          <a:prstGeom prst="rect">
            <a:avLst/>
          </a:prstGeom>
        </p:spPr>
      </p:pic>
      <p:sp>
        <p:nvSpPr>
          <p:cNvPr id="21" name="Title 20">
            <a:extLst>
              <a:ext uri="{FF2B5EF4-FFF2-40B4-BE49-F238E27FC236}">
                <a16:creationId xmlns:a16="http://schemas.microsoft.com/office/drawing/2014/main" id="{D8B24CFD-CA38-F751-797C-6AD9F64E9182}"/>
              </a:ext>
            </a:extLst>
          </p:cNvPr>
          <p:cNvSpPr>
            <a:spLocks noGrp="1"/>
          </p:cNvSpPr>
          <p:nvPr>
            <p:ph type="title" hasCustomPrompt="1"/>
          </p:nvPr>
        </p:nvSpPr>
        <p:spPr>
          <a:xfrm>
            <a:off x="609600" y="553900"/>
            <a:ext cx="10972800" cy="406537"/>
          </a:xfrm>
          <a:prstGeom prst="rect">
            <a:avLst/>
          </a:prstGeom>
        </p:spPr>
        <p:txBody>
          <a:bodyPr/>
          <a:lstStyle/>
          <a:p>
            <a:r>
              <a:rPr lang="en-US"/>
              <a:t>Click to edit title</a:t>
            </a:r>
          </a:p>
        </p:txBody>
      </p:sp>
      <p:sp>
        <p:nvSpPr>
          <p:cNvPr id="50" name="Text Placeholder 49">
            <a:extLst>
              <a:ext uri="{FF2B5EF4-FFF2-40B4-BE49-F238E27FC236}">
                <a16:creationId xmlns:a16="http://schemas.microsoft.com/office/drawing/2014/main" id="{078430DE-1560-B13B-56FB-7AFF36571588}"/>
              </a:ext>
            </a:extLst>
          </p:cNvPr>
          <p:cNvSpPr>
            <a:spLocks noGrp="1"/>
          </p:cNvSpPr>
          <p:nvPr>
            <p:ph type="body" sz="quarter" idx="37" hasCustomPrompt="1"/>
          </p:nvPr>
        </p:nvSpPr>
        <p:spPr>
          <a:xfrm>
            <a:off x="609600" y="1117783"/>
            <a:ext cx="10491788" cy="396875"/>
          </a:xfrm>
          <a:prstGeom prst="rect">
            <a:avLst/>
          </a:prstGeom>
        </p:spPr>
        <p:txBody>
          <a:bodyPr/>
          <a:lstStyle>
            <a:lvl1pPr marL="45720" indent="0">
              <a:lnSpc>
                <a:spcPct val="80000"/>
              </a:lnSpc>
              <a:spcBef>
                <a:spcPts val="0"/>
              </a:spcBef>
              <a:defRPr sz="1800" i="1"/>
            </a:lvl1pPr>
          </a:lstStyle>
          <a:p>
            <a:pPr lvl="0"/>
            <a:r>
              <a:rPr lang="en-US"/>
              <a:t>Sub header</a:t>
            </a:r>
          </a:p>
        </p:txBody>
      </p:sp>
      <p:sp>
        <p:nvSpPr>
          <p:cNvPr id="4" name="Google Shape;6;p17">
            <a:extLst>
              <a:ext uri="{FF2B5EF4-FFF2-40B4-BE49-F238E27FC236}">
                <a16:creationId xmlns:a16="http://schemas.microsoft.com/office/drawing/2014/main" id="{D40773B2-51E7-90FD-41D8-445ADBACDB55}"/>
              </a:ext>
            </a:extLst>
          </p:cNvPr>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smtClean="0"/>
              <a:t>‹#›</a:t>
            </a:fld>
            <a:endParaRPr sz="1400" b="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775433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bout Market 2">
  <p:cSld name="About Market 2">
    <p:spTree>
      <p:nvGrpSpPr>
        <p:cNvPr id="1" name="Shape 282"/>
        <p:cNvGrpSpPr/>
        <p:nvPr/>
      </p:nvGrpSpPr>
      <p:grpSpPr>
        <a:xfrm>
          <a:off x="0" y="0"/>
          <a:ext cx="0" cy="0"/>
          <a:chOff x="0" y="0"/>
          <a:chExt cx="0" cy="0"/>
        </a:xfrm>
      </p:grpSpPr>
      <p:sp>
        <p:nvSpPr>
          <p:cNvPr id="283" name="Google Shape;283;p74"/>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84" name="Google Shape;284;p74"/>
          <p:cNvSpPr>
            <a:spLocks noGrp="1"/>
          </p:cNvSpPr>
          <p:nvPr>
            <p:ph type="pic" idx="2"/>
          </p:nvPr>
        </p:nvSpPr>
        <p:spPr>
          <a:xfrm>
            <a:off x="3604259" y="2766060"/>
            <a:ext cx="2758441" cy="4091941"/>
          </a:xfrm>
          <a:prstGeom prst="rect">
            <a:avLst/>
          </a:prstGeom>
          <a:noFill/>
          <a:ln>
            <a:noFill/>
          </a:ln>
        </p:spPr>
      </p:sp>
      <p:sp>
        <p:nvSpPr>
          <p:cNvPr id="285" name="Google Shape;285;p74"/>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About Market">
  <p:cSld name="About Market">
    <p:spTree>
      <p:nvGrpSpPr>
        <p:cNvPr id="1" name="Shape 286"/>
        <p:cNvGrpSpPr/>
        <p:nvPr/>
      </p:nvGrpSpPr>
      <p:grpSpPr>
        <a:xfrm>
          <a:off x="0" y="0"/>
          <a:ext cx="0" cy="0"/>
          <a:chOff x="0" y="0"/>
          <a:chExt cx="0" cy="0"/>
        </a:xfrm>
      </p:grpSpPr>
      <p:sp>
        <p:nvSpPr>
          <p:cNvPr id="287" name="Google Shape;287;p75"/>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88" name="Google Shape;288;p75"/>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289" name="Google Shape;289;p75"/>
          <p:cNvSpPr>
            <a:spLocks noGrp="1"/>
          </p:cNvSpPr>
          <p:nvPr>
            <p:ph type="pic" idx="2"/>
          </p:nvPr>
        </p:nvSpPr>
        <p:spPr>
          <a:xfrm>
            <a:off x="0" y="2077155"/>
            <a:ext cx="3352800" cy="4780845"/>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rket Size">
  <p:cSld name="Market Size">
    <p:spTree>
      <p:nvGrpSpPr>
        <p:cNvPr id="1" name="Shape 290"/>
        <p:cNvGrpSpPr/>
        <p:nvPr/>
      </p:nvGrpSpPr>
      <p:grpSpPr>
        <a:xfrm>
          <a:off x="0" y="0"/>
          <a:ext cx="0" cy="0"/>
          <a:chOff x="0" y="0"/>
          <a:chExt cx="0" cy="0"/>
        </a:xfrm>
      </p:grpSpPr>
      <p:sp>
        <p:nvSpPr>
          <p:cNvPr id="291" name="Google Shape;291;p7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92" name="Google Shape;292;p76"/>
          <p:cNvSpPr>
            <a:spLocks noGrp="1"/>
          </p:cNvSpPr>
          <p:nvPr>
            <p:ph type="pic" idx="2"/>
          </p:nvPr>
        </p:nvSpPr>
        <p:spPr>
          <a:xfrm>
            <a:off x="9433559" y="0"/>
            <a:ext cx="2758441" cy="3429000"/>
          </a:xfrm>
          <a:prstGeom prst="rect">
            <a:avLst/>
          </a:prstGeom>
          <a:noFill/>
          <a:ln>
            <a:noFill/>
          </a:ln>
        </p:spPr>
      </p:sp>
      <p:sp>
        <p:nvSpPr>
          <p:cNvPr id="293" name="Google Shape;293;p76"/>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rket Size 2">
  <p:cSld name="Market Size 2">
    <p:spTree>
      <p:nvGrpSpPr>
        <p:cNvPr id="1" name="Shape 294"/>
        <p:cNvGrpSpPr/>
        <p:nvPr/>
      </p:nvGrpSpPr>
      <p:grpSpPr>
        <a:xfrm>
          <a:off x="0" y="0"/>
          <a:ext cx="0" cy="0"/>
          <a:chOff x="0" y="0"/>
          <a:chExt cx="0" cy="0"/>
        </a:xfrm>
      </p:grpSpPr>
      <p:sp>
        <p:nvSpPr>
          <p:cNvPr id="295" name="Google Shape;295;p77"/>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296" name="Google Shape;296;p77"/>
          <p:cNvSpPr>
            <a:spLocks noGrp="1"/>
          </p:cNvSpPr>
          <p:nvPr>
            <p:ph type="pic" idx="2"/>
          </p:nvPr>
        </p:nvSpPr>
        <p:spPr>
          <a:xfrm>
            <a:off x="7663978" y="2823785"/>
            <a:ext cx="3508847" cy="3429001"/>
          </a:xfrm>
          <a:prstGeom prst="rect">
            <a:avLst/>
          </a:prstGeom>
          <a:noFill/>
          <a:ln>
            <a:noFill/>
          </a:ln>
        </p:spPr>
      </p:sp>
      <p:sp>
        <p:nvSpPr>
          <p:cNvPr id="297" name="Google Shape;297;p77"/>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arket Research 1">
  <p:cSld name="Market Research 1">
    <p:spTree>
      <p:nvGrpSpPr>
        <p:cNvPr id="1" name="Shape 298"/>
        <p:cNvGrpSpPr/>
        <p:nvPr/>
      </p:nvGrpSpPr>
      <p:grpSpPr>
        <a:xfrm>
          <a:off x="0" y="0"/>
          <a:ext cx="0" cy="0"/>
          <a:chOff x="0" y="0"/>
          <a:chExt cx="0" cy="0"/>
        </a:xfrm>
      </p:grpSpPr>
      <p:sp>
        <p:nvSpPr>
          <p:cNvPr id="299" name="Google Shape;299;p78"/>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00" name="Google Shape;300;p78"/>
          <p:cNvSpPr>
            <a:spLocks noGrp="1"/>
          </p:cNvSpPr>
          <p:nvPr>
            <p:ph type="pic" idx="2"/>
          </p:nvPr>
        </p:nvSpPr>
        <p:spPr>
          <a:xfrm>
            <a:off x="1019175" y="2403192"/>
            <a:ext cx="3427565" cy="3870608"/>
          </a:xfrm>
          <a:prstGeom prst="rect">
            <a:avLst/>
          </a:prstGeom>
          <a:noFill/>
          <a:ln>
            <a:noFill/>
          </a:ln>
        </p:spPr>
      </p:sp>
      <p:sp>
        <p:nvSpPr>
          <p:cNvPr id="301" name="Google Shape;301;p78"/>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Market Research 2">
  <p:cSld name="Market Research 2">
    <p:spTree>
      <p:nvGrpSpPr>
        <p:cNvPr id="1" name="Shape 302"/>
        <p:cNvGrpSpPr/>
        <p:nvPr/>
      </p:nvGrpSpPr>
      <p:grpSpPr>
        <a:xfrm>
          <a:off x="0" y="0"/>
          <a:ext cx="0" cy="0"/>
          <a:chOff x="0" y="0"/>
          <a:chExt cx="0" cy="0"/>
        </a:xfrm>
      </p:grpSpPr>
      <p:sp>
        <p:nvSpPr>
          <p:cNvPr id="303" name="Google Shape;303;p79"/>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04" name="Google Shape;304;p79"/>
          <p:cNvSpPr>
            <a:spLocks noGrp="1"/>
          </p:cNvSpPr>
          <p:nvPr>
            <p:ph type="pic" idx="2"/>
          </p:nvPr>
        </p:nvSpPr>
        <p:spPr>
          <a:xfrm>
            <a:off x="1019174" y="2049779"/>
            <a:ext cx="5076826" cy="2133601"/>
          </a:xfrm>
          <a:prstGeom prst="rect">
            <a:avLst/>
          </a:prstGeom>
          <a:noFill/>
          <a:ln>
            <a:noFill/>
          </a:ln>
        </p:spPr>
      </p:sp>
      <p:sp>
        <p:nvSpPr>
          <p:cNvPr id="305" name="Google Shape;305;p79"/>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arket Analysis">
  <p:cSld name="Market Analysis">
    <p:spTree>
      <p:nvGrpSpPr>
        <p:cNvPr id="1" name="Shape 306"/>
        <p:cNvGrpSpPr/>
        <p:nvPr/>
      </p:nvGrpSpPr>
      <p:grpSpPr>
        <a:xfrm>
          <a:off x="0" y="0"/>
          <a:ext cx="0" cy="0"/>
          <a:chOff x="0" y="0"/>
          <a:chExt cx="0" cy="0"/>
        </a:xfrm>
      </p:grpSpPr>
      <p:sp>
        <p:nvSpPr>
          <p:cNvPr id="307" name="Google Shape;307;p80"/>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08" name="Google Shape;308;p80"/>
          <p:cNvSpPr>
            <a:spLocks noGrp="1"/>
          </p:cNvSpPr>
          <p:nvPr>
            <p:ph type="pic" idx="2"/>
          </p:nvPr>
        </p:nvSpPr>
        <p:spPr>
          <a:xfrm>
            <a:off x="6095998" y="1952624"/>
            <a:ext cx="6096002" cy="4321176"/>
          </a:xfrm>
          <a:prstGeom prst="rect">
            <a:avLst/>
          </a:prstGeom>
          <a:noFill/>
          <a:ln>
            <a:noFill/>
          </a:ln>
        </p:spPr>
      </p:sp>
      <p:sp>
        <p:nvSpPr>
          <p:cNvPr id="309" name="Google Shape;309;p80"/>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rket Opportunity 1">
  <p:cSld name="Market Opportunity 1">
    <p:spTree>
      <p:nvGrpSpPr>
        <p:cNvPr id="1" name="Shape 310"/>
        <p:cNvGrpSpPr/>
        <p:nvPr/>
      </p:nvGrpSpPr>
      <p:grpSpPr>
        <a:xfrm>
          <a:off x="0" y="0"/>
          <a:ext cx="0" cy="0"/>
          <a:chOff x="0" y="0"/>
          <a:chExt cx="0" cy="0"/>
        </a:xfrm>
      </p:grpSpPr>
      <p:sp>
        <p:nvSpPr>
          <p:cNvPr id="311" name="Google Shape;311;p81"/>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12" name="Google Shape;312;p81"/>
          <p:cNvSpPr>
            <a:spLocks noGrp="1"/>
          </p:cNvSpPr>
          <p:nvPr>
            <p:ph type="pic" idx="2"/>
          </p:nvPr>
        </p:nvSpPr>
        <p:spPr>
          <a:xfrm>
            <a:off x="1045517" y="1973744"/>
            <a:ext cx="4305300" cy="4300056"/>
          </a:xfrm>
          <a:prstGeom prst="rect">
            <a:avLst/>
          </a:prstGeom>
          <a:noFill/>
          <a:ln>
            <a:noFill/>
          </a:ln>
        </p:spPr>
      </p:sp>
      <p:sp>
        <p:nvSpPr>
          <p:cNvPr id="313" name="Google Shape;313;p81"/>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etitor Analysis 1">
  <p:cSld name="Competitor Analysis 1">
    <p:spTree>
      <p:nvGrpSpPr>
        <p:cNvPr id="1" name="Shape 314"/>
        <p:cNvGrpSpPr/>
        <p:nvPr/>
      </p:nvGrpSpPr>
      <p:grpSpPr>
        <a:xfrm>
          <a:off x="0" y="0"/>
          <a:ext cx="0" cy="0"/>
          <a:chOff x="0" y="0"/>
          <a:chExt cx="0" cy="0"/>
        </a:xfrm>
      </p:grpSpPr>
      <p:sp>
        <p:nvSpPr>
          <p:cNvPr id="315" name="Google Shape;315;p82"/>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16" name="Google Shape;316;p82"/>
          <p:cNvSpPr>
            <a:spLocks noGrp="1"/>
          </p:cNvSpPr>
          <p:nvPr>
            <p:ph type="pic" idx="2"/>
          </p:nvPr>
        </p:nvSpPr>
        <p:spPr>
          <a:xfrm>
            <a:off x="7296150" y="1553828"/>
            <a:ext cx="3876675" cy="4733801"/>
          </a:xfrm>
          <a:prstGeom prst="rect">
            <a:avLst/>
          </a:prstGeom>
          <a:noFill/>
          <a:ln>
            <a:noFill/>
          </a:ln>
        </p:spPr>
      </p:sp>
      <p:sp>
        <p:nvSpPr>
          <p:cNvPr id="317" name="Google Shape;317;p82"/>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mpetition 1">
  <p:cSld name="Competition 1">
    <p:spTree>
      <p:nvGrpSpPr>
        <p:cNvPr id="1" name="Shape 318"/>
        <p:cNvGrpSpPr/>
        <p:nvPr/>
      </p:nvGrpSpPr>
      <p:grpSpPr>
        <a:xfrm>
          <a:off x="0" y="0"/>
          <a:ext cx="0" cy="0"/>
          <a:chOff x="0" y="0"/>
          <a:chExt cx="0" cy="0"/>
        </a:xfrm>
      </p:grpSpPr>
      <p:sp>
        <p:nvSpPr>
          <p:cNvPr id="319" name="Google Shape;319;p83"/>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20" name="Google Shape;320;p83"/>
          <p:cNvSpPr>
            <a:spLocks noGrp="1"/>
          </p:cNvSpPr>
          <p:nvPr>
            <p:ph type="pic" idx="2"/>
          </p:nvPr>
        </p:nvSpPr>
        <p:spPr>
          <a:xfrm>
            <a:off x="9793385" y="1800224"/>
            <a:ext cx="2385411" cy="1249846"/>
          </a:xfrm>
          <a:prstGeom prst="rect">
            <a:avLst/>
          </a:prstGeom>
          <a:noFill/>
          <a:ln>
            <a:noFill/>
          </a:ln>
        </p:spPr>
      </p:sp>
      <p:sp>
        <p:nvSpPr>
          <p:cNvPr id="321" name="Google Shape;321;p83"/>
          <p:cNvSpPr>
            <a:spLocks noGrp="1"/>
          </p:cNvSpPr>
          <p:nvPr>
            <p:ph type="pic" idx="3"/>
          </p:nvPr>
        </p:nvSpPr>
        <p:spPr>
          <a:xfrm>
            <a:off x="9793385" y="3277201"/>
            <a:ext cx="2385411" cy="1249846"/>
          </a:xfrm>
          <a:prstGeom prst="rect">
            <a:avLst/>
          </a:prstGeom>
          <a:noFill/>
          <a:ln>
            <a:noFill/>
          </a:ln>
        </p:spPr>
      </p:sp>
      <p:sp>
        <p:nvSpPr>
          <p:cNvPr id="322" name="Google Shape;322;p83"/>
          <p:cNvSpPr>
            <a:spLocks noGrp="1"/>
          </p:cNvSpPr>
          <p:nvPr>
            <p:ph type="pic" idx="4"/>
          </p:nvPr>
        </p:nvSpPr>
        <p:spPr>
          <a:xfrm>
            <a:off x="9793385" y="4682699"/>
            <a:ext cx="2385411" cy="1249846"/>
          </a:xfrm>
          <a:prstGeom prst="rect">
            <a:avLst/>
          </a:prstGeom>
          <a:noFill/>
          <a:ln>
            <a:noFill/>
          </a:ln>
        </p:spPr>
      </p:sp>
      <p:sp>
        <p:nvSpPr>
          <p:cNvPr id="323" name="Google Shape;323;p83"/>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ur Team 5" preserve="1" userDrawn="1">
  <p:cSld name="1_Our Team 5">
    <p:spTree>
      <p:nvGrpSpPr>
        <p:cNvPr id="1" name="Shape 122"/>
        <p:cNvGrpSpPr/>
        <p:nvPr/>
      </p:nvGrpSpPr>
      <p:grpSpPr>
        <a:xfrm>
          <a:off x="0" y="0"/>
          <a:ext cx="0" cy="0"/>
          <a:chOff x="0" y="0"/>
          <a:chExt cx="0" cy="0"/>
        </a:xfrm>
      </p:grpSpPr>
      <p:sp>
        <p:nvSpPr>
          <p:cNvPr id="21" name="Title 20">
            <a:extLst>
              <a:ext uri="{FF2B5EF4-FFF2-40B4-BE49-F238E27FC236}">
                <a16:creationId xmlns:a16="http://schemas.microsoft.com/office/drawing/2014/main" id="{D8B24CFD-CA38-F751-797C-6AD9F64E9182}"/>
              </a:ext>
            </a:extLst>
          </p:cNvPr>
          <p:cNvSpPr>
            <a:spLocks noGrp="1"/>
          </p:cNvSpPr>
          <p:nvPr>
            <p:ph type="title" hasCustomPrompt="1"/>
          </p:nvPr>
        </p:nvSpPr>
        <p:spPr>
          <a:xfrm>
            <a:off x="609600" y="553900"/>
            <a:ext cx="10972800" cy="406537"/>
          </a:xfrm>
          <a:prstGeom prst="rect">
            <a:avLst/>
          </a:prstGeom>
        </p:spPr>
        <p:txBody>
          <a:bodyPr/>
          <a:lstStyle/>
          <a:p>
            <a:r>
              <a:rPr lang="en-US"/>
              <a:t>Click to edit title</a:t>
            </a:r>
          </a:p>
        </p:txBody>
      </p:sp>
      <p:sp>
        <p:nvSpPr>
          <p:cNvPr id="50" name="Text Placeholder 49">
            <a:extLst>
              <a:ext uri="{FF2B5EF4-FFF2-40B4-BE49-F238E27FC236}">
                <a16:creationId xmlns:a16="http://schemas.microsoft.com/office/drawing/2014/main" id="{078430DE-1560-B13B-56FB-7AFF36571588}"/>
              </a:ext>
            </a:extLst>
          </p:cNvPr>
          <p:cNvSpPr>
            <a:spLocks noGrp="1"/>
          </p:cNvSpPr>
          <p:nvPr>
            <p:ph type="body" sz="quarter" idx="37" hasCustomPrompt="1"/>
          </p:nvPr>
        </p:nvSpPr>
        <p:spPr>
          <a:xfrm>
            <a:off x="609600" y="1117783"/>
            <a:ext cx="10491788" cy="396875"/>
          </a:xfrm>
          <a:prstGeom prst="rect">
            <a:avLst/>
          </a:prstGeom>
        </p:spPr>
        <p:txBody>
          <a:bodyPr/>
          <a:lstStyle>
            <a:lvl1pPr marL="45720" indent="0">
              <a:lnSpc>
                <a:spcPct val="80000"/>
              </a:lnSpc>
              <a:spcBef>
                <a:spcPts val="0"/>
              </a:spcBef>
              <a:defRPr sz="1800" i="1"/>
            </a:lvl1pPr>
          </a:lstStyle>
          <a:p>
            <a:pPr lvl="0"/>
            <a:r>
              <a:rPr lang="en-US"/>
              <a:t>Sub header</a:t>
            </a:r>
          </a:p>
        </p:txBody>
      </p:sp>
      <p:sp>
        <p:nvSpPr>
          <p:cNvPr id="3" name="Google Shape;6;p17">
            <a:extLst>
              <a:ext uri="{FF2B5EF4-FFF2-40B4-BE49-F238E27FC236}">
                <a16:creationId xmlns:a16="http://schemas.microsoft.com/office/drawing/2014/main" id="{FA468932-EA9C-A4CC-EE63-132827FAD1B4}"/>
              </a:ext>
            </a:extLst>
          </p:cNvPr>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smtClean="0"/>
              <a:t>‹#›</a:t>
            </a:fld>
            <a:endParaRPr sz="1400" b="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003185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raction 1">
  <p:cSld name="Traction 1">
    <p:spTree>
      <p:nvGrpSpPr>
        <p:cNvPr id="1" name="Shape 324"/>
        <p:cNvGrpSpPr/>
        <p:nvPr/>
      </p:nvGrpSpPr>
      <p:grpSpPr>
        <a:xfrm>
          <a:off x="0" y="0"/>
          <a:ext cx="0" cy="0"/>
          <a:chOff x="0" y="0"/>
          <a:chExt cx="0" cy="0"/>
        </a:xfrm>
      </p:grpSpPr>
      <p:sp>
        <p:nvSpPr>
          <p:cNvPr id="325" name="Google Shape;325;p84"/>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26" name="Google Shape;326;p84"/>
          <p:cNvSpPr>
            <a:spLocks noGrp="1"/>
          </p:cNvSpPr>
          <p:nvPr>
            <p:ph type="pic" idx="2"/>
          </p:nvPr>
        </p:nvSpPr>
        <p:spPr>
          <a:xfrm>
            <a:off x="6096000" y="15083"/>
            <a:ext cx="6095999" cy="3421459"/>
          </a:xfrm>
          <a:prstGeom prst="rect">
            <a:avLst/>
          </a:prstGeom>
          <a:noFill/>
          <a:ln>
            <a:noFill/>
          </a:ln>
        </p:spPr>
      </p:sp>
      <p:sp>
        <p:nvSpPr>
          <p:cNvPr id="327" name="Google Shape;327;p84"/>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raction">
  <p:cSld name="Traction">
    <p:spTree>
      <p:nvGrpSpPr>
        <p:cNvPr id="1" name="Shape 328"/>
        <p:cNvGrpSpPr/>
        <p:nvPr/>
      </p:nvGrpSpPr>
      <p:grpSpPr>
        <a:xfrm>
          <a:off x="0" y="0"/>
          <a:ext cx="0" cy="0"/>
          <a:chOff x="0" y="0"/>
          <a:chExt cx="0" cy="0"/>
        </a:xfrm>
      </p:grpSpPr>
      <p:sp>
        <p:nvSpPr>
          <p:cNvPr id="329" name="Google Shape;329;p85"/>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30" name="Google Shape;330;p85"/>
          <p:cNvSpPr>
            <a:spLocks noGrp="1"/>
          </p:cNvSpPr>
          <p:nvPr>
            <p:ph type="pic" idx="2"/>
          </p:nvPr>
        </p:nvSpPr>
        <p:spPr>
          <a:xfrm>
            <a:off x="8698899" y="4481688"/>
            <a:ext cx="2473927" cy="1792110"/>
          </a:xfrm>
          <a:prstGeom prst="rect">
            <a:avLst/>
          </a:prstGeom>
          <a:noFill/>
          <a:ln>
            <a:noFill/>
          </a:ln>
        </p:spPr>
      </p:sp>
      <p:sp>
        <p:nvSpPr>
          <p:cNvPr id="331" name="Google Shape;331;p85"/>
          <p:cNvSpPr>
            <a:spLocks noGrp="1"/>
          </p:cNvSpPr>
          <p:nvPr>
            <p:ph type="pic" idx="3"/>
          </p:nvPr>
        </p:nvSpPr>
        <p:spPr>
          <a:xfrm>
            <a:off x="6095998" y="4481688"/>
            <a:ext cx="2473927" cy="1792110"/>
          </a:xfrm>
          <a:prstGeom prst="rect">
            <a:avLst/>
          </a:prstGeom>
          <a:noFill/>
          <a:ln>
            <a:noFill/>
          </a:ln>
        </p:spPr>
      </p:sp>
      <p:sp>
        <p:nvSpPr>
          <p:cNvPr id="332" name="Google Shape;332;p85"/>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usiness Model 1">
  <p:cSld name="Business Model 1">
    <p:spTree>
      <p:nvGrpSpPr>
        <p:cNvPr id="1" name="Shape 333"/>
        <p:cNvGrpSpPr/>
        <p:nvPr/>
      </p:nvGrpSpPr>
      <p:grpSpPr>
        <a:xfrm>
          <a:off x="0" y="0"/>
          <a:ext cx="0" cy="0"/>
          <a:chOff x="0" y="0"/>
          <a:chExt cx="0" cy="0"/>
        </a:xfrm>
      </p:grpSpPr>
      <p:sp>
        <p:nvSpPr>
          <p:cNvPr id="334" name="Google Shape;334;p8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35" name="Google Shape;335;p86"/>
          <p:cNvSpPr>
            <a:spLocks noGrp="1"/>
          </p:cNvSpPr>
          <p:nvPr>
            <p:ph type="pic" idx="2"/>
          </p:nvPr>
        </p:nvSpPr>
        <p:spPr>
          <a:xfrm>
            <a:off x="1263404" y="2278379"/>
            <a:ext cx="3585269" cy="3995421"/>
          </a:xfrm>
          <a:prstGeom prst="rect">
            <a:avLst/>
          </a:prstGeom>
          <a:noFill/>
          <a:ln>
            <a:noFill/>
          </a:ln>
        </p:spPr>
      </p:sp>
      <p:sp>
        <p:nvSpPr>
          <p:cNvPr id="336" name="Google Shape;336;p86"/>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Revenue Model">
  <p:cSld name="Revenue Model">
    <p:spTree>
      <p:nvGrpSpPr>
        <p:cNvPr id="1" name="Shape 337"/>
        <p:cNvGrpSpPr/>
        <p:nvPr/>
      </p:nvGrpSpPr>
      <p:grpSpPr>
        <a:xfrm>
          <a:off x="0" y="0"/>
          <a:ext cx="0" cy="0"/>
          <a:chOff x="0" y="0"/>
          <a:chExt cx="0" cy="0"/>
        </a:xfrm>
      </p:grpSpPr>
      <p:sp>
        <p:nvSpPr>
          <p:cNvPr id="338" name="Google Shape;338;p87"/>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39" name="Google Shape;339;p87"/>
          <p:cNvSpPr>
            <a:spLocks noGrp="1"/>
          </p:cNvSpPr>
          <p:nvPr>
            <p:ph type="pic" idx="2"/>
          </p:nvPr>
        </p:nvSpPr>
        <p:spPr>
          <a:xfrm>
            <a:off x="9753299" y="2019300"/>
            <a:ext cx="2438702" cy="4309827"/>
          </a:xfrm>
          <a:prstGeom prst="rect">
            <a:avLst/>
          </a:prstGeom>
          <a:noFill/>
          <a:ln>
            <a:noFill/>
          </a:ln>
        </p:spPr>
      </p:sp>
      <p:sp>
        <p:nvSpPr>
          <p:cNvPr id="340" name="Google Shape;340;p87"/>
          <p:cNvSpPr txBox="1">
            <a:spLocks noGrp="1"/>
          </p:cNvSpPr>
          <p:nvPr>
            <p:ph type="title"/>
          </p:nvPr>
        </p:nvSpPr>
        <p:spPr>
          <a:xfrm>
            <a:off x="1019175" y="723900"/>
            <a:ext cx="9152698" cy="1249846"/>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Revenue Model 3">
  <p:cSld name="Revenue Model 3">
    <p:spTree>
      <p:nvGrpSpPr>
        <p:cNvPr id="1" name="Shape 341"/>
        <p:cNvGrpSpPr/>
        <p:nvPr/>
      </p:nvGrpSpPr>
      <p:grpSpPr>
        <a:xfrm>
          <a:off x="0" y="0"/>
          <a:ext cx="0" cy="0"/>
          <a:chOff x="0" y="0"/>
          <a:chExt cx="0" cy="0"/>
        </a:xfrm>
      </p:grpSpPr>
      <p:sp>
        <p:nvSpPr>
          <p:cNvPr id="342" name="Google Shape;342;p88"/>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43" name="Google Shape;343;p88"/>
          <p:cNvSpPr>
            <a:spLocks noGrp="1"/>
          </p:cNvSpPr>
          <p:nvPr>
            <p:ph type="pic" idx="2"/>
          </p:nvPr>
        </p:nvSpPr>
        <p:spPr>
          <a:xfrm>
            <a:off x="8686800" y="0"/>
            <a:ext cx="3505200" cy="6858000"/>
          </a:xfrm>
          <a:prstGeom prst="rect">
            <a:avLst/>
          </a:prstGeom>
          <a:noFill/>
          <a:ln>
            <a:noFill/>
          </a:ln>
        </p:spPr>
      </p:sp>
      <p:sp>
        <p:nvSpPr>
          <p:cNvPr id="344" name="Google Shape;344;p88"/>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evenue Model 4">
  <p:cSld name="Revenue Model 4">
    <p:spTree>
      <p:nvGrpSpPr>
        <p:cNvPr id="1" name="Shape 345"/>
        <p:cNvGrpSpPr/>
        <p:nvPr/>
      </p:nvGrpSpPr>
      <p:grpSpPr>
        <a:xfrm>
          <a:off x="0" y="0"/>
          <a:ext cx="0" cy="0"/>
          <a:chOff x="0" y="0"/>
          <a:chExt cx="0" cy="0"/>
        </a:xfrm>
      </p:grpSpPr>
      <p:sp>
        <p:nvSpPr>
          <p:cNvPr id="346" name="Google Shape;346;p89"/>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47" name="Google Shape;347;p89"/>
          <p:cNvSpPr>
            <a:spLocks noGrp="1"/>
          </p:cNvSpPr>
          <p:nvPr>
            <p:ph type="pic" idx="2"/>
          </p:nvPr>
        </p:nvSpPr>
        <p:spPr>
          <a:xfrm>
            <a:off x="3872519" y="1747540"/>
            <a:ext cx="3738861" cy="3738861"/>
          </a:xfrm>
          <a:prstGeom prst="rect">
            <a:avLst/>
          </a:prstGeom>
          <a:noFill/>
          <a:ln>
            <a:noFill/>
          </a:ln>
        </p:spPr>
      </p:sp>
      <p:sp>
        <p:nvSpPr>
          <p:cNvPr id="348" name="Google Shape;348;p89"/>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ricing Plan">
  <p:cSld name="Pricing Plan">
    <p:spTree>
      <p:nvGrpSpPr>
        <p:cNvPr id="1" name="Shape 349"/>
        <p:cNvGrpSpPr/>
        <p:nvPr/>
      </p:nvGrpSpPr>
      <p:grpSpPr>
        <a:xfrm>
          <a:off x="0" y="0"/>
          <a:ext cx="0" cy="0"/>
          <a:chOff x="0" y="0"/>
          <a:chExt cx="0" cy="0"/>
        </a:xfrm>
      </p:grpSpPr>
      <p:sp>
        <p:nvSpPr>
          <p:cNvPr id="350" name="Google Shape;350;p90"/>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51" name="Google Shape;351;p90"/>
          <p:cNvSpPr>
            <a:spLocks noGrp="1"/>
          </p:cNvSpPr>
          <p:nvPr>
            <p:ph type="pic" idx="2"/>
          </p:nvPr>
        </p:nvSpPr>
        <p:spPr>
          <a:xfrm>
            <a:off x="4553649" y="1928811"/>
            <a:ext cx="2158437" cy="3978311"/>
          </a:xfrm>
          <a:prstGeom prst="rect">
            <a:avLst/>
          </a:prstGeom>
          <a:noFill/>
          <a:ln>
            <a:noFill/>
          </a:ln>
        </p:spPr>
      </p:sp>
      <p:sp>
        <p:nvSpPr>
          <p:cNvPr id="352" name="Google Shape;352;p90"/>
          <p:cNvSpPr>
            <a:spLocks noGrp="1"/>
          </p:cNvSpPr>
          <p:nvPr>
            <p:ph type="pic" idx="3"/>
          </p:nvPr>
        </p:nvSpPr>
        <p:spPr>
          <a:xfrm>
            <a:off x="6784019" y="1928811"/>
            <a:ext cx="2158437" cy="3978311"/>
          </a:xfrm>
          <a:prstGeom prst="rect">
            <a:avLst/>
          </a:prstGeom>
          <a:noFill/>
          <a:ln>
            <a:noFill/>
          </a:ln>
        </p:spPr>
      </p:sp>
      <p:sp>
        <p:nvSpPr>
          <p:cNvPr id="353" name="Google Shape;353;p90"/>
          <p:cNvSpPr>
            <a:spLocks noGrp="1"/>
          </p:cNvSpPr>
          <p:nvPr>
            <p:ph type="pic" idx="4"/>
          </p:nvPr>
        </p:nvSpPr>
        <p:spPr>
          <a:xfrm>
            <a:off x="9014389" y="1928811"/>
            <a:ext cx="2158437" cy="3978311"/>
          </a:xfrm>
          <a:prstGeom prst="rect">
            <a:avLst/>
          </a:prstGeom>
          <a:noFill/>
          <a:ln>
            <a:noFill/>
          </a:ln>
        </p:spPr>
      </p:sp>
      <p:sp>
        <p:nvSpPr>
          <p:cNvPr id="354" name="Google Shape;354;p90"/>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Marketing Strategies">
  <p:cSld name="Marketing Strategies">
    <p:spTree>
      <p:nvGrpSpPr>
        <p:cNvPr id="1" name="Shape 355"/>
        <p:cNvGrpSpPr/>
        <p:nvPr/>
      </p:nvGrpSpPr>
      <p:grpSpPr>
        <a:xfrm>
          <a:off x="0" y="0"/>
          <a:ext cx="0" cy="0"/>
          <a:chOff x="0" y="0"/>
          <a:chExt cx="0" cy="0"/>
        </a:xfrm>
      </p:grpSpPr>
      <p:sp>
        <p:nvSpPr>
          <p:cNvPr id="356" name="Google Shape;356;p91"/>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57" name="Google Shape;357;p91"/>
          <p:cNvSpPr>
            <a:spLocks noGrp="1"/>
          </p:cNvSpPr>
          <p:nvPr>
            <p:ph type="pic" idx="2"/>
          </p:nvPr>
        </p:nvSpPr>
        <p:spPr>
          <a:xfrm>
            <a:off x="8502014" y="2605508"/>
            <a:ext cx="3686176" cy="3668292"/>
          </a:xfrm>
          <a:prstGeom prst="rect">
            <a:avLst/>
          </a:prstGeom>
          <a:noFill/>
          <a:ln>
            <a:noFill/>
          </a:ln>
        </p:spPr>
      </p:sp>
      <p:sp>
        <p:nvSpPr>
          <p:cNvPr id="358" name="Google Shape;358;p91"/>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arket Opportunity">
  <p:cSld name="Market Opportunity">
    <p:spTree>
      <p:nvGrpSpPr>
        <p:cNvPr id="1" name="Shape 359"/>
        <p:cNvGrpSpPr/>
        <p:nvPr/>
      </p:nvGrpSpPr>
      <p:grpSpPr>
        <a:xfrm>
          <a:off x="0" y="0"/>
          <a:ext cx="0" cy="0"/>
          <a:chOff x="0" y="0"/>
          <a:chExt cx="0" cy="0"/>
        </a:xfrm>
      </p:grpSpPr>
      <p:sp>
        <p:nvSpPr>
          <p:cNvPr id="360" name="Google Shape;360;p92"/>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61" name="Google Shape;361;p92"/>
          <p:cNvSpPr>
            <a:spLocks noGrp="1"/>
          </p:cNvSpPr>
          <p:nvPr>
            <p:ph type="pic" idx="2"/>
          </p:nvPr>
        </p:nvSpPr>
        <p:spPr>
          <a:xfrm>
            <a:off x="9182100" y="2285999"/>
            <a:ext cx="3009900" cy="3987799"/>
          </a:xfrm>
          <a:prstGeom prst="rect">
            <a:avLst/>
          </a:prstGeom>
          <a:noFill/>
          <a:ln>
            <a:noFill/>
          </a:ln>
        </p:spPr>
      </p:sp>
      <p:sp>
        <p:nvSpPr>
          <p:cNvPr id="362" name="Google Shape;362;p92"/>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Marketing Investment 3">
  <p:cSld name="Marketing Investment 3">
    <p:spTree>
      <p:nvGrpSpPr>
        <p:cNvPr id="1" name="Shape 363"/>
        <p:cNvGrpSpPr/>
        <p:nvPr/>
      </p:nvGrpSpPr>
      <p:grpSpPr>
        <a:xfrm>
          <a:off x="0" y="0"/>
          <a:ext cx="0" cy="0"/>
          <a:chOff x="0" y="0"/>
          <a:chExt cx="0" cy="0"/>
        </a:xfrm>
      </p:grpSpPr>
      <p:sp>
        <p:nvSpPr>
          <p:cNvPr id="364" name="Google Shape;364;p93"/>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65" name="Google Shape;365;p93"/>
          <p:cNvSpPr>
            <a:spLocks noGrp="1"/>
          </p:cNvSpPr>
          <p:nvPr>
            <p:ph type="pic" idx="2"/>
          </p:nvPr>
        </p:nvSpPr>
        <p:spPr>
          <a:xfrm>
            <a:off x="1019177" y="1889760"/>
            <a:ext cx="2424616" cy="4384041"/>
          </a:xfrm>
          <a:prstGeom prst="rect">
            <a:avLst/>
          </a:prstGeom>
          <a:noFill/>
          <a:ln>
            <a:noFill/>
          </a:ln>
        </p:spPr>
      </p:sp>
      <p:sp>
        <p:nvSpPr>
          <p:cNvPr id="366" name="Google Shape;366;p93"/>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age 1" type="title" preserve="1">
  <p:cSld name="1_Main Page 1">
    <p:spTree>
      <p:nvGrpSpPr>
        <p:cNvPr id="1" name="Shape 21"/>
        <p:cNvGrpSpPr/>
        <p:nvPr/>
      </p:nvGrpSpPr>
      <p:grpSpPr>
        <a:xfrm>
          <a:off x="0" y="0"/>
          <a:ext cx="0" cy="0"/>
          <a:chOff x="0" y="0"/>
          <a:chExt cx="0" cy="0"/>
        </a:xfrm>
      </p:grpSpPr>
      <p:sp>
        <p:nvSpPr>
          <p:cNvPr id="23" name="Google Shape;23;p21"/>
          <p:cNvSpPr txBox="1">
            <a:spLocks noGrp="1"/>
          </p:cNvSpPr>
          <p:nvPr>
            <p:ph type="title"/>
          </p:nvPr>
        </p:nvSpPr>
        <p:spPr>
          <a:xfrm>
            <a:off x="615763" y="927621"/>
            <a:ext cx="9152698" cy="542367"/>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3" name="TextBox 2">
            <a:extLst>
              <a:ext uri="{FF2B5EF4-FFF2-40B4-BE49-F238E27FC236}">
                <a16:creationId xmlns:a16="http://schemas.microsoft.com/office/drawing/2014/main" id="{F83843C2-4488-6050-FBF6-57FF04EDB42F}"/>
              </a:ext>
            </a:extLst>
          </p:cNvPr>
          <p:cNvSpPr txBox="1"/>
          <p:nvPr userDrawn="1"/>
        </p:nvSpPr>
        <p:spPr>
          <a:xfrm>
            <a:off x="11531739" y="6367904"/>
            <a:ext cx="426897" cy="307777"/>
          </a:xfrm>
          <a:prstGeom prst="rect">
            <a:avLst/>
          </a:prstGeom>
          <a:noFill/>
        </p:spPr>
        <p:txBody>
          <a:bodyPr wrap="square">
            <a:spAutoFit/>
          </a:bodyPr>
          <a:lstStyle/>
          <a:p>
            <a:fld id="{00000000-1234-1234-1234-123412341234}" type="slidenum">
              <a:rPr lang="en-US" smtClean="0">
                <a:solidFill>
                  <a:schemeClr val="tx1"/>
                </a:solidFill>
              </a:rPr>
              <a:pPr/>
              <a:t>‹#›</a:t>
            </a:fld>
            <a:endParaRPr lang="en-US" dirty="0">
              <a:solidFill>
                <a:schemeClr val="tx1"/>
              </a:solidFill>
            </a:endParaRPr>
          </a:p>
        </p:txBody>
      </p:sp>
      <p:sp>
        <p:nvSpPr>
          <p:cNvPr id="4" name="Google Shape;6;p17">
            <a:extLst>
              <a:ext uri="{FF2B5EF4-FFF2-40B4-BE49-F238E27FC236}">
                <a16:creationId xmlns:a16="http://schemas.microsoft.com/office/drawing/2014/main" id="{A07BCE33-12D4-E2B8-9DB9-539BD828A676}"/>
              </a:ext>
            </a:extLst>
          </p:cNvPr>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smtClean="0"/>
              <a:t>‹#›</a:t>
            </a:fld>
            <a:endParaRPr sz="1400" b="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242821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Defining Problems">
  <p:cSld name="Defining Problems">
    <p:spTree>
      <p:nvGrpSpPr>
        <p:cNvPr id="1" name="Shape 367"/>
        <p:cNvGrpSpPr/>
        <p:nvPr/>
      </p:nvGrpSpPr>
      <p:grpSpPr>
        <a:xfrm>
          <a:off x="0" y="0"/>
          <a:ext cx="0" cy="0"/>
          <a:chOff x="0" y="0"/>
          <a:chExt cx="0" cy="0"/>
        </a:xfrm>
      </p:grpSpPr>
      <p:sp>
        <p:nvSpPr>
          <p:cNvPr id="368" name="Google Shape;368;p94"/>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69" name="Google Shape;369;p94"/>
          <p:cNvSpPr>
            <a:spLocks noGrp="1"/>
          </p:cNvSpPr>
          <p:nvPr>
            <p:ph type="pic" idx="2"/>
          </p:nvPr>
        </p:nvSpPr>
        <p:spPr>
          <a:xfrm>
            <a:off x="8747125" y="4691831"/>
            <a:ext cx="3444875" cy="1581970"/>
          </a:xfrm>
          <a:prstGeom prst="rect">
            <a:avLst/>
          </a:prstGeom>
          <a:noFill/>
          <a:ln>
            <a:noFill/>
          </a:ln>
        </p:spPr>
      </p:sp>
      <p:sp>
        <p:nvSpPr>
          <p:cNvPr id="370" name="Google Shape;370;p94"/>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371" name="Google Shape;371;p94"/>
          <p:cNvSpPr>
            <a:spLocks noGrp="1"/>
          </p:cNvSpPr>
          <p:nvPr>
            <p:ph type="pic" idx="3"/>
          </p:nvPr>
        </p:nvSpPr>
        <p:spPr>
          <a:xfrm>
            <a:off x="8747125" y="3109861"/>
            <a:ext cx="3444875" cy="1581970"/>
          </a:xfrm>
          <a:prstGeom prst="rect">
            <a:avLst/>
          </a:prstGeom>
          <a:noFill/>
          <a:ln>
            <a:noFill/>
          </a:ln>
        </p:spPr>
      </p:sp>
      <p:sp>
        <p:nvSpPr>
          <p:cNvPr id="372" name="Google Shape;372;p94"/>
          <p:cNvSpPr>
            <a:spLocks noGrp="1"/>
          </p:cNvSpPr>
          <p:nvPr>
            <p:ph type="pic" idx="4"/>
          </p:nvPr>
        </p:nvSpPr>
        <p:spPr>
          <a:xfrm>
            <a:off x="8747125" y="1527892"/>
            <a:ext cx="3444875" cy="1581971"/>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roblem">
  <p:cSld name="Problem">
    <p:spTree>
      <p:nvGrpSpPr>
        <p:cNvPr id="1" name="Shape 373"/>
        <p:cNvGrpSpPr/>
        <p:nvPr/>
      </p:nvGrpSpPr>
      <p:grpSpPr>
        <a:xfrm>
          <a:off x="0" y="0"/>
          <a:ext cx="0" cy="0"/>
          <a:chOff x="0" y="0"/>
          <a:chExt cx="0" cy="0"/>
        </a:xfrm>
      </p:grpSpPr>
      <p:sp>
        <p:nvSpPr>
          <p:cNvPr id="374" name="Google Shape;374;p95"/>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75" name="Google Shape;375;p95"/>
          <p:cNvSpPr>
            <a:spLocks noGrp="1"/>
          </p:cNvSpPr>
          <p:nvPr>
            <p:ph type="pic" idx="2"/>
          </p:nvPr>
        </p:nvSpPr>
        <p:spPr>
          <a:xfrm>
            <a:off x="6096001" y="0"/>
            <a:ext cx="6096001" cy="6858000"/>
          </a:xfrm>
          <a:prstGeom prst="rect">
            <a:avLst/>
          </a:prstGeom>
          <a:noFill/>
          <a:ln>
            <a:noFill/>
          </a:ln>
        </p:spPr>
      </p:sp>
      <p:sp>
        <p:nvSpPr>
          <p:cNvPr id="376" name="Google Shape;376;p95"/>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Needs / Problem">
  <p:cSld name="Needs / Problem">
    <p:spTree>
      <p:nvGrpSpPr>
        <p:cNvPr id="1" name="Shape 377"/>
        <p:cNvGrpSpPr/>
        <p:nvPr/>
      </p:nvGrpSpPr>
      <p:grpSpPr>
        <a:xfrm>
          <a:off x="0" y="0"/>
          <a:ext cx="0" cy="0"/>
          <a:chOff x="0" y="0"/>
          <a:chExt cx="0" cy="0"/>
        </a:xfrm>
      </p:grpSpPr>
      <p:sp>
        <p:nvSpPr>
          <p:cNvPr id="378" name="Google Shape;378;p9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79" name="Google Shape;379;p96"/>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380" name="Google Shape;380;p96"/>
          <p:cNvSpPr>
            <a:spLocks noGrp="1"/>
          </p:cNvSpPr>
          <p:nvPr>
            <p:ph type="pic" idx="2"/>
          </p:nvPr>
        </p:nvSpPr>
        <p:spPr>
          <a:xfrm>
            <a:off x="6179822" y="3429001"/>
            <a:ext cx="2411290" cy="2833707"/>
          </a:xfrm>
          <a:prstGeom prst="rect">
            <a:avLst/>
          </a:prstGeom>
          <a:noFill/>
          <a:ln>
            <a:noFill/>
          </a:ln>
        </p:spPr>
      </p:sp>
      <p:sp>
        <p:nvSpPr>
          <p:cNvPr id="381" name="Google Shape;381;p96"/>
          <p:cNvSpPr>
            <a:spLocks noGrp="1"/>
          </p:cNvSpPr>
          <p:nvPr>
            <p:ph type="pic" idx="3"/>
          </p:nvPr>
        </p:nvSpPr>
        <p:spPr>
          <a:xfrm>
            <a:off x="8761535" y="3429001"/>
            <a:ext cx="2411290" cy="2833707"/>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olution Strategy">
  <p:cSld name="Solution Strategy">
    <p:spTree>
      <p:nvGrpSpPr>
        <p:cNvPr id="1" name="Shape 382"/>
        <p:cNvGrpSpPr/>
        <p:nvPr/>
      </p:nvGrpSpPr>
      <p:grpSpPr>
        <a:xfrm>
          <a:off x="0" y="0"/>
          <a:ext cx="0" cy="0"/>
          <a:chOff x="0" y="0"/>
          <a:chExt cx="0" cy="0"/>
        </a:xfrm>
      </p:grpSpPr>
      <p:sp>
        <p:nvSpPr>
          <p:cNvPr id="383" name="Google Shape;383;p97"/>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84" name="Google Shape;384;p97"/>
          <p:cNvSpPr>
            <a:spLocks noGrp="1"/>
          </p:cNvSpPr>
          <p:nvPr>
            <p:ph type="pic" idx="2"/>
          </p:nvPr>
        </p:nvSpPr>
        <p:spPr>
          <a:xfrm>
            <a:off x="6096000" y="4024293"/>
            <a:ext cx="6096000" cy="2833707"/>
          </a:xfrm>
          <a:prstGeom prst="rect">
            <a:avLst/>
          </a:prstGeom>
          <a:noFill/>
          <a:ln>
            <a:noFill/>
          </a:ln>
        </p:spPr>
      </p:sp>
      <p:sp>
        <p:nvSpPr>
          <p:cNvPr id="385" name="Google Shape;385;p97"/>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olution 1">
  <p:cSld name="Solution 1">
    <p:spTree>
      <p:nvGrpSpPr>
        <p:cNvPr id="1" name="Shape 386"/>
        <p:cNvGrpSpPr/>
        <p:nvPr/>
      </p:nvGrpSpPr>
      <p:grpSpPr>
        <a:xfrm>
          <a:off x="0" y="0"/>
          <a:ext cx="0" cy="0"/>
          <a:chOff x="0" y="0"/>
          <a:chExt cx="0" cy="0"/>
        </a:xfrm>
      </p:grpSpPr>
      <p:sp>
        <p:nvSpPr>
          <p:cNvPr id="387" name="Google Shape;387;p98"/>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88" name="Google Shape;388;p98"/>
          <p:cNvSpPr>
            <a:spLocks noGrp="1"/>
          </p:cNvSpPr>
          <p:nvPr>
            <p:ph type="pic" idx="2"/>
          </p:nvPr>
        </p:nvSpPr>
        <p:spPr>
          <a:xfrm>
            <a:off x="1841649" y="2457729"/>
            <a:ext cx="2181224" cy="2181224"/>
          </a:xfrm>
          <a:prstGeom prst="rect">
            <a:avLst/>
          </a:prstGeom>
          <a:noFill/>
          <a:ln>
            <a:noFill/>
          </a:ln>
        </p:spPr>
      </p:sp>
      <p:sp>
        <p:nvSpPr>
          <p:cNvPr id="389" name="Google Shape;389;p98"/>
          <p:cNvSpPr>
            <a:spLocks noGrp="1"/>
          </p:cNvSpPr>
          <p:nvPr>
            <p:ph type="pic" idx="3"/>
          </p:nvPr>
        </p:nvSpPr>
        <p:spPr>
          <a:xfrm>
            <a:off x="5005387" y="2457729"/>
            <a:ext cx="2181224" cy="2181224"/>
          </a:xfrm>
          <a:prstGeom prst="rect">
            <a:avLst/>
          </a:prstGeom>
          <a:noFill/>
          <a:ln>
            <a:noFill/>
          </a:ln>
        </p:spPr>
      </p:sp>
      <p:sp>
        <p:nvSpPr>
          <p:cNvPr id="390" name="Google Shape;390;p98"/>
          <p:cNvSpPr>
            <a:spLocks noGrp="1"/>
          </p:cNvSpPr>
          <p:nvPr>
            <p:ph type="pic" idx="4"/>
          </p:nvPr>
        </p:nvSpPr>
        <p:spPr>
          <a:xfrm>
            <a:off x="8169127" y="2457729"/>
            <a:ext cx="2181224" cy="2181224"/>
          </a:xfrm>
          <a:prstGeom prst="rect">
            <a:avLst/>
          </a:prstGeom>
          <a:noFill/>
          <a:ln>
            <a:noFill/>
          </a:ln>
        </p:spPr>
      </p:sp>
      <p:sp>
        <p:nvSpPr>
          <p:cNvPr id="391" name="Google Shape;391;p98"/>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olution 2">
  <p:cSld name="Solution 2">
    <p:spTree>
      <p:nvGrpSpPr>
        <p:cNvPr id="1" name="Shape 392"/>
        <p:cNvGrpSpPr/>
        <p:nvPr/>
      </p:nvGrpSpPr>
      <p:grpSpPr>
        <a:xfrm>
          <a:off x="0" y="0"/>
          <a:ext cx="0" cy="0"/>
          <a:chOff x="0" y="0"/>
          <a:chExt cx="0" cy="0"/>
        </a:xfrm>
      </p:grpSpPr>
      <p:sp>
        <p:nvSpPr>
          <p:cNvPr id="393" name="Google Shape;393;p99"/>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394" name="Google Shape;394;p99"/>
          <p:cNvSpPr>
            <a:spLocks noGrp="1"/>
          </p:cNvSpPr>
          <p:nvPr>
            <p:ph type="pic" idx="2"/>
          </p:nvPr>
        </p:nvSpPr>
        <p:spPr>
          <a:xfrm>
            <a:off x="9537700" y="1623694"/>
            <a:ext cx="2654300" cy="1516381"/>
          </a:xfrm>
          <a:prstGeom prst="rect">
            <a:avLst/>
          </a:prstGeom>
          <a:noFill/>
          <a:ln>
            <a:noFill/>
          </a:ln>
        </p:spPr>
      </p:sp>
      <p:sp>
        <p:nvSpPr>
          <p:cNvPr id="395" name="Google Shape;395;p99"/>
          <p:cNvSpPr>
            <a:spLocks noGrp="1"/>
          </p:cNvSpPr>
          <p:nvPr>
            <p:ph type="pic" idx="3"/>
          </p:nvPr>
        </p:nvSpPr>
        <p:spPr>
          <a:xfrm>
            <a:off x="9537700" y="4761076"/>
            <a:ext cx="2654300" cy="1516381"/>
          </a:xfrm>
          <a:prstGeom prst="rect">
            <a:avLst/>
          </a:prstGeom>
          <a:noFill/>
          <a:ln>
            <a:noFill/>
          </a:ln>
        </p:spPr>
      </p:sp>
      <p:sp>
        <p:nvSpPr>
          <p:cNvPr id="396" name="Google Shape;396;p99"/>
          <p:cNvSpPr>
            <a:spLocks noGrp="1"/>
          </p:cNvSpPr>
          <p:nvPr>
            <p:ph type="pic" idx="4"/>
          </p:nvPr>
        </p:nvSpPr>
        <p:spPr>
          <a:xfrm>
            <a:off x="9537700" y="3186901"/>
            <a:ext cx="2654300" cy="1516381"/>
          </a:xfrm>
          <a:prstGeom prst="rect">
            <a:avLst/>
          </a:prstGeom>
          <a:noFill/>
          <a:ln>
            <a:noFill/>
          </a:ln>
        </p:spPr>
      </p:sp>
      <p:sp>
        <p:nvSpPr>
          <p:cNvPr id="397" name="Google Shape;397;p99"/>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Financials 1">
  <p:cSld name="Financials 1">
    <p:spTree>
      <p:nvGrpSpPr>
        <p:cNvPr id="1" name="Shape 398"/>
        <p:cNvGrpSpPr/>
        <p:nvPr/>
      </p:nvGrpSpPr>
      <p:grpSpPr>
        <a:xfrm>
          <a:off x="0" y="0"/>
          <a:ext cx="0" cy="0"/>
          <a:chOff x="0" y="0"/>
          <a:chExt cx="0" cy="0"/>
        </a:xfrm>
      </p:grpSpPr>
      <p:sp>
        <p:nvSpPr>
          <p:cNvPr id="399" name="Google Shape;399;p100"/>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00" name="Google Shape;400;p100"/>
          <p:cNvSpPr>
            <a:spLocks noGrp="1"/>
          </p:cNvSpPr>
          <p:nvPr>
            <p:ph type="pic" idx="2"/>
          </p:nvPr>
        </p:nvSpPr>
        <p:spPr>
          <a:xfrm>
            <a:off x="1019175" y="2616201"/>
            <a:ext cx="2630805" cy="3657599"/>
          </a:xfrm>
          <a:prstGeom prst="rect">
            <a:avLst/>
          </a:prstGeom>
          <a:noFill/>
          <a:ln>
            <a:noFill/>
          </a:ln>
        </p:spPr>
      </p:sp>
      <p:sp>
        <p:nvSpPr>
          <p:cNvPr id="401" name="Google Shape;401;p100"/>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Financial Facts 1">
  <p:cSld name="Financial Facts 1">
    <p:spTree>
      <p:nvGrpSpPr>
        <p:cNvPr id="1" name="Shape 402"/>
        <p:cNvGrpSpPr/>
        <p:nvPr/>
      </p:nvGrpSpPr>
      <p:grpSpPr>
        <a:xfrm>
          <a:off x="0" y="0"/>
          <a:ext cx="0" cy="0"/>
          <a:chOff x="0" y="0"/>
          <a:chExt cx="0" cy="0"/>
        </a:xfrm>
      </p:grpSpPr>
      <p:sp>
        <p:nvSpPr>
          <p:cNvPr id="403" name="Google Shape;403;p101"/>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04" name="Google Shape;404;p101"/>
          <p:cNvSpPr>
            <a:spLocks noGrp="1"/>
          </p:cNvSpPr>
          <p:nvPr>
            <p:ph type="pic" idx="2"/>
          </p:nvPr>
        </p:nvSpPr>
        <p:spPr>
          <a:xfrm>
            <a:off x="8175305" y="1973744"/>
            <a:ext cx="2790826" cy="4215213"/>
          </a:xfrm>
          <a:prstGeom prst="rect">
            <a:avLst/>
          </a:prstGeom>
          <a:noFill/>
          <a:ln>
            <a:noFill/>
          </a:ln>
        </p:spPr>
      </p:sp>
      <p:sp>
        <p:nvSpPr>
          <p:cNvPr id="405" name="Google Shape;405;p101"/>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Financing Needs">
  <p:cSld name="Financing Needs">
    <p:spTree>
      <p:nvGrpSpPr>
        <p:cNvPr id="1" name="Shape 406"/>
        <p:cNvGrpSpPr/>
        <p:nvPr/>
      </p:nvGrpSpPr>
      <p:grpSpPr>
        <a:xfrm>
          <a:off x="0" y="0"/>
          <a:ext cx="0" cy="0"/>
          <a:chOff x="0" y="0"/>
          <a:chExt cx="0" cy="0"/>
        </a:xfrm>
      </p:grpSpPr>
      <p:sp>
        <p:nvSpPr>
          <p:cNvPr id="407" name="Google Shape;407;p102"/>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08" name="Google Shape;408;p102"/>
          <p:cNvSpPr>
            <a:spLocks noGrp="1"/>
          </p:cNvSpPr>
          <p:nvPr>
            <p:ph type="pic" idx="2"/>
          </p:nvPr>
        </p:nvSpPr>
        <p:spPr>
          <a:xfrm>
            <a:off x="8562975" y="1752600"/>
            <a:ext cx="3629025" cy="4521200"/>
          </a:xfrm>
          <a:prstGeom prst="rect">
            <a:avLst/>
          </a:prstGeom>
          <a:noFill/>
          <a:ln>
            <a:noFill/>
          </a:ln>
        </p:spPr>
      </p:sp>
      <p:sp>
        <p:nvSpPr>
          <p:cNvPr id="409" name="Google Shape;409;p102"/>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How the found will be used">
  <p:cSld name="How the found will be used">
    <p:spTree>
      <p:nvGrpSpPr>
        <p:cNvPr id="1" name="Shape 410"/>
        <p:cNvGrpSpPr/>
        <p:nvPr/>
      </p:nvGrpSpPr>
      <p:grpSpPr>
        <a:xfrm>
          <a:off x="0" y="0"/>
          <a:ext cx="0" cy="0"/>
          <a:chOff x="0" y="0"/>
          <a:chExt cx="0" cy="0"/>
        </a:xfrm>
      </p:grpSpPr>
      <p:sp>
        <p:nvSpPr>
          <p:cNvPr id="411" name="Google Shape;411;p103"/>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12" name="Google Shape;412;p103"/>
          <p:cNvSpPr>
            <a:spLocks noGrp="1"/>
          </p:cNvSpPr>
          <p:nvPr>
            <p:ph type="pic" idx="2"/>
          </p:nvPr>
        </p:nvSpPr>
        <p:spPr>
          <a:xfrm>
            <a:off x="9761219" y="0"/>
            <a:ext cx="2430781" cy="6858000"/>
          </a:xfrm>
          <a:prstGeom prst="rect">
            <a:avLst/>
          </a:prstGeom>
          <a:noFill/>
          <a:ln>
            <a:noFill/>
          </a:ln>
        </p:spPr>
      </p:sp>
      <p:sp>
        <p:nvSpPr>
          <p:cNvPr id="413" name="Google Shape;413;p103"/>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layout" userDrawn="1">
  <p:cSld name="TITLE_AND_BODY">
    <p:spTree>
      <p:nvGrpSpPr>
        <p:cNvPr id="1" name="Shape 9"/>
        <p:cNvGrpSpPr/>
        <p:nvPr/>
      </p:nvGrpSpPr>
      <p:grpSpPr>
        <a:xfrm>
          <a:off x="0" y="0"/>
          <a:ext cx="0" cy="0"/>
          <a:chOff x="0" y="0"/>
          <a:chExt cx="0" cy="0"/>
        </a:xfrm>
      </p:grpSpPr>
      <p:sp>
        <p:nvSpPr>
          <p:cNvPr id="21" name="Picture Placeholder 30">
            <a:extLst>
              <a:ext uri="{FF2B5EF4-FFF2-40B4-BE49-F238E27FC236}">
                <a16:creationId xmlns:a16="http://schemas.microsoft.com/office/drawing/2014/main" id="{2E6624CE-E3FA-B228-BE97-7748B5390A4D}"/>
              </a:ext>
            </a:extLst>
          </p:cNvPr>
          <p:cNvSpPr>
            <a:spLocks noGrp="1"/>
          </p:cNvSpPr>
          <p:nvPr>
            <p:ph type="pic" idx="22"/>
          </p:nvPr>
        </p:nvSpPr>
        <p:spPr>
          <a:xfrm>
            <a:off x="0" y="1975293"/>
            <a:ext cx="2424545" cy="3515617"/>
          </a:xfrm>
          <a:prstGeom prst="rect">
            <a:avLst/>
          </a:prstGeom>
        </p:spPr>
        <p:txBody>
          <a:bodyPr/>
          <a:lstStyle/>
          <a:p>
            <a:endParaRPr lang="en-US"/>
          </a:p>
        </p:txBody>
      </p:sp>
      <p:sp>
        <p:nvSpPr>
          <p:cNvPr id="22" name="Picture Placeholder 32">
            <a:extLst>
              <a:ext uri="{FF2B5EF4-FFF2-40B4-BE49-F238E27FC236}">
                <a16:creationId xmlns:a16="http://schemas.microsoft.com/office/drawing/2014/main" id="{85ADCA24-4182-FB57-9548-04C3BCB9EC83}"/>
              </a:ext>
            </a:extLst>
          </p:cNvPr>
          <p:cNvSpPr>
            <a:spLocks noGrp="1"/>
          </p:cNvSpPr>
          <p:nvPr>
            <p:ph type="pic" idx="24"/>
          </p:nvPr>
        </p:nvSpPr>
        <p:spPr>
          <a:xfrm>
            <a:off x="2438400" y="1975293"/>
            <a:ext cx="2424545" cy="3515617"/>
          </a:xfrm>
          <a:prstGeom prst="rect">
            <a:avLst/>
          </a:prstGeom>
        </p:spPr>
        <p:txBody>
          <a:bodyPr/>
          <a:lstStyle/>
          <a:p>
            <a:endParaRPr lang="en-US"/>
          </a:p>
        </p:txBody>
      </p:sp>
      <p:sp>
        <p:nvSpPr>
          <p:cNvPr id="23" name="Picture Placeholder 34">
            <a:extLst>
              <a:ext uri="{FF2B5EF4-FFF2-40B4-BE49-F238E27FC236}">
                <a16:creationId xmlns:a16="http://schemas.microsoft.com/office/drawing/2014/main" id="{D8E40BE2-9937-143C-61D9-1C66B7CE0279}"/>
              </a:ext>
            </a:extLst>
          </p:cNvPr>
          <p:cNvSpPr>
            <a:spLocks noGrp="1"/>
          </p:cNvSpPr>
          <p:nvPr>
            <p:ph type="pic" idx="25"/>
          </p:nvPr>
        </p:nvSpPr>
        <p:spPr>
          <a:xfrm>
            <a:off x="4876800" y="1975293"/>
            <a:ext cx="2424545" cy="3515617"/>
          </a:xfrm>
          <a:prstGeom prst="rect">
            <a:avLst/>
          </a:prstGeom>
        </p:spPr>
        <p:txBody>
          <a:bodyPr/>
          <a:lstStyle/>
          <a:p>
            <a:endParaRPr lang="en-US"/>
          </a:p>
        </p:txBody>
      </p:sp>
      <p:sp>
        <p:nvSpPr>
          <p:cNvPr id="24" name="Picture Placeholder 4">
            <a:extLst>
              <a:ext uri="{FF2B5EF4-FFF2-40B4-BE49-F238E27FC236}">
                <a16:creationId xmlns:a16="http://schemas.microsoft.com/office/drawing/2014/main" id="{84098DA6-C615-8925-2711-0BDC1898CEA7}"/>
              </a:ext>
            </a:extLst>
          </p:cNvPr>
          <p:cNvSpPr>
            <a:spLocks noGrp="1"/>
          </p:cNvSpPr>
          <p:nvPr>
            <p:ph type="pic" idx="26"/>
          </p:nvPr>
        </p:nvSpPr>
        <p:spPr>
          <a:xfrm>
            <a:off x="7315200" y="1975293"/>
            <a:ext cx="2424545" cy="3515617"/>
          </a:xfrm>
          <a:prstGeom prst="rect">
            <a:avLst/>
          </a:prstGeom>
        </p:spPr>
        <p:txBody>
          <a:bodyPr/>
          <a:lstStyle/>
          <a:p>
            <a:endParaRPr lang="en-US"/>
          </a:p>
        </p:txBody>
      </p:sp>
      <p:sp>
        <p:nvSpPr>
          <p:cNvPr id="25" name="Picture Placeholder 5">
            <a:extLst>
              <a:ext uri="{FF2B5EF4-FFF2-40B4-BE49-F238E27FC236}">
                <a16:creationId xmlns:a16="http://schemas.microsoft.com/office/drawing/2014/main" id="{DEE2DD13-C253-9AED-2E33-1CD38FE125CE}"/>
              </a:ext>
            </a:extLst>
          </p:cNvPr>
          <p:cNvSpPr>
            <a:spLocks noGrp="1"/>
          </p:cNvSpPr>
          <p:nvPr>
            <p:ph type="pic" idx="27"/>
          </p:nvPr>
        </p:nvSpPr>
        <p:spPr>
          <a:xfrm>
            <a:off x="9766300" y="1975293"/>
            <a:ext cx="2438400" cy="3515617"/>
          </a:xfrm>
          <a:prstGeom prst="rect">
            <a:avLst/>
          </a:prstGeom>
        </p:spPr>
        <p:txBody>
          <a:bodyPr/>
          <a:lstStyle/>
          <a:p>
            <a:endParaRPr lang="en-US"/>
          </a:p>
        </p:txBody>
      </p:sp>
      <p:sp>
        <p:nvSpPr>
          <p:cNvPr id="26" name="Picture Placeholder 9">
            <a:extLst>
              <a:ext uri="{FF2B5EF4-FFF2-40B4-BE49-F238E27FC236}">
                <a16:creationId xmlns:a16="http://schemas.microsoft.com/office/drawing/2014/main" id="{9E081091-CD1B-CD5E-7B2E-BAA0F54F36D5}"/>
              </a:ext>
            </a:extLst>
          </p:cNvPr>
          <p:cNvSpPr>
            <a:spLocks noGrp="1"/>
          </p:cNvSpPr>
          <p:nvPr>
            <p:ph type="pic" idx="30"/>
          </p:nvPr>
        </p:nvSpPr>
        <p:spPr>
          <a:xfrm>
            <a:off x="7329056" y="4331181"/>
            <a:ext cx="2399144" cy="1158573"/>
          </a:xfrm>
          <a:prstGeom prst="rect">
            <a:avLst/>
          </a:prstGeom>
        </p:spPr>
        <p:txBody>
          <a:bodyPr/>
          <a:lstStyle/>
          <a:p>
            <a:endParaRPr lang="en-US"/>
          </a:p>
        </p:txBody>
      </p:sp>
      <p:sp>
        <p:nvSpPr>
          <p:cNvPr id="27" name="Picture Placeholder 10">
            <a:extLst>
              <a:ext uri="{FF2B5EF4-FFF2-40B4-BE49-F238E27FC236}">
                <a16:creationId xmlns:a16="http://schemas.microsoft.com/office/drawing/2014/main" id="{395CE5BE-E3F3-E131-4C4C-76749CA0E935}"/>
              </a:ext>
            </a:extLst>
          </p:cNvPr>
          <p:cNvSpPr>
            <a:spLocks noGrp="1"/>
          </p:cNvSpPr>
          <p:nvPr>
            <p:ph type="pic" idx="31"/>
          </p:nvPr>
        </p:nvSpPr>
        <p:spPr>
          <a:xfrm>
            <a:off x="9766298" y="4331181"/>
            <a:ext cx="2399144" cy="1158573"/>
          </a:xfrm>
          <a:prstGeom prst="rect">
            <a:avLst/>
          </a:prstGeom>
        </p:spPr>
        <p:txBody>
          <a:bodyPr/>
          <a:lstStyle/>
          <a:p>
            <a:endParaRPr lang="en-US"/>
          </a:p>
        </p:txBody>
      </p:sp>
      <p:sp>
        <p:nvSpPr>
          <p:cNvPr id="28" name="Text Placeholder 11">
            <a:extLst>
              <a:ext uri="{FF2B5EF4-FFF2-40B4-BE49-F238E27FC236}">
                <a16:creationId xmlns:a16="http://schemas.microsoft.com/office/drawing/2014/main" id="{121D5E5C-8AB2-9339-7261-4743CC581B52}"/>
              </a:ext>
            </a:extLst>
          </p:cNvPr>
          <p:cNvSpPr>
            <a:spLocks noGrp="1"/>
          </p:cNvSpPr>
          <p:nvPr>
            <p:ph type="body" sz="quarter" idx="32"/>
          </p:nvPr>
        </p:nvSpPr>
        <p:spPr>
          <a:xfrm>
            <a:off x="343892" y="5691923"/>
            <a:ext cx="1711362" cy="405239"/>
          </a:xfrm>
          <a:prstGeom prst="rect">
            <a:avLst/>
          </a:prstGeom>
        </p:spPr>
        <p:txBody>
          <a:bodyPr>
            <a:noAutofit/>
          </a:bodyPr>
          <a:lstStyle/>
          <a:p>
            <a:r>
              <a:rPr lang="en-US" sz="1200"/>
              <a:t>Domestic Manufacturing</a:t>
            </a:r>
          </a:p>
        </p:txBody>
      </p:sp>
      <p:sp>
        <p:nvSpPr>
          <p:cNvPr id="29" name="Text Placeholder 12">
            <a:extLst>
              <a:ext uri="{FF2B5EF4-FFF2-40B4-BE49-F238E27FC236}">
                <a16:creationId xmlns:a16="http://schemas.microsoft.com/office/drawing/2014/main" id="{2C674FE8-4E55-A1BE-B56E-B985220EBFC8}"/>
              </a:ext>
            </a:extLst>
          </p:cNvPr>
          <p:cNvSpPr>
            <a:spLocks noGrp="1"/>
          </p:cNvSpPr>
          <p:nvPr>
            <p:ph type="body" sz="quarter" idx="33"/>
          </p:nvPr>
        </p:nvSpPr>
        <p:spPr>
          <a:xfrm>
            <a:off x="2738653" y="5671131"/>
            <a:ext cx="1416119" cy="405239"/>
          </a:xfrm>
          <a:prstGeom prst="rect">
            <a:avLst/>
          </a:prstGeom>
        </p:spPr>
        <p:txBody>
          <a:bodyPr>
            <a:noAutofit/>
          </a:bodyPr>
          <a:lstStyle/>
          <a:p>
            <a:r>
              <a:rPr lang="en-US" sz="1200"/>
              <a:t>Built for autonomy integration</a:t>
            </a:r>
            <a:endParaRPr lang="en-US" sz="1200" b="0"/>
          </a:p>
        </p:txBody>
      </p:sp>
      <p:sp>
        <p:nvSpPr>
          <p:cNvPr id="30" name="Text Placeholder 13">
            <a:extLst>
              <a:ext uri="{FF2B5EF4-FFF2-40B4-BE49-F238E27FC236}">
                <a16:creationId xmlns:a16="http://schemas.microsoft.com/office/drawing/2014/main" id="{1662C400-86FC-98F6-A352-84D1036B65CA}"/>
              </a:ext>
            </a:extLst>
          </p:cNvPr>
          <p:cNvSpPr>
            <a:spLocks noGrp="1"/>
          </p:cNvSpPr>
          <p:nvPr>
            <p:ph type="body" sz="quarter" idx="34"/>
          </p:nvPr>
        </p:nvSpPr>
        <p:spPr>
          <a:xfrm>
            <a:off x="5247049" y="5684992"/>
            <a:ext cx="1697901" cy="405239"/>
          </a:xfrm>
          <a:prstGeom prst="rect">
            <a:avLst/>
          </a:prstGeom>
        </p:spPr>
        <p:txBody>
          <a:bodyPr>
            <a:noAutofit/>
          </a:bodyPr>
          <a:lstStyle/>
          <a:p>
            <a:r>
              <a:rPr lang="en-US" sz="1200"/>
              <a:t>Operator-Centered Design</a:t>
            </a:r>
            <a:endParaRPr lang="en-US" sz="1200" b="0"/>
          </a:p>
        </p:txBody>
      </p:sp>
      <p:sp>
        <p:nvSpPr>
          <p:cNvPr id="31" name="Text Placeholder 14">
            <a:extLst>
              <a:ext uri="{FF2B5EF4-FFF2-40B4-BE49-F238E27FC236}">
                <a16:creationId xmlns:a16="http://schemas.microsoft.com/office/drawing/2014/main" id="{C6B7CAED-209C-B7CA-9F5D-F5EFF94D235E}"/>
              </a:ext>
            </a:extLst>
          </p:cNvPr>
          <p:cNvSpPr>
            <a:spLocks noGrp="1"/>
          </p:cNvSpPr>
          <p:nvPr>
            <p:ph type="body" sz="quarter" idx="35"/>
          </p:nvPr>
        </p:nvSpPr>
        <p:spPr>
          <a:xfrm>
            <a:off x="7604447" y="5691923"/>
            <a:ext cx="1846049" cy="405239"/>
          </a:xfrm>
          <a:prstGeom prst="rect">
            <a:avLst/>
          </a:prstGeom>
        </p:spPr>
        <p:txBody>
          <a:bodyPr>
            <a:noAutofit/>
          </a:bodyPr>
          <a:lstStyle/>
          <a:p>
            <a:r>
              <a:rPr lang="en-US" sz="1200"/>
              <a:t>Modular Mission Architecture</a:t>
            </a:r>
          </a:p>
        </p:txBody>
      </p:sp>
      <p:sp>
        <p:nvSpPr>
          <p:cNvPr id="32" name="Text Placeholder 15">
            <a:extLst>
              <a:ext uri="{FF2B5EF4-FFF2-40B4-BE49-F238E27FC236}">
                <a16:creationId xmlns:a16="http://schemas.microsoft.com/office/drawing/2014/main" id="{9CE6B3CF-1F93-FBB3-3C1D-C0C6EC78D006}"/>
              </a:ext>
            </a:extLst>
          </p:cNvPr>
          <p:cNvSpPr>
            <a:spLocks noGrp="1"/>
          </p:cNvSpPr>
          <p:nvPr>
            <p:ph type="body" sz="quarter" idx="36"/>
          </p:nvPr>
        </p:nvSpPr>
        <p:spPr>
          <a:xfrm>
            <a:off x="10136745" y="5691923"/>
            <a:ext cx="1659625" cy="405239"/>
          </a:xfrm>
          <a:prstGeom prst="rect">
            <a:avLst/>
          </a:prstGeom>
        </p:spPr>
        <p:txBody>
          <a:bodyPr>
            <a:noAutofit/>
          </a:bodyPr>
          <a:lstStyle/>
          <a:p>
            <a:r>
              <a:rPr lang="en-US" sz="1200"/>
              <a:t>Accelerated Development Cycles</a:t>
            </a:r>
          </a:p>
        </p:txBody>
      </p:sp>
      <p:sp>
        <p:nvSpPr>
          <p:cNvPr id="33" name="Title 16">
            <a:extLst>
              <a:ext uri="{FF2B5EF4-FFF2-40B4-BE49-F238E27FC236}">
                <a16:creationId xmlns:a16="http://schemas.microsoft.com/office/drawing/2014/main" id="{D19375D7-F69D-0AEC-05C3-71F0DCB50665}"/>
              </a:ext>
            </a:extLst>
          </p:cNvPr>
          <p:cNvSpPr>
            <a:spLocks noGrp="1"/>
          </p:cNvSpPr>
          <p:nvPr>
            <p:ph type="title"/>
          </p:nvPr>
        </p:nvSpPr>
        <p:spPr>
          <a:xfrm>
            <a:off x="343892" y="786238"/>
            <a:ext cx="10972800" cy="406537"/>
          </a:xfrm>
          <a:prstGeom prst="rect">
            <a:avLst/>
          </a:prstGeom>
        </p:spPr>
        <p:txBody>
          <a:bodyPr/>
          <a:lstStyle/>
          <a:p>
            <a:r>
              <a:rPr lang="en-US" sz="3200"/>
              <a:t>Autonomous Aviation Isn’t Mission-Ready</a:t>
            </a:r>
          </a:p>
        </p:txBody>
      </p:sp>
      <p:sp>
        <p:nvSpPr>
          <p:cNvPr id="34" name="Picture Placeholder 36">
            <a:extLst>
              <a:ext uri="{FF2B5EF4-FFF2-40B4-BE49-F238E27FC236}">
                <a16:creationId xmlns:a16="http://schemas.microsoft.com/office/drawing/2014/main" id="{D5D46A8C-3921-1046-32F3-9C9B3593CD39}"/>
              </a:ext>
            </a:extLst>
          </p:cNvPr>
          <p:cNvSpPr>
            <a:spLocks noGrp="1"/>
          </p:cNvSpPr>
          <p:nvPr>
            <p:ph type="pic" idx="29"/>
          </p:nvPr>
        </p:nvSpPr>
        <p:spPr>
          <a:xfrm>
            <a:off x="4890654" y="4331182"/>
            <a:ext cx="2399144" cy="1159728"/>
          </a:xfrm>
          <a:prstGeom prst="rect">
            <a:avLst/>
          </a:prstGeom>
        </p:spPr>
        <p:txBody>
          <a:bodyPr/>
          <a:lstStyle/>
          <a:p>
            <a:endParaRPr lang="en-US"/>
          </a:p>
        </p:txBody>
      </p:sp>
      <p:sp>
        <p:nvSpPr>
          <p:cNvPr id="35" name="Picture Placeholder 38">
            <a:extLst>
              <a:ext uri="{FF2B5EF4-FFF2-40B4-BE49-F238E27FC236}">
                <a16:creationId xmlns:a16="http://schemas.microsoft.com/office/drawing/2014/main" id="{7B260748-4543-9EC1-D703-B2095F3361BA}"/>
              </a:ext>
            </a:extLst>
          </p:cNvPr>
          <p:cNvSpPr>
            <a:spLocks noGrp="1"/>
          </p:cNvSpPr>
          <p:nvPr>
            <p:ph type="pic" idx="28"/>
          </p:nvPr>
        </p:nvSpPr>
        <p:spPr>
          <a:xfrm>
            <a:off x="2438403" y="4331181"/>
            <a:ext cx="2399144" cy="1158573"/>
          </a:xfrm>
          <a:prstGeom prst="rect">
            <a:avLst/>
          </a:prstGeom>
        </p:spPr>
        <p:txBody>
          <a:bodyPr/>
          <a:lstStyle/>
          <a:p>
            <a:endParaRPr lang="en-US"/>
          </a:p>
        </p:txBody>
      </p:sp>
      <p:sp>
        <p:nvSpPr>
          <p:cNvPr id="36" name="Picture Placeholder 40">
            <a:extLst>
              <a:ext uri="{FF2B5EF4-FFF2-40B4-BE49-F238E27FC236}">
                <a16:creationId xmlns:a16="http://schemas.microsoft.com/office/drawing/2014/main" id="{7BD4596E-EF9C-BAAE-335B-32F9F4CB1974}"/>
              </a:ext>
            </a:extLst>
          </p:cNvPr>
          <p:cNvSpPr>
            <a:spLocks noGrp="1"/>
          </p:cNvSpPr>
          <p:nvPr>
            <p:ph type="pic" idx="23"/>
          </p:nvPr>
        </p:nvSpPr>
        <p:spPr>
          <a:xfrm>
            <a:off x="1" y="4331182"/>
            <a:ext cx="2399144" cy="1159728"/>
          </a:xfrm>
          <a:prstGeom prst="rect">
            <a:avLst/>
          </a:prstGeom>
        </p:spPr>
        <p:txBody>
          <a:bodyPr/>
          <a:lstStyle/>
          <a:p>
            <a:endParaRPr lang="en-US"/>
          </a:p>
        </p:txBody>
      </p:sp>
      <p:sp>
        <p:nvSpPr>
          <p:cNvPr id="37" name="Title 16">
            <a:extLst>
              <a:ext uri="{FF2B5EF4-FFF2-40B4-BE49-F238E27FC236}">
                <a16:creationId xmlns:a16="http://schemas.microsoft.com/office/drawing/2014/main" id="{4544834A-4851-73DD-03C2-A8BF0066F4EF}"/>
              </a:ext>
            </a:extLst>
          </p:cNvPr>
          <p:cNvSpPr txBox="1">
            <a:spLocks/>
          </p:cNvSpPr>
          <p:nvPr userDrawn="1"/>
        </p:nvSpPr>
        <p:spPr>
          <a:xfrm>
            <a:off x="343892" y="1347596"/>
            <a:ext cx="10972800" cy="40653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9pPr>
          </a:lstStyle>
          <a:p>
            <a:r>
              <a:rPr lang="en-US" sz="1800" b="0" i="1"/>
              <a:t>Fragmented systems, insecure supply chains, and complex integration limit real-world deployment.</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Mobile Apps 1">
  <p:cSld name="Mobile Apps 1">
    <p:spTree>
      <p:nvGrpSpPr>
        <p:cNvPr id="1" name="Shape 414"/>
        <p:cNvGrpSpPr/>
        <p:nvPr/>
      </p:nvGrpSpPr>
      <p:grpSpPr>
        <a:xfrm>
          <a:off x="0" y="0"/>
          <a:ext cx="0" cy="0"/>
          <a:chOff x="0" y="0"/>
          <a:chExt cx="0" cy="0"/>
        </a:xfrm>
      </p:grpSpPr>
      <p:sp>
        <p:nvSpPr>
          <p:cNvPr id="415" name="Google Shape;415;p104"/>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16" name="Google Shape;416;p104"/>
          <p:cNvSpPr>
            <a:spLocks noGrp="1"/>
          </p:cNvSpPr>
          <p:nvPr>
            <p:ph type="pic" idx="2"/>
          </p:nvPr>
        </p:nvSpPr>
        <p:spPr>
          <a:xfrm>
            <a:off x="1628097" y="2213580"/>
            <a:ext cx="2691425" cy="5681893"/>
          </a:xfrm>
          <a:prstGeom prst="rect">
            <a:avLst/>
          </a:prstGeom>
          <a:noFill/>
          <a:ln>
            <a:noFill/>
          </a:ln>
        </p:spPr>
      </p:sp>
      <p:sp>
        <p:nvSpPr>
          <p:cNvPr id="417" name="Google Shape;417;p104"/>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Mobile Apps 2">
  <p:cSld name="Mobile Apps 2">
    <p:spTree>
      <p:nvGrpSpPr>
        <p:cNvPr id="1" name="Shape 418"/>
        <p:cNvGrpSpPr/>
        <p:nvPr/>
      </p:nvGrpSpPr>
      <p:grpSpPr>
        <a:xfrm>
          <a:off x="0" y="0"/>
          <a:ext cx="0" cy="0"/>
          <a:chOff x="0" y="0"/>
          <a:chExt cx="0" cy="0"/>
        </a:xfrm>
      </p:grpSpPr>
      <p:sp>
        <p:nvSpPr>
          <p:cNvPr id="419" name="Google Shape;419;p105"/>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20" name="Google Shape;420;p105"/>
          <p:cNvSpPr>
            <a:spLocks noGrp="1"/>
          </p:cNvSpPr>
          <p:nvPr>
            <p:ph type="pic" idx="2"/>
          </p:nvPr>
        </p:nvSpPr>
        <p:spPr>
          <a:xfrm>
            <a:off x="5415360" y="1475788"/>
            <a:ext cx="2057956" cy="4344574"/>
          </a:xfrm>
          <a:prstGeom prst="rect">
            <a:avLst/>
          </a:prstGeom>
          <a:noFill/>
          <a:ln>
            <a:noFill/>
          </a:ln>
        </p:spPr>
      </p:sp>
      <p:sp>
        <p:nvSpPr>
          <p:cNvPr id="421" name="Google Shape;421;p105"/>
          <p:cNvSpPr>
            <a:spLocks noGrp="1"/>
          </p:cNvSpPr>
          <p:nvPr>
            <p:ph type="pic" idx="3"/>
          </p:nvPr>
        </p:nvSpPr>
        <p:spPr>
          <a:xfrm>
            <a:off x="7701360" y="1475788"/>
            <a:ext cx="2057956" cy="4344574"/>
          </a:xfrm>
          <a:prstGeom prst="rect">
            <a:avLst/>
          </a:prstGeom>
          <a:noFill/>
          <a:ln>
            <a:noFill/>
          </a:ln>
        </p:spPr>
      </p:sp>
      <p:sp>
        <p:nvSpPr>
          <p:cNvPr id="422" name="Google Shape;422;p105"/>
          <p:cNvSpPr>
            <a:spLocks noGrp="1"/>
          </p:cNvSpPr>
          <p:nvPr>
            <p:ph type="pic" idx="4"/>
          </p:nvPr>
        </p:nvSpPr>
        <p:spPr>
          <a:xfrm>
            <a:off x="9987360" y="1475788"/>
            <a:ext cx="2057956" cy="4344574"/>
          </a:xfrm>
          <a:prstGeom prst="rect">
            <a:avLst/>
          </a:prstGeom>
          <a:noFill/>
          <a:ln>
            <a:noFill/>
          </a:ln>
        </p:spPr>
      </p:sp>
      <p:sp>
        <p:nvSpPr>
          <p:cNvPr id="423" name="Google Shape;423;p105"/>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Mobile Apps 3">
  <p:cSld name="Mobile Apps 3">
    <p:spTree>
      <p:nvGrpSpPr>
        <p:cNvPr id="1" name="Shape 424"/>
        <p:cNvGrpSpPr/>
        <p:nvPr/>
      </p:nvGrpSpPr>
      <p:grpSpPr>
        <a:xfrm>
          <a:off x="0" y="0"/>
          <a:ext cx="0" cy="0"/>
          <a:chOff x="0" y="0"/>
          <a:chExt cx="0" cy="0"/>
        </a:xfrm>
      </p:grpSpPr>
      <p:sp>
        <p:nvSpPr>
          <p:cNvPr id="425" name="Google Shape;425;p106"/>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26" name="Google Shape;426;p106"/>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27" name="Google Shape;427;p106"/>
          <p:cNvSpPr>
            <a:spLocks noGrp="1"/>
          </p:cNvSpPr>
          <p:nvPr>
            <p:ph type="pic" idx="2"/>
          </p:nvPr>
        </p:nvSpPr>
        <p:spPr>
          <a:xfrm>
            <a:off x="5047939" y="1953774"/>
            <a:ext cx="2042009" cy="4237477"/>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Our Product 1">
  <p:cSld name="Our Product 1">
    <p:spTree>
      <p:nvGrpSpPr>
        <p:cNvPr id="1" name="Shape 428"/>
        <p:cNvGrpSpPr/>
        <p:nvPr/>
      </p:nvGrpSpPr>
      <p:grpSpPr>
        <a:xfrm>
          <a:off x="0" y="0"/>
          <a:ext cx="0" cy="0"/>
          <a:chOff x="0" y="0"/>
          <a:chExt cx="0" cy="0"/>
        </a:xfrm>
      </p:grpSpPr>
      <p:sp>
        <p:nvSpPr>
          <p:cNvPr id="429" name="Google Shape;429;p107"/>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30" name="Google Shape;430;p107"/>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31" name="Google Shape;431;p107"/>
          <p:cNvSpPr>
            <a:spLocks noGrp="1"/>
          </p:cNvSpPr>
          <p:nvPr>
            <p:ph type="pic" idx="2"/>
          </p:nvPr>
        </p:nvSpPr>
        <p:spPr>
          <a:xfrm rot="-5400000">
            <a:off x="5584771" y="1667611"/>
            <a:ext cx="1035832" cy="6928520"/>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Our Product 2">
  <p:cSld name="Our Product 2">
    <p:spTree>
      <p:nvGrpSpPr>
        <p:cNvPr id="1" name="Shape 432"/>
        <p:cNvGrpSpPr/>
        <p:nvPr/>
      </p:nvGrpSpPr>
      <p:grpSpPr>
        <a:xfrm>
          <a:off x="0" y="0"/>
          <a:ext cx="0" cy="0"/>
          <a:chOff x="0" y="0"/>
          <a:chExt cx="0" cy="0"/>
        </a:xfrm>
      </p:grpSpPr>
      <p:sp>
        <p:nvSpPr>
          <p:cNvPr id="433" name="Google Shape;433;p108"/>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34" name="Google Shape;434;p108"/>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35" name="Google Shape;435;p108"/>
          <p:cNvSpPr>
            <a:spLocks noGrp="1"/>
          </p:cNvSpPr>
          <p:nvPr>
            <p:ph type="pic" idx="2"/>
          </p:nvPr>
        </p:nvSpPr>
        <p:spPr>
          <a:xfrm>
            <a:off x="6096000" y="1069023"/>
            <a:ext cx="2292350" cy="4725352"/>
          </a:xfrm>
          <a:prstGeom prst="rect">
            <a:avLst/>
          </a:prstGeom>
          <a:noFill/>
          <a:ln>
            <a:noFill/>
          </a:ln>
        </p:spPr>
      </p:sp>
      <p:sp>
        <p:nvSpPr>
          <p:cNvPr id="436" name="Google Shape;436;p108"/>
          <p:cNvSpPr>
            <a:spLocks noGrp="1"/>
          </p:cNvSpPr>
          <p:nvPr>
            <p:ph type="pic" idx="3"/>
          </p:nvPr>
        </p:nvSpPr>
        <p:spPr>
          <a:xfrm>
            <a:off x="8880475" y="3695224"/>
            <a:ext cx="2292350" cy="4725352"/>
          </a:xfrm>
          <a:prstGeom prst="rect">
            <a:avLst/>
          </a:prstGeom>
          <a:noFill/>
          <a:ln>
            <a:noFill/>
          </a:ln>
        </p:spPr>
      </p:sp>
      <p:sp>
        <p:nvSpPr>
          <p:cNvPr id="437" name="Google Shape;437;p108"/>
          <p:cNvSpPr>
            <a:spLocks noGrp="1"/>
          </p:cNvSpPr>
          <p:nvPr>
            <p:ph type="pic" idx="4"/>
          </p:nvPr>
        </p:nvSpPr>
        <p:spPr>
          <a:xfrm>
            <a:off x="8880475" y="-1562576"/>
            <a:ext cx="2292350" cy="4725352"/>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Our Product 3">
  <p:cSld name="Our Product 3">
    <p:spTree>
      <p:nvGrpSpPr>
        <p:cNvPr id="1" name="Shape 438"/>
        <p:cNvGrpSpPr/>
        <p:nvPr/>
      </p:nvGrpSpPr>
      <p:grpSpPr>
        <a:xfrm>
          <a:off x="0" y="0"/>
          <a:ext cx="0" cy="0"/>
          <a:chOff x="0" y="0"/>
          <a:chExt cx="0" cy="0"/>
        </a:xfrm>
      </p:grpSpPr>
      <p:sp>
        <p:nvSpPr>
          <p:cNvPr id="439" name="Google Shape;439;p109"/>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40" name="Google Shape;440;p109"/>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41" name="Google Shape;441;p109"/>
          <p:cNvSpPr>
            <a:spLocks noGrp="1"/>
          </p:cNvSpPr>
          <p:nvPr>
            <p:ph type="pic" idx="2"/>
          </p:nvPr>
        </p:nvSpPr>
        <p:spPr>
          <a:xfrm>
            <a:off x="2702191" y="2085848"/>
            <a:ext cx="1838195" cy="3938718"/>
          </a:xfrm>
          <a:prstGeom prst="rect">
            <a:avLst/>
          </a:prstGeom>
          <a:noFill/>
          <a:ln>
            <a:noFill/>
          </a:ln>
        </p:spPr>
      </p:sp>
      <p:sp>
        <p:nvSpPr>
          <p:cNvPr id="442" name="Google Shape;442;p109"/>
          <p:cNvSpPr>
            <a:spLocks noGrp="1"/>
          </p:cNvSpPr>
          <p:nvPr>
            <p:ph type="pic" idx="3"/>
          </p:nvPr>
        </p:nvSpPr>
        <p:spPr>
          <a:xfrm>
            <a:off x="7664716" y="2085848"/>
            <a:ext cx="1838195" cy="3938718"/>
          </a:xfrm>
          <a:prstGeom prst="rect">
            <a:avLst/>
          </a:prstGeom>
          <a:noFill/>
          <a:ln>
            <a:noFill/>
          </a:ln>
        </p:spPr>
      </p:sp>
      <p:sp>
        <p:nvSpPr>
          <p:cNvPr id="443" name="Google Shape;443;p109"/>
          <p:cNvSpPr>
            <a:spLocks noGrp="1"/>
          </p:cNvSpPr>
          <p:nvPr>
            <p:ph type="pic" idx="4"/>
          </p:nvPr>
        </p:nvSpPr>
        <p:spPr>
          <a:xfrm>
            <a:off x="5078347" y="1814511"/>
            <a:ext cx="2018893" cy="4407343"/>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Our Product 5">
  <p:cSld name="Our Product 5">
    <p:spTree>
      <p:nvGrpSpPr>
        <p:cNvPr id="1" name="Shape 444"/>
        <p:cNvGrpSpPr/>
        <p:nvPr/>
      </p:nvGrpSpPr>
      <p:grpSpPr>
        <a:xfrm>
          <a:off x="0" y="0"/>
          <a:ext cx="0" cy="0"/>
          <a:chOff x="0" y="0"/>
          <a:chExt cx="0" cy="0"/>
        </a:xfrm>
      </p:grpSpPr>
      <p:sp>
        <p:nvSpPr>
          <p:cNvPr id="445" name="Google Shape;445;p110"/>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46" name="Google Shape;446;p110"/>
          <p:cNvSpPr>
            <a:spLocks noGrp="1"/>
          </p:cNvSpPr>
          <p:nvPr>
            <p:ph type="pic" idx="2"/>
          </p:nvPr>
        </p:nvSpPr>
        <p:spPr>
          <a:xfrm>
            <a:off x="7135731" y="1092231"/>
            <a:ext cx="7815678" cy="5166330"/>
          </a:xfrm>
          <a:prstGeom prst="rect">
            <a:avLst/>
          </a:prstGeom>
          <a:noFill/>
          <a:ln>
            <a:noFill/>
          </a:ln>
        </p:spPr>
      </p:sp>
      <p:sp>
        <p:nvSpPr>
          <p:cNvPr id="447" name="Google Shape;447;p110"/>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Our Product 4">
  <p:cSld name="Our Product 4">
    <p:spTree>
      <p:nvGrpSpPr>
        <p:cNvPr id="1" name="Shape 448"/>
        <p:cNvGrpSpPr/>
        <p:nvPr/>
      </p:nvGrpSpPr>
      <p:grpSpPr>
        <a:xfrm>
          <a:off x="0" y="0"/>
          <a:ext cx="0" cy="0"/>
          <a:chOff x="0" y="0"/>
          <a:chExt cx="0" cy="0"/>
        </a:xfrm>
      </p:grpSpPr>
      <p:sp>
        <p:nvSpPr>
          <p:cNvPr id="449" name="Google Shape;449;p111"/>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50" name="Google Shape;450;p111"/>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51" name="Google Shape;451;p111"/>
          <p:cNvSpPr>
            <a:spLocks noGrp="1"/>
          </p:cNvSpPr>
          <p:nvPr>
            <p:ph type="pic" idx="2"/>
          </p:nvPr>
        </p:nvSpPr>
        <p:spPr>
          <a:xfrm>
            <a:off x="6730682" y="2574602"/>
            <a:ext cx="4422300" cy="2730822"/>
          </a:xfrm>
          <a:prstGeom prst="rect">
            <a:avLst/>
          </a:prstGeom>
          <a:no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Product 03">
  <p:cSld name="Product 03">
    <p:spTree>
      <p:nvGrpSpPr>
        <p:cNvPr id="1" name="Shape 452"/>
        <p:cNvGrpSpPr/>
        <p:nvPr/>
      </p:nvGrpSpPr>
      <p:grpSpPr>
        <a:xfrm>
          <a:off x="0" y="0"/>
          <a:ext cx="0" cy="0"/>
          <a:chOff x="0" y="0"/>
          <a:chExt cx="0" cy="0"/>
        </a:xfrm>
      </p:grpSpPr>
      <p:sp>
        <p:nvSpPr>
          <p:cNvPr id="453" name="Google Shape;453;p112"/>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54" name="Google Shape;454;p112"/>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55" name="Google Shape;455;p112"/>
          <p:cNvSpPr>
            <a:spLocks noGrp="1"/>
          </p:cNvSpPr>
          <p:nvPr>
            <p:ph type="pic" idx="2"/>
          </p:nvPr>
        </p:nvSpPr>
        <p:spPr>
          <a:xfrm>
            <a:off x="7335995" y="1325010"/>
            <a:ext cx="7046755" cy="4366179"/>
          </a:xfrm>
          <a:prstGeom prst="rect">
            <a:avLst/>
          </a:prstGeom>
          <a:noFill/>
          <a:ln>
            <a:noFill/>
          </a:ln>
        </p:spPr>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Product 4">
  <p:cSld name="Product 4">
    <p:spTree>
      <p:nvGrpSpPr>
        <p:cNvPr id="1" name="Shape 456"/>
        <p:cNvGrpSpPr/>
        <p:nvPr/>
      </p:nvGrpSpPr>
      <p:grpSpPr>
        <a:xfrm>
          <a:off x="0" y="0"/>
          <a:ext cx="0" cy="0"/>
          <a:chOff x="0" y="0"/>
          <a:chExt cx="0" cy="0"/>
        </a:xfrm>
      </p:grpSpPr>
      <p:sp>
        <p:nvSpPr>
          <p:cNvPr id="457" name="Google Shape;457;p113"/>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a:t>‹#›</a:t>
            </a:fld>
            <a:endParaRPr/>
          </a:p>
        </p:txBody>
      </p:sp>
      <p:sp>
        <p:nvSpPr>
          <p:cNvPr id="458" name="Google Shape;458;p113"/>
          <p:cNvSpPr txBox="1">
            <a:spLocks noGrp="1"/>
          </p:cNvSpPr>
          <p:nvPr>
            <p:ph type="title"/>
          </p:nvPr>
        </p:nvSpPr>
        <p:spPr>
          <a:xfrm>
            <a:off x="1019175" y="723900"/>
            <a:ext cx="9152698" cy="645433"/>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494A48"/>
              </a:buClr>
              <a:buSzPts val="1800"/>
              <a:buNone/>
              <a:defRPr/>
            </a:lvl1pPr>
            <a:lvl2pPr lvl="1" algn="l">
              <a:lnSpc>
                <a:spcPct val="80000"/>
              </a:lnSpc>
              <a:spcBef>
                <a:spcPts val="0"/>
              </a:spcBef>
              <a:spcAft>
                <a:spcPts val="0"/>
              </a:spcAft>
              <a:buClr>
                <a:srgbClr val="494A48"/>
              </a:buClr>
              <a:buSzPts val="1800"/>
              <a:buNone/>
              <a:defRPr/>
            </a:lvl2pPr>
            <a:lvl3pPr lvl="2" algn="l">
              <a:lnSpc>
                <a:spcPct val="80000"/>
              </a:lnSpc>
              <a:spcBef>
                <a:spcPts val="0"/>
              </a:spcBef>
              <a:spcAft>
                <a:spcPts val="0"/>
              </a:spcAft>
              <a:buClr>
                <a:srgbClr val="494A48"/>
              </a:buClr>
              <a:buSzPts val="1800"/>
              <a:buNone/>
              <a:defRPr/>
            </a:lvl3pPr>
            <a:lvl4pPr lvl="3" algn="l">
              <a:lnSpc>
                <a:spcPct val="80000"/>
              </a:lnSpc>
              <a:spcBef>
                <a:spcPts val="0"/>
              </a:spcBef>
              <a:spcAft>
                <a:spcPts val="0"/>
              </a:spcAft>
              <a:buClr>
                <a:srgbClr val="494A48"/>
              </a:buClr>
              <a:buSzPts val="1800"/>
              <a:buNone/>
              <a:defRPr/>
            </a:lvl4pPr>
            <a:lvl5pPr lvl="4" algn="l">
              <a:lnSpc>
                <a:spcPct val="80000"/>
              </a:lnSpc>
              <a:spcBef>
                <a:spcPts val="0"/>
              </a:spcBef>
              <a:spcAft>
                <a:spcPts val="0"/>
              </a:spcAft>
              <a:buClr>
                <a:srgbClr val="494A48"/>
              </a:buClr>
              <a:buSzPts val="1800"/>
              <a:buNone/>
              <a:defRPr/>
            </a:lvl5pPr>
            <a:lvl6pPr lvl="5" algn="l">
              <a:lnSpc>
                <a:spcPct val="80000"/>
              </a:lnSpc>
              <a:spcBef>
                <a:spcPts val="0"/>
              </a:spcBef>
              <a:spcAft>
                <a:spcPts val="0"/>
              </a:spcAft>
              <a:buClr>
                <a:srgbClr val="494A48"/>
              </a:buClr>
              <a:buSzPts val="1800"/>
              <a:buNone/>
              <a:defRPr/>
            </a:lvl6pPr>
            <a:lvl7pPr lvl="6" algn="l">
              <a:lnSpc>
                <a:spcPct val="80000"/>
              </a:lnSpc>
              <a:spcBef>
                <a:spcPts val="0"/>
              </a:spcBef>
              <a:spcAft>
                <a:spcPts val="0"/>
              </a:spcAft>
              <a:buClr>
                <a:srgbClr val="494A48"/>
              </a:buClr>
              <a:buSzPts val="1800"/>
              <a:buNone/>
              <a:defRPr/>
            </a:lvl7pPr>
            <a:lvl8pPr lvl="7" algn="l">
              <a:lnSpc>
                <a:spcPct val="80000"/>
              </a:lnSpc>
              <a:spcBef>
                <a:spcPts val="0"/>
              </a:spcBef>
              <a:spcAft>
                <a:spcPts val="0"/>
              </a:spcAft>
              <a:buClr>
                <a:srgbClr val="494A48"/>
              </a:buClr>
              <a:buSzPts val="1800"/>
              <a:buNone/>
              <a:defRPr/>
            </a:lvl8pPr>
            <a:lvl9pPr lvl="8" algn="l">
              <a:lnSpc>
                <a:spcPct val="80000"/>
              </a:lnSpc>
              <a:spcBef>
                <a:spcPts val="0"/>
              </a:spcBef>
              <a:spcAft>
                <a:spcPts val="0"/>
              </a:spcAft>
              <a:buClr>
                <a:srgbClr val="494A48"/>
              </a:buClr>
              <a:buSzPts val="1800"/>
              <a:buNone/>
              <a:defRPr/>
            </a:lvl9pPr>
          </a:lstStyle>
          <a:p>
            <a:endParaRPr/>
          </a:p>
        </p:txBody>
      </p:sp>
      <p:sp>
        <p:nvSpPr>
          <p:cNvPr id="459" name="Google Shape;459;p113"/>
          <p:cNvSpPr>
            <a:spLocks noGrp="1"/>
          </p:cNvSpPr>
          <p:nvPr>
            <p:ph type="pic" idx="2"/>
          </p:nvPr>
        </p:nvSpPr>
        <p:spPr>
          <a:xfrm>
            <a:off x="6815756" y="1265250"/>
            <a:ext cx="3585544" cy="2262175"/>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sldNum" idx="12"/>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pPr marL="0" lvl="0" indent="0" algn="ctr" rtl="0">
              <a:spcBef>
                <a:spcPts val="0"/>
              </a:spcBef>
              <a:spcAft>
                <a:spcPts val="0"/>
              </a:spcAft>
              <a:buNone/>
            </a:pPr>
            <a:fld id="{00000000-1234-1234-1234-123412341234}" type="slidenum">
              <a:rPr lang="en-US" smtClean="0"/>
              <a:t>‹#›</a:t>
            </a:fld>
            <a:endParaRPr sz="1400" b="0" dirty="0">
              <a:solidFill>
                <a:srgbClr val="000000"/>
              </a:solidFill>
              <a:latin typeface="Arial"/>
              <a:ea typeface="Arial"/>
              <a:cs typeface="Arial"/>
              <a:sym typeface="Arial"/>
            </a:endParaRPr>
          </a:p>
        </p:txBody>
      </p:sp>
      <p:sp>
        <p:nvSpPr>
          <p:cNvPr id="7" name="Google Shape;7;p17"/>
          <p:cNvSpPr txBox="1">
            <a:spLocks noGrp="1"/>
          </p:cNvSpPr>
          <p:nvPr>
            <p:ph type="title"/>
          </p:nvPr>
        </p:nvSpPr>
        <p:spPr>
          <a:xfrm>
            <a:off x="609600" y="274637"/>
            <a:ext cx="10972800" cy="1325563"/>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9pPr>
          </a:lstStyle>
          <a:p>
            <a:endParaRPr/>
          </a:p>
        </p:txBody>
      </p:sp>
      <p:sp>
        <p:nvSpPr>
          <p:cNvPr id="8" name="Google Shape;8;p17"/>
          <p:cNvSpPr txBox="1">
            <a:spLocks noGrp="1"/>
          </p:cNvSpPr>
          <p:nvPr>
            <p:ph type="body" idx="1"/>
          </p:nvPr>
        </p:nvSpPr>
        <p:spPr>
          <a:xfrm>
            <a:off x="609600" y="1600200"/>
            <a:ext cx="10972800" cy="5257800"/>
          </a:xfrm>
          <a:prstGeom prst="rect">
            <a:avLst/>
          </a:prstGeom>
          <a:noFill/>
          <a:ln>
            <a:noFill/>
          </a:ln>
        </p:spPr>
        <p:txBody>
          <a:bodyPr spcFirstLastPara="1" wrap="square" lIns="0" tIns="0" rIns="0" bIns="0" anchor="t" anchorCtr="0">
            <a:normAutofit/>
          </a:bodyPr>
          <a:lstStyle>
            <a:lvl1pPr marL="457200" marR="0" lvl="0" indent="-228600" algn="l" rtl="0">
              <a:lnSpc>
                <a:spcPct val="150000"/>
              </a:lnSpc>
              <a:spcBef>
                <a:spcPts val="1000"/>
              </a:spcBef>
              <a:spcAft>
                <a:spcPts val="0"/>
              </a:spcAft>
              <a:buClr>
                <a:srgbClr val="494A48"/>
              </a:buClr>
              <a:buSzPts val="2800"/>
              <a:buFont typeface="Helvetica Neue"/>
              <a:buNone/>
              <a:defRPr sz="2800" b="0" i="0" u="none" strike="noStrike" cap="none">
                <a:solidFill>
                  <a:srgbClr val="494A48"/>
                </a:solidFill>
                <a:latin typeface="Helvetica Neue"/>
                <a:ea typeface="Helvetica Neue"/>
                <a:cs typeface="Helvetica Neue"/>
                <a:sym typeface="Helvetica Neue"/>
              </a:defRPr>
            </a:lvl1pPr>
            <a:lvl2pPr marL="914400" marR="0" lvl="1" indent="-228600" algn="l" rtl="0">
              <a:lnSpc>
                <a:spcPct val="150000"/>
              </a:lnSpc>
              <a:spcBef>
                <a:spcPts val="1000"/>
              </a:spcBef>
              <a:spcAft>
                <a:spcPts val="0"/>
              </a:spcAft>
              <a:buClr>
                <a:srgbClr val="494A48"/>
              </a:buClr>
              <a:buSzPts val="2800"/>
              <a:buFont typeface="Helvetica Neue"/>
              <a:buNone/>
              <a:defRPr sz="2800" b="0" i="0" u="none" strike="noStrike" cap="none">
                <a:solidFill>
                  <a:srgbClr val="494A48"/>
                </a:solidFill>
                <a:latin typeface="Helvetica Neue"/>
                <a:ea typeface="Helvetica Neue"/>
                <a:cs typeface="Helvetica Neue"/>
                <a:sym typeface="Helvetica Neue"/>
              </a:defRPr>
            </a:lvl2pPr>
            <a:lvl3pPr marL="1371600" marR="0" lvl="2" indent="-228600" algn="l" rtl="0">
              <a:lnSpc>
                <a:spcPct val="150000"/>
              </a:lnSpc>
              <a:spcBef>
                <a:spcPts val="1000"/>
              </a:spcBef>
              <a:spcAft>
                <a:spcPts val="0"/>
              </a:spcAft>
              <a:buClr>
                <a:srgbClr val="494A48"/>
              </a:buClr>
              <a:buSzPts val="2800"/>
              <a:buFont typeface="Helvetica Neue"/>
              <a:buNone/>
              <a:defRPr sz="2800" b="0" i="0" u="none" strike="noStrike" cap="none">
                <a:solidFill>
                  <a:srgbClr val="494A48"/>
                </a:solidFill>
                <a:latin typeface="Helvetica Neue"/>
                <a:ea typeface="Helvetica Neue"/>
                <a:cs typeface="Helvetica Neue"/>
                <a:sym typeface="Helvetica Neue"/>
              </a:defRPr>
            </a:lvl3pPr>
            <a:lvl4pPr marL="1828800" marR="0" lvl="3" indent="-228600" algn="l" rtl="0">
              <a:lnSpc>
                <a:spcPct val="150000"/>
              </a:lnSpc>
              <a:spcBef>
                <a:spcPts val="1000"/>
              </a:spcBef>
              <a:spcAft>
                <a:spcPts val="0"/>
              </a:spcAft>
              <a:buClr>
                <a:srgbClr val="494A48"/>
              </a:buClr>
              <a:buSzPts val="2800"/>
              <a:buFont typeface="Helvetica Neue"/>
              <a:buNone/>
              <a:defRPr sz="2800" b="0" i="0" u="none" strike="noStrike" cap="none">
                <a:solidFill>
                  <a:srgbClr val="494A48"/>
                </a:solidFill>
                <a:latin typeface="Helvetica Neue"/>
                <a:ea typeface="Helvetica Neue"/>
                <a:cs typeface="Helvetica Neue"/>
                <a:sym typeface="Helvetica Neue"/>
              </a:defRPr>
            </a:lvl4pPr>
            <a:lvl5pPr marL="2286000" marR="0" lvl="4" indent="-228600" algn="l" rtl="0">
              <a:lnSpc>
                <a:spcPct val="150000"/>
              </a:lnSpc>
              <a:spcBef>
                <a:spcPts val="1000"/>
              </a:spcBef>
              <a:spcAft>
                <a:spcPts val="0"/>
              </a:spcAft>
              <a:buClr>
                <a:srgbClr val="494A48"/>
              </a:buClr>
              <a:buSzPts val="2800"/>
              <a:buFont typeface="Helvetica Neue"/>
              <a:buNone/>
              <a:defRPr sz="2800" b="0" i="0" u="none" strike="noStrike" cap="none">
                <a:solidFill>
                  <a:srgbClr val="494A48"/>
                </a:solidFill>
                <a:latin typeface="Helvetica Neue"/>
                <a:ea typeface="Helvetica Neue"/>
                <a:cs typeface="Helvetica Neue"/>
                <a:sym typeface="Helvetica Neue"/>
              </a:defRPr>
            </a:lvl5pPr>
            <a:lvl6pPr marL="2743200" marR="0" lvl="5"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6pPr>
            <a:lvl7pPr marL="3200400" marR="0" lvl="6"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7pPr>
            <a:lvl8pPr marL="3657600" marR="0" lvl="7"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8pPr>
            <a:lvl9pPr marL="4114800" marR="0" lvl="8"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9pPr>
          </a:lstStyle>
          <a:p>
            <a:endParaRPr dirty="0"/>
          </a:p>
        </p:txBody>
      </p:sp>
    </p:spTree>
  </p:cSld>
  <p:clrMap bg1="lt1" tx1="dk1" bg2="dk2" tx2="lt2" accent1="accent1" accent2="accent2" accent3="accent3" accent4="accent4" accent5="accent5" accent6="accent6" hlink="hlink" folHlink="folHlink"/>
  <p:sldLayoutIdLst>
    <p:sldLayoutId id="2147483766" r:id="rId1"/>
    <p:sldLayoutId id="2147483765" r:id="rId2"/>
    <p:sldLayoutId id="2147483767" r:id="rId3"/>
    <p:sldLayoutId id="2147483761" r:id="rId4"/>
    <p:sldLayoutId id="2147483768" r:id="rId5"/>
    <p:sldLayoutId id="2147483762" r:id="rId6"/>
    <p:sldLayoutId id="2147483764" r:id="rId7"/>
    <p:sldLayoutId id="2147483763" r:id="rId8"/>
    <p:sldLayoutId id="2147483649" r:id="rId9"/>
    <p:sldLayoutId id="2147483651"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 id="2147483698" r:id="rId52"/>
    <p:sldLayoutId id="2147483699" r:id="rId53"/>
    <p:sldLayoutId id="2147483700" r:id="rId54"/>
    <p:sldLayoutId id="2147483701" r:id="rId55"/>
    <p:sldLayoutId id="2147483702" r:id="rId56"/>
    <p:sldLayoutId id="2147483703" r:id="rId57"/>
    <p:sldLayoutId id="2147483704" r:id="rId58"/>
    <p:sldLayoutId id="2147483705" r:id="rId59"/>
    <p:sldLayoutId id="2147483706" r:id="rId60"/>
    <p:sldLayoutId id="2147483707" r:id="rId61"/>
    <p:sldLayoutId id="2147483708" r:id="rId62"/>
    <p:sldLayoutId id="2147483709" r:id="rId63"/>
    <p:sldLayoutId id="2147483710" r:id="rId64"/>
    <p:sldLayoutId id="2147483711" r:id="rId65"/>
    <p:sldLayoutId id="2147483712" r:id="rId66"/>
    <p:sldLayoutId id="2147483713" r:id="rId67"/>
    <p:sldLayoutId id="2147483714" r:id="rId68"/>
    <p:sldLayoutId id="2147483715" r:id="rId69"/>
    <p:sldLayoutId id="2147483716" r:id="rId70"/>
    <p:sldLayoutId id="2147483717" r:id="rId71"/>
    <p:sldLayoutId id="2147483718" r:id="rId72"/>
    <p:sldLayoutId id="2147483719" r:id="rId73"/>
    <p:sldLayoutId id="2147483720" r:id="rId74"/>
    <p:sldLayoutId id="2147483721" r:id="rId75"/>
    <p:sldLayoutId id="2147483722" r:id="rId76"/>
    <p:sldLayoutId id="2147483723" r:id="rId77"/>
    <p:sldLayoutId id="2147483724" r:id="rId78"/>
    <p:sldLayoutId id="2147483725" r:id="rId79"/>
    <p:sldLayoutId id="2147483726" r:id="rId80"/>
    <p:sldLayoutId id="2147483727" r:id="rId81"/>
    <p:sldLayoutId id="2147483728" r:id="rId82"/>
    <p:sldLayoutId id="2147483729" r:id="rId83"/>
    <p:sldLayoutId id="2147483730" r:id="rId84"/>
    <p:sldLayoutId id="2147483731" r:id="rId85"/>
    <p:sldLayoutId id="2147483732" r:id="rId86"/>
    <p:sldLayoutId id="2147483733" r:id="rId87"/>
    <p:sldLayoutId id="2147483734" r:id="rId88"/>
    <p:sldLayoutId id="2147483735" r:id="rId89"/>
    <p:sldLayoutId id="2147483736" r:id="rId90"/>
    <p:sldLayoutId id="2147483737" r:id="rId91"/>
    <p:sldLayoutId id="2147483738" r:id="rId92"/>
    <p:sldLayoutId id="2147483739" r:id="rId93"/>
    <p:sldLayoutId id="2147483740" r:id="rId94"/>
    <p:sldLayoutId id="2147483741" r:id="rId95"/>
    <p:sldLayoutId id="2147483742" r:id="rId96"/>
    <p:sldLayoutId id="2147483743" r:id="rId97"/>
    <p:sldLayoutId id="2147483744" r:id="rId98"/>
    <p:sldLayoutId id="2147483745" r:id="rId99"/>
    <p:sldLayoutId id="2147483746" r:id="rId100"/>
    <p:sldLayoutId id="2147483747" r:id="rId101"/>
    <p:sldLayoutId id="2147483748" r:id="rId102"/>
    <p:sldLayoutId id="2147483749" r:id="rId103"/>
    <p:sldLayoutId id="2147483750" r:id="rId104"/>
    <p:sldLayoutId id="2147483751" r:id="rId105"/>
    <p:sldLayoutId id="2147483752" r:id="rId106"/>
    <p:sldLayoutId id="2147483753" r:id="rId107"/>
    <p:sldLayoutId id="2147483754" r:id="rId108"/>
    <p:sldLayoutId id="2147483755" r:id="rId109"/>
    <p:sldLayoutId id="2147483756" r:id="rId110"/>
    <p:sldLayoutId id="2147483757" r:id="rId111"/>
    <p:sldLayoutId id="2147483758" r:id="rId1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hyperlink" Target="https://www.linkedin.com/in/kavin-gustafson-57a540201/"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mailto:kavin@outcomegroup.com"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emf"/><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35_2CEEEA72.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2C_21F4751D.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527"/>
        <p:cNvGrpSpPr/>
        <p:nvPr/>
      </p:nvGrpSpPr>
      <p:grpSpPr>
        <a:xfrm>
          <a:off x="0" y="0"/>
          <a:ext cx="0" cy="0"/>
          <a:chOff x="0" y="0"/>
          <a:chExt cx="0" cy="0"/>
        </a:xfrm>
      </p:grpSpPr>
      <p:pic>
        <p:nvPicPr>
          <p:cNvPr id="7" name="Picture 6">
            <a:extLst>
              <a:ext uri="{FF2B5EF4-FFF2-40B4-BE49-F238E27FC236}">
                <a16:creationId xmlns:a16="http://schemas.microsoft.com/office/drawing/2014/main" id="{68310ADD-CF42-3BC7-09DE-D17EBA298A64}"/>
              </a:ext>
            </a:extLst>
          </p:cNvPr>
          <p:cNvPicPr>
            <a:picLocks noChangeAspect="1"/>
          </p:cNvPicPr>
          <p:nvPr/>
        </p:nvPicPr>
        <p:blipFill>
          <a:blip r:embed="rId3"/>
          <a:srcRect/>
          <a:stretch/>
        </p:blipFill>
        <p:spPr>
          <a:xfrm>
            <a:off x="1" y="0"/>
            <a:ext cx="12192000" cy="6858000"/>
          </a:xfrm>
          <a:prstGeom prst="rect">
            <a:avLst/>
          </a:prstGeom>
        </p:spPr>
      </p:pic>
      <p:sp>
        <p:nvSpPr>
          <p:cNvPr id="529" name="Google Shape;529;p1"/>
          <p:cNvSpPr/>
          <p:nvPr/>
        </p:nvSpPr>
        <p:spPr>
          <a:xfrm>
            <a:off x="1019100" y="1271850"/>
            <a:ext cx="10153800" cy="4337400"/>
          </a:xfrm>
          <a:prstGeom prst="rect">
            <a:avLst/>
          </a:prstGeom>
          <a:solidFill>
            <a:srgbClr val="1E1E1E">
              <a:alpha val="65098"/>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494A48"/>
              </a:solidFill>
              <a:latin typeface="Helvetica Neue"/>
              <a:ea typeface="Helvetica Neue"/>
              <a:cs typeface="Helvetica Neue"/>
              <a:sym typeface="Helvetica Neue"/>
            </a:endParaRPr>
          </a:p>
        </p:txBody>
      </p:sp>
      <p:pic>
        <p:nvPicPr>
          <p:cNvPr id="3" name="Picture 2" descr="A logo with a bird&#10;&#10;AI-generated content may be incorrect.">
            <a:extLst>
              <a:ext uri="{FF2B5EF4-FFF2-40B4-BE49-F238E27FC236}">
                <a16:creationId xmlns:a16="http://schemas.microsoft.com/office/drawing/2014/main" id="{30C4A820-C56A-EED2-79F7-4D9C9280B4BE}"/>
              </a:ext>
            </a:extLst>
          </p:cNvPr>
          <p:cNvPicPr>
            <a:picLocks noChangeAspect="1"/>
          </p:cNvPicPr>
          <p:nvPr/>
        </p:nvPicPr>
        <p:blipFill>
          <a:blip r:embed="rId4"/>
          <a:stretch>
            <a:fillRect/>
          </a:stretch>
        </p:blipFill>
        <p:spPr>
          <a:xfrm>
            <a:off x="2667000" y="-106958"/>
            <a:ext cx="6858000" cy="6858000"/>
          </a:xfrm>
          <a:prstGeom prst="rect">
            <a:avLst/>
          </a:prstGeom>
        </p:spPr>
      </p:pic>
      <p:sp>
        <p:nvSpPr>
          <p:cNvPr id="2" name="Google Shape;529;p1">
            <a:extLst>
              <a:ext uri="{FF2B5EF4-FFF2-40B4-BE49-F238E27FC236}">
                <a16:creationId xmlns:a16="http://schemas.microsoft.com/office/drawing/2014/main" id="{56C167A8-0022-5EDF-EAA2-DEC205721D2C}"/>
              </a:ext>
            </a:extLst>
          </p:cNvPr>
          <p:cNvSpPr txBox="1"/>
          <p:nvPr/>
        </p:nvSpPr>
        <p:spPr>
          <a:xfrm>
            <a:off x="8991053" y="3911000"/>
            <a:ext cx="2168400" cy="108029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FEFEFE"/>
              </a:buClr>
              <a:buSzPts val="1000"/>
              <a:buFont typeface="Helvetica Neue"/>
              <a:buNone/>
            </a:pPr>
            <a:r>
              <a:rPr lang="en-US" sz="1000" b="0" i="0" u="none" strike="noStrike" cap="none">
                <a:solidFill>
                  <a:srgbClr val="FEFEFE"/>
                </a:solidFill>
                <a:latin typeface="Helvetica Neue"/>
                <a:ea typeface="Helvetica Neue"/>
                <a:cs typeface="Helvetica Neue"/>
                <a:sym typeface="Helvetica Neue"/>
              </a:rPr>
              <a:t>Presented by:</a:t>
            </a:r>
            <a:endParaRPr sz="10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FEFEFE"/>
              </a:buClr>
              <a:buSzPts val="1400"/>
              <a:buFont typeface="Helvetica Neue"/>
              <a:buNone/>
            </a:pPr>
            <a:r>
              <a:rPr lang="en-US" b="1" i="0" u="none" strike="noStrike" cap="none">
                <a:solidFill>
                  <a:srgbClr val="FEFEFE"/>
                </a:solidFill>
                <a:latin typeface="Helvetica Neue"/>
                <a:ea typeface="Helvetica Neue"/>
                <a:cs typeface="Helvetica Neue"/>
                <a:sym typeface="Helvetica Neue"/>
              </a:rPr>
              <a:t>Kavin Gustafson</a:t>
            </a:r>
            <a:endParaRPr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FEFEFE"/>
              </a:buClr>
              <a:buSzPts val="1000"/>
              <a:buFont typeface="Helvetica Neue"/>
              <a:buNone/>
            </a:pPr>
            <a:r>
              <a:rPr lang="en-US" sz="1000" b="0" i="0" u="none" strike="noStrike" cap="none">
                <a:solidFill>
                  <a:srgbClr val="FEFEFE"/>
                </a:solidFill>
                <a:latin typeface="Helvetica Neue"/>
                <a:ea typeface="Helvetica Neue"/>
                <a:cs typeface="Helvetica Neue"/>
                <a:sym typeface="Helvetica Neue"/>
              </a:rPr>
              <a:t>CEO Outcome Group</a:t>
            </a:r>
            <a:br>
              <a:rPr lang="en-US" sz="1000" b="0" i="0" u="none" strike="noStrike" cap="none">
                <a:solidFill>
                  <a:srgbClr val="FEFEFE"/>
                </a:solidFill>
                <a:latin typeface="Helvetica Neue"/>
                <a:ea typeface="Helvetica Neue"/>
                <a:cs typeface="Helvetica Neue"/>
                <a:sym typeface="Helvetica Neue"/>
              </a:rPr>
            </a:br>
            <a:r>
              <a:rPr lang="en-US" sz="1000" b="0" i="0" u="none" strike="noStrike" cap="none">
                <a:solidFill>
                  <a:srgbClr val="FEFEFE"/>
                </a:solidFill>
                <a:latin typeface="Helvetica Neue"/>
                <a:ea typeface="Helvetica Neue"/>
                <a:cs typeface="Helvetica Neue"/>
                <a:sym typeface="Helvetica Neue"/>
              </a:rPr>
              <a:t>951-212-8603</a:t>
            </a:r>
            <a:endParaRPr sz="1000" b="0" i="0" u="none" strike="noStrike" cap="none">
              <a:solidFill>
                <a:srgbClr val="FEFEFE"/>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FEFEFE"/>
              </a:buClr>
              <a:buSzPts val="1000"/>
              <a:buFont typeface="Helvetica Neue"/>
              <a:buNone/>
            </a:pPr>
            <a:r>
              <a:rPr lang="en-US" sz="1000" b="0" i="0" u="none" strike="noStrike" cap="none">
                <a:solidFill>
                  <a:srgbClr val="FEFEFE"/>
                </a:solidFill>
                <a:latin typeface="Helvetica Neue"/>
                <a:ea typeface="Helvetica Neue"/>
                <a:cs typeface="Helvetica Neue"/>
                <a:sym typeface="Helvetica Neue"/>
              </a:rPr>
              <a:t>kavin@outcomegroup.com</a:t>
            </a:r>
            <a:endParaRPr sz="1000" b="0" i="0" u="none" strike="noStrike" cap="none">
              <a:solidFill>
                <a:srgbClr val="FEFEFE"/>
              </a:solidFill>
              <a:latin typeface="Helvetica Neue"/>
              <a:ea typeface="Helvetica Neue"/>
              <a:cs typeface="Helvetica Neue"/>
              <a:sym typeface="Helvetica Neue"/>
            </a:endParaRPr>
          </a:p>
        </p:txBody>
      </p:sp>
      <p:sp>
        <p:nvSpPr>
          <p:cNvPr id="4" name="Google Shape;530;p1">
            <a:extLst>
              <a:ext uri="{FF2B5EF4-FFF2-40B4-BE49-F238E27FC236}">
                <a16:creationId xmlns:a16="http://schemas.microsoft.com/office/drawing/2014/main" id="{4E6625D2-91A7-2480-158D-F77CCD6C4556}"/>
              </a:ext>
            </a:extLst>
          </p:cNvPr>
          <p:cNvSpPr txBox="1"/>
          <p:nvPr/>
        </p:nvSpPr>
        <p:spPr>
          <a:xfrm>
            <a:off x="1391478" y="4202242"/>
            <a:ext cx="3126734" cy="640175"/>
          </a:xfrm>
          <a:prstGeom prst="rect">
            <a:avLst/>
          </a:prstGeom>
          <a:noFill/>
          <a:ln>
            <a:noFill/>
          </a:ln>
        </p:spPr>
        <p:txBody>
          <a:bodyPr spcFirstLastPara="1" wrap="square" lIns="0" tIns="0" rIns="0" bIns="0" anchor="t" anchorCtr="0">
            <a:spAutoFit/>
          </a:bodyPr>
          <a:lstStyle/>
          <a:p>
            <a:pPr lvl="0">
              <a:lnSpc>
                <a:spcPct val="130000"/>
              </a:lnSpc>
              <a:buSzPts val="1500"/>
            </a:pPr>
            <a:r>
              <a:rPr lang="en-US" sz="1600" b="1">
                <a:solidFill>
                  <a:schemeClr val="bg1"/>
                </a:solidFill>
              </a:rPr>
              <a:t>Delivering exceptional American-made aerial solutions</a:t>
            </a:r>
            <a:endParaRPr sz="1600" b="1" i="0" u="none" strike="noStrike" cap="none">
              <a:solidFill>
                <a:schemeClr val="bg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71CE-2257-C0D0-40D1-237E66E974C2}"/>
              </a:ext>
            </a:extLst>
          </p:cNvPr>
          <p:cNvSpPr>
            <a:spLocks noGrp="1"/>
          </p:cNvSpPr>
          <p:nvPr>
            <p:ph type="title"/>
          </p:nvPr>
        </p:nvSpPr>
        <p:spPr/>
        <p:txBody>
          <a:bodyPr/>
          <a:lstStyle/>
          <a:p>
            <a:r>
              <a:rPr lang="en-US">
                <a:solidFill>
                  <a:srgbClr val="F5F5F5"/>
                </a:solidFill>
              </a:rPr>
              <a:t>Financial Outlook (5-Year)</a:t>
            </a:r>
          </a:p>
        </p:txBody>
      </p:sp>
      <p:sp>
        <p:nvSpPr>
          <p:cNvPr id="3" name="Text Placeholder 2">
            <a:extLst>
              <a:ext uri="{FF2B5EF4-FFF2-40B4-BE49-F238E27FC236}">
                <a16:creationId xmlns:a16="http://schemas.microsoft.com/office/drawing/2014/main" id="{7F8478A8-786C-2EFF-2502-31959A7A9702}"/>
              </a:ext>
            </a:extLst>
          </p:cNvPr>
          <p:cNvSpPr>
            <a:spLocks noGrp="1"/>
          </p:cNvSpPr>
          <p:nvPr>
            <p:ph type="body" sz="quarter" idx="37"/>
          </p:nvPr>
        </p:nvSpPr>
        <p:spPr/>
        <p:txBody>
          <a:bodyPr/>
          <a:lstStyle/>
          <a:p>
            <a:r>
              <a:rPr lang="en-US">
                <a:solidFill>
                  <a:srgbClr val="F5F5F5"/>
                </a:solidFill>
              </a:rPr>
              <a:t>Revenue growth with a path to early profitability</a:t>
            </a:r>
          </a:p>
          <a:p>
            <a:endParaRPr lang="en-US">
              <a:solidFill>
                <a:srgbClr val="F5F5F5"/>
              </a:solidFill>
            </a:endParaRPr>
          </a:p>
        </p:txBody>
      </p:sp>
      <p:sp>
        <p:nvSpPr>
          <p:cNvPr id="7" name="Rectangle 6">
            <a:extLst>
              <a:ext uri="{FF2B5EF4-FFF2-40B4-BE49-F238E27FC236}">
                <a16:creationId xmlns:a16="http://schemas.microsoft.com/office/drawing/2014/main" id="{9A9E8AE5-EE80-2309-628A-C9DE82BFE270}"/>
              </a:ext>
            </a:extLst>
          </p:cNvPr>
          <p:cNvSpPr/>
          <p:nvPr/>
        </p:nvSpPr>
        <p:spPr>
          <a:xfrm>
            <a:off x="7674755" y="2266557"/>
            <a:ext cx="1192696" cy="239419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Box 11">
            <a:extLst>
              <a:ext uri="{FF2B5EF4-FFF2-40B4-BE49-F238E27FC236}">
                <a16:creationId xmlns:a16="http://schemas.microsoft.com/office/drawing/2014/main" id="{81F065C5-09D3-2CE3-6DDF-A842AD98AFB0}"/>
              </a:ext>
            </a:extLst>
          </p:cNvPr>
          <p:cNvSpPr txBox="1"/>
          <p:nvPr/>
        </p:nvSpPr>
        <p:spPr>
          <a:xfrm>
            <a:off x="7674755" y="4697077"/>
            <a:ext cx="1192696" cy="369332"/>
          </a:xfrm>
          <a:prstGeom prst="rect">
            <a:avLst/>
          </a:prstGeom>
          <a:noFill/>
        </p:spPr>
        <p:txBody>
          <a:bodyPr wrap="square" rtlCol="0">
            <a:spAutoFit/>
          </a:bodyPr>
          <a:lstStyle/>
          <a:p>
            <a:pPr algn="ctr"/>
            <a:r>
              <a:rPr lang="en-US" sz="1800">
                <a:solidFill>
                  <a:srgbClr val="7D7D7D"/>
                </a:solidFill>
                <a:latin typeface="Helvetica Neue" panose="02000503000000020004" pitchFamily="2" charset="0"/>
                <a:ea typeface="Helvetica Neue" panose="02000503000000020004" pitchFamily="2" charset="0"/>
                <a:cs typeface="Helvetica Neue" panose="02000503000000020004" pitchFamily="2" charset="0"/>
              </a:rPr>
              <a:t>2027</a:t>
            </a:r>
          </a:p>
        </p:txBody>
      </p:sp>
      <p:sp>
        <p:nvSpPr>
          <p:cNvPr id="15" name="TextBox 14">
            <a:extLst>
              <a:ext uri="{FF2B5EF4-FFF2-40B4-BE49-F238E27FC236}">
                <a16:creationId xmlns:a16="http://schemas.microsoft.com/office/drawing/2014/main" id="{8F7F1FBF-4899-CE47-677D-88C1584303A2}"/>
              </a:ext>
            </a:extLst>
          </p:cNvPr>
          <p:cNvSpPr txBox="1"/>
          <p:nvPr/>
        </p:nvSpPr>
        <p:spPr>
          <a:xfrm>
            <a:off x="7505790" y="1714678"/>
            <a:ext cx="1530627" cy="369332"/>
          </a:xfrm>
          <a:prstGeom prst="rect">
            <a:avLst/>
          </a:prstGeom>
          <a:noFill/>
        </p:spPr>
        <p:txBody>
          <a:bodyPr wrap="square" rtlCol="0">
            <a:spAutoFit/>
          </a:bodyPr>
          <a:lstStyle/>
          <a:p>
            <a:pPr algn="ctr"/>
            <a:r>
              <a:rPr lang="en-US" sz="1800"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$75M</a:t>
            </a:r>
          </a:p>
        </p:txBody>
      </p:sp>
      <p:sp>
        <p:nvSpPr>
          <p:cNvPr id="8" name="Rectangle 7">
            <a:extLst>
              <a:ext uri="{FF2B5EF4-FFF2-40B4-BE49-F238E27FC236}">
                <a16:creationId xmlns:a16="http://schemas.microsoft.com/office/drawing/2014/main" id="{BB0555AD-93F2-BCA6-08A9-DBF18AF20967}"/>
              </a:ext>
            </a:extLst>
          </p:cNvPr>
          <p:cNvSpPr/>
          <p:nvPr/>
        </p:nvSpPr>
        <p:spPr>
          <a:xfrm>
            <a:off x="9973485" y="1289049"/>
            <a:ext cx="1192696" cy="3371699"/>
          </a:xfrm>
          <a:prstGeom prst="rect">
            <a:avLst/>
          </a:prstGeom>
          <a:solidFill>
            <a:srgbClr val="5B6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TextBox 12">
            <a:extLst>
              <a:ext uri="{FF2B5EF4-FFF2-40B4-BE49-F238E27FC236}">
                <a16:creationId xmlns:a16="http://schemas.microsoft.com/office/drawing/2014/main" id="{55042748-29BF-D501-7E01-6F95639D5AA5}"/>
              </a:ext>
            </a:extLst>
          </p:cNvPr>
          <p:cNvSpPr txBox="1"/>
          <p:nvPr/>
        </p:nvSpPr>
        <p:spPr>
          <a:xfrm>
            <a:off x="9973485" y="4697078"/>
            <a:ext cx="1192696" cy="369332"/>
          </a:xfrm>
          <a:prstGeom prst="rect">
            <a:avLst/>
          </a:prstGeom>
          <a:noFill/>
        </p:spPr>
        <p:txBody>
          <a:bodyPr wrap="square" rtlCol="0">
            <a:spAutoFit/>
          </a:bodyPr>
          <a:lstStyle/>
          <a:p>
            <a:pPr algn="ctr"/>
            <a:r>
              <a:rPr lang="en-US" sz="1800" b="1">
                <a:solidFill>
                  <a:srgbClr val="5B6A3A"/>
                </a:solidFill>
                <a:latin typeface="Helvetica Neue" panose="02000503000000020004" pitchFamily="2" charset="0"/>
                <a:ea typeface="Helvetica Neue" panose="02000503000000020004" pitchFamily="2" charset="0"/>
                <a:cs typeface="Helvetica Neue" panose="02000503000000020004" pitchFamily="2" charset="0"/>
              </a:rPr>
              <a:t>2028</a:t>
            </a:r>
          </a:p>
        </p:txBody>
      </p:sp>
      <p:sp>
        <p:nvSpPr>
          <p:cNvPr id="16" name="TextBox 15">
            <a:extLst>
              <a:ext uri="{FF2B5EF4-FFF2-40B4-BE49-F238E27FC236}">
                <a16:creationId xmlns:a16="http://schemas.microsoft.com/office/drawing/2014/main" id="{6403DDDB-A5C8-77E3-4A53-BF1DA61260E3}"/>
              </a:ext>
            </a:extLst>
          </p:cNvPr>
          <p:cNvSpPr txBox="1"/>
          <p:nvPr/>
        </p:nvSpPr>
        <p:spPr>
          <a:xfrm>
            <a:off x="9804520" y="570474"/>
            <a:ext cx="1530627" cy="461665"/>
          </a:xfrm>
          <a:prstGeom prst="rect">
            <a:avLst/>
          </a:prstGeom>
          <a:noFill/>
        </p:spPr>
        <p:txBody>
          <a:bodyPr wrap="square" rtlCol="0">
            <a:spAutoFit/>
          </a:bodyPr>
          <a:lstStyle/>
          <a:p>
            <a:pPr algn="ctr"/>
            <a:r>
              <a:rPr lang="en-US" sz="2400"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$120M</a:t>
            </a:r>
          </a:p>
        </p:txBody>
      </p:sp>
      <p:sp>
        <p:nvSpPr>
          <p:cNvPr id="6" name="Rectangle 5">
            <a:extLst>
              <a:ext uri="{FF2B5EF4-FFF2-40B4-BE49-F238E27FC236}">
                <a16:creationId xmlns:a16="http://schemas.microsoft.com/office/drawing/2014/main" id="{F53F4E96-B166-6CE5-61D4-1252D326DCEB}"/>
              </a:ext>
            </a:extLst>
          </p:cNvPr>
          <p:cNvSpPr/>
          <p:nvPr/>
        </p:nvSpPr>
        <p:spPr>
          <a:xfrm>
            <a:off x="5376025" y="3416897"/>
            <a:ext cx="1192696" cy="124385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B41BD9D8-5FCC-72F0-458C-18CAF5B1A3EF}"/>
              </a:ext>
            </a:extLst>
          </p:cNvPr>
          <p:cNvSpPr txBox="1"/>
          <p:nvPr/>
        </p:nvSpPr>
        <p:spPr>
          <a:xfrm>
            <a:off x="5376025" y="4697078"/>
            <a:ext cx="1192696" cy="369332"/>
          </a:xfrm>
          <a:prstGeom prst="rect">
            <a:avLst/>
          </a:prstGeom>
          <a:noFill/>
        </p:spPr>
        <p:txBody>
          <a:bodyPr wrap="square" rtlCol="0">
            <a:spAutoFit/>
          </a:bodyPr>
          <a:lstStyle/>
          <a:p>
            <a:pPr algn="ctr"/>
            <a:r>
              <a:rPr lang="en-US" sz="1800">
                <a:solidFill>
                  <a:srgbClr val="A6A6A6"/>
                </a:solidFill>
                <a:latin typeface="Helvetica Neue" panose="02000503000000020004" pitchFamily="2" charset="0"/>
                <a:ea typeface="Helvetica Neue" panose="02000503000000020004" pitchFamily="2" charset="0"/>
                <a:cs typeface="Helvetica Neue" panose="02000503000000020004" pitchFamily="2" charset="0"/>
              </a:rPr>
              <a:t>2028</a:t>
            </a:r>
          </a:p>
        </p:txBody>
      </p:sp>
      <p:sp>
        <p:nvSpPr>
          <p:cNvPr id="17" name="TextBox 16">
            <a:extLst>
              <a:ext uri="{FF2B5EF4-FFF2-40B4-BE49-F238E27FC236}">
                <a16:creationId xmlns:a16="http://schemas.microsoft.com/office/drawing/2014/main" id="{880A9B31-A4BB-26DF-6C4D-6A353E85C0EE}"/>
              </a:ext>
            </a:extLst>
          </p:cNvPr>
          <p:cNvSpPr txBox="1"/>
          <p:nvPr/>
        </p:nvSpPr>
        <p:spPr>
          <a:xfrm>
            <a:off x="5207059" y="2909414"/>
            <a:ext cx="1530627" cy="338554"/>
          </a:xfrm>
          <a:prstGeom prst="rect">
            <a:avLst/>
          </a:prstGeom>
          <a:noFill/>
        </p:spPr>
        <p:txBody>
          <a:bodyPr wrap="square" rtlCol="0">
            <a:spAutoFit/>
          </a:bodyPr>
          <a:lstStyle/>
          <a:p>
            <a:pPr algn="ctr"/>
            <a:r>
              <a:rPr lang="en-US" sz="1600"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$45M</a:t>
            </a:r>
          </a:p>
        </p:txBody>
      </p:sp>
      <p:sp>
        <p:nvSpPr>
          <p:cNvPr id="4" name="Rectangle 3">
            <a:extLst>
              <a:ext uri="{FF2B5EF4-FFF2-40B4-BE49-F238E27FC236}">
                <a16:creationId xmlns:a16="http://schemas.microsoft.com/office/drawing/2014/main" id="{63131919-FA15-11FA-582E-8E09D1156C0C}"/>
              </a:ext>
            </a:extLst>
          </p:cNvPr>
          <p:cNvSpPr/>
          <p:nvPr/>
        </p:nvSpPr>
        <p:spPr>
          <a:xfrm>
            <a:off x="778565" y="4350642"/>
            <a:ext cx="1192696" cy="302432"/>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TextBox 13">
            <a:extLst>
              <a:ext uri="{FF2B5EF4-FFF2-40B4-BE49-F238E27FC236}">
                <a16:creationId xmlns:a16="http://schemas.microsoft.com/office/drawing/2014/main" id="{E9EE1334-9014-EFDB-917A-48040B9AF5C2}"/>
              </a:ext>
            </a:extLst>
          </p:cNvPr>
          <p:cNvSpPr txBox="1"/>
          <p:nvPr/>
        </p:nvSpPr>
        <p:spPr>
          <a:xfrm>
            <a:off x="609600" y="3832557"/>
            <a:ext cx="1530627" cy="338554"/>
          </a:xfrm>
          <a:prstGeom prst="rect">
            <a:avLst/>
          </a:prstGeom>
          <a:noFill/>
        </p:spPr>
        <p:txBody>
          <a:bodyPr wrap="square" rtlCol="0">
            <a:spAutoFit/>
          </a:bodyPr>
          <a:lstStyle/>
          <a:p>
            <a:pPr algn="ctr"/>
            <a:r>
              <a:rPr lang="en-US" sz="1600"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$2M</a:t>
            </a:r>
          </a:p>
        </p:txBody>
      </p:sp>
      <p:sp>
        <p:nvSpPr>
          <p:cNvPr id="19" name="TextBox 18">
            <a:extLst>
              <a:ext uri="{FF2B5EF4-FFF2-40B4-BE49-F238E27FC236}">
                <a16:creationId xmlns:a16="http://schemas.microsoft.com/office/drawing/2014/main" id="{721C534A-72D1-8D89-6A77-723CE6E8EEDC}"/>
              </a:ext>
            </a:extLst>
          </p:cNvPr>
          <p:cNvSpPr txBox="1"/>
          <p:nvPr/>
        </p:nvSpPr>
        <p:spPr>
          <a:xfrm>
            <a:off x="778565" y="4695688"/>
            <a:ext cx="1192696" cy="369332"/>
          </a:xfrm>
          <a:prstGeom prst="rect">
            <a:avLst/>
          </a:prstGeom>
          <a:noFill/>
        </p:spPr>
        <p:txBody>
          <a:bodyPr wrap="square" rtlCol="0">
            <a:spAutoFit/>
          </a:bodyPr>
          <a:lstStyle/>
          <a:p>
            <a:pPr algn="ctr"/>
            <a:r>
              <a:rPr lang="en-US" sz="18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2026</a:t>
            </a:r>
          </a:p>
        </p:txBody>
      </p:sp>
      <p:sp>
        <p:nvSpPr>
          <p:cNvPr id="5" name="Rectangle 4">
            <a:extLst>
              <a:ext uri="{FF2B5EF4-FFF2-40B4-BE49-F238E27FC236}">
                <a16:creationId xmlns:a16="http://schemas.microsoft.com/office/drawing/2014/main" id="{DD966343-B99A-E97A-13B9-0EA0CB312D29}"/>
              </a:ext>
            </a:extLst>
          </p:cNvPr>
          <p:cNvSpPr/>
          <p:nvPr/>
        </p:nvSpPr>
        <p:spPr>
          <a:xfrm>
            <a:off x="3077295" y="3971675"/>
            <a:ext cx="1192696" cy="693441"/>
          </a:xfrm>
          <a:prstGeom prst="rect">
            <a:avLst/>
          </a:prstGeom>
          <a:solidFill>
            <a:srgbClr val="DBDB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4D86D8AF-8768-86ED-8AA5-B46BCEAB0927}"/>
              </a:ext>
            </a:extLst>
          </p:cNvPr>
          <p:cNvSpPr txBox="1"/>
          <p:nvPr/>
        </p:nvSpPr>
        <p:spPr>
          <a:xfrm>
            <a:off x="2908329" y="3439650"/>
            <a:ext cx="1530627" cy="338554"/>
          </a:xfrm>
          <a:prstGeom prst="rect">
            <a:avLst/>
          </a:prstGeom>
          <a:noFill/>
        </p:spPr>
        <p:txBody>
          <a:bodyPr wrap="square" rtlCol="0">
            <a:spAutoFit/>
          </a:bodyPr>
          <a:lstStyle/>
          <a:p>
            <a:pPr algn="ctr"/>
            <a:r>
              <a:rPr lang="en-US" sz="1600"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$10M</a:t>
            </a:r>
          </a:p>
        </p:txBody>
      </p:sp>
      <p:sp>
        <p:nvSpPr>
          <p:cNvPr id="20" name="TextBox 19">
            <a:extLst>
              <a:ext uri="{FF2B5EF4-FFF2-40B4-BE49-F238E27FC236}">
                <a16:creationId xmlns:a16="http://schemas.microsoft.com/office/drawing/2014/main" id="{F1620D0A-F7FA-8F19-9E5C-30C0D4769F19}"/>
              </a:ext>
            </a:extLst>
          </p:cNvPr>
          <p:cNvSpPr txBox="1"/>
          <p:nvPr/>
        </p:nvSpPr>
        <p:spPr>
          <a:xfrm>
            <a:off x="3077295" y="4697076"/>
            <a:ext cx="1192696" cy="369332"/>
          </a:xfrm>
          <a:prstGeom prst="rect">
            <a:avLst/>
          </a:prstGeom>
          <a:noFill/>
        </p:spPr>
        <p:txBody>
          <a:bodyPr wrap="square" rtlCol="0">
            <a:spAutoFit/>
          </a:bodyPr>
          <a:lstStyle/>
          <a:p>
            <a:pPr algn="ctr"/>
            <a:r>
              <a:rPr lang="en-US" sz="1800">
                <a:solidFill>
                  <a:srgbClr val="D9D9D9"/>
                </a:solidFill>
                <a:latin typeface="Helvetica Neue" panose="02000503000000020004" pitchFamily="2" charset="0"/>
                <a:ea typeface="Helvetica Neue" panose="02000503000000020004" pitchFamily="2" charset="0"/>
                <a:cs typeface="Helvetica Neue" panose="02000503000000020004" pitchFamily="2" charset="0"/>
              </a:rPr>
              <a:t>2027</a:t>
            </a:r>
          </a:p>
        </p:txBody>
      </p:sp>
      <p:sp>
        <p:nvSpPr>
          <p:cNvPr id="26" name="TextBox 25">
            <a:extLst>
              <a:ext uri="{FF2B5EF4-FFF2-40B4-BE49-F238E27FC236}">
                <a16:creationId xmlns:a16="http://schemas.microsoft.com/office/drawing/2014/main" id="{0EA5CBCA-7ECD-E5F6-3DD5-947B7B68FAE3}"/>
              </a:ext>
            </a:extLst>
          </p:cNvPr>
          <p:cNvSpPr txBox="1"/>
          <p:nvPr/>
        </p:nvSpPr>
        <p:spPr>
          <a:xfrm>
            <a:off x="778565" y="5524606"/>
            <a:ext cx="10387618" cy="430887"/>
          </a:xfrm>
          <a:prstGeom prst="rect">
            <a:avLst/>
          </a:prstGeom>
          <a:noFill/>
        </p:spPr>
        <p:txBody>
          <a:bodyPr wrap="square" rtlCol="0">
            <a:spAutoFit/>
          </a:bodyPr>
          <a:lstStyle/>
          <a:p>
            <a:pPr algn="ctr"/>
            <a:r>
              <a:rPr lang="en-US" sz="2200" b="1">
                <a:solidFill>
                  <a:srgbClr val="F5F5F5"/>
                </a:solidFill>
              </a:rPr>
              <a:t>Early program wins drive scale to </a:t>
            </a:r>
            <a:r>
              <a:rPr lang="en-US" sz="2200" b="1">
                <a:solidFill>
                  <a:srgbClr val="788B4E"/>
                </a:solidFill>
              </a:rPr>
              <a:t>~$100–120M revenue </a:t>
            </a:r>
            <a:r>
              <a:rPr lang="en-US" sz="2200" b="1">
                <a:solidFill>
                  <a:srgbClr val="F5F5F5"/>
                </a:solidFill>
              </a:rPr>
              <a:t>with strong margins</a:t>
            </a:r>
            <a:endParaRPr lang="en-US" sz="2200">
              <a:solidFill>
                <a:srgbClr val="F5F5F5"/>
              </a:solidFill>
            </a:endParaRPr>
          </a:p>
        </p:txBody>
      </p:sp>
      <p:sp>
        <p:nvSpPr>
          <p:cNvPr id="9" name="Slide Number Placeholder 8">
            <a:extLst>
              <a:ext uri="{FF2B5EF4-FFF2-40B4-BE49-F238E27FC236}">
                <a16:creationId xmlns:a16="http://schemas.microsoft.com/office/drawing/2014/main" id="{20C56053-9281-73C1-5475-9172E717335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rgbClr val="F5F5F5"/>
                </a:solidFill>
              </a:rPr>
              <a:t>10</a:t>
            </a:fld>
            <a:endParaRPr lang="en-US" sz="1400" b="0" dirty="0">
              <a:solidFill>
                <a:srgbClr val="F5F5F5"/>
              </a:solidFill>
              <a:latin typeface="Arial"/>
              <a:ea typeface="Arial"/>
              <a:cs typeface="Arial"/>
              <a:sym typeface="Arial"/>
            </a:endParaRPr>
          </a:p>
        </p:txBody>
      </p:sp>
    </p:spTree>
    <p:extLst>
      <p:ext uri="{BB962C8B-B14F-4D97-AF65-F5344CB8AC3E}">
        <p14:creationId xmlns:p14="http://schemas.microsoft.com/office/powerpoint/2010/main" val="247974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076F-255E-6591-7ADE-FFAD2246FD32}"/>
              </a:ext>
            </a:extLst>
          </p:cNvPr>
          <p:cNvSpPr>
            <a:spLocks noGrp="1"/>
          </p:cNvSpPr>
          <p:nvPr>
            <p:ph type="title"/>
          </p:nvPr>
        </p:nvSpPr>
        <p:spPr/>
        <p:txBody>
          <a:bodyPr/>
          <a:lstStyle/>
          <a:p>
            <a:r>
              <a:rPr lang="en-US">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Traction &amp; Milestones</a:t>
            </a:r>
            <a:endParaRPr lang="en-US">
              <a:solidFill>
                <a:srgbClr val="1E1E1E"/>
              </a:solidFill>
            </a:endParaRPr>
          </a:p>
        </p:txBody>
      </p:sp>
      <p:sp>
        <p:nvSpPr>
          <p:cNvPr id="3" name="Text Placeholder 2">
            <a:extLst>
              <a:ext uri="{FF2B5EF4-FFF2-40B4-BE49-F238E27FC236}">
                <a16:creationId xmlns:a16="http://schemas.microsoft.com/office/drawing/2014/main" id="{36553F9F-5419-03CE-45DF-16B8BB952892}"/>
              </a:ext>
            </a:extLst>
          </p:cNvPr>
          <p:cNvSpPr>
            <a:spLocks noGrp="1"/>
          </p:cNvSpPr>
          <p:nvPr>
            <p:ph type="body" sz="quarter" idx="37"/>
          </p:nvPr>
        </p:nvSpPr>
        <p:spPr/>
        <p:txBody>
          <a:bodyPr/>
          <a:lstStyle/>
          <a:p>
            <a:r>
              <a:rPr lang="en-US"/>
              <a:t>Technical validation and commercial progress</a:t>
            </a:r>
          </a:p>
        </p:txBody>
      </p:sp>
      <p:cxnSp>
        <p:nvCxnSpPr>
          <p:cNvPr id="5" name="Straight Connector 4">
            <a:extLst>
              <a:ext uri="{FF2B5EF4-FFF2-40B4-BE49-F238E27FC236}">
                <a16:creationId xmlns:a16="http://schemas.microsoft.com/office/drawing/2014/main" id="{E75517FB-F7B4-83F3-BED7-EDB62EFB5BB5}"/>
              </a:ext>
            </a:extLst>
          </p:cNvPr>
          <p:cNvCxnSpPr>
            <a:cxnSpLocks/>
          </p:cNvCxnSpPr>
          <p:nvPr/>
        </p:nvCxnSpPr>
        <p:spPr>
          <a:xfrm>
            <a:off x="574055" y="4485026"/>
            <a:ext cx="10673441" cy="0"/>
          </a:xfrm>
          <a:prstGeom prst="line">
            <a:avLst/>
          </a:prstGeom>
          <a:ln w="19050" cmpd="sng">
            <a:solidFill>
              <a:srgbClr val="1E1E1E"/>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F00EB9BA-7D31-30CD-4157-A7C67F6F9E4B}"/>
              </a:ext>
            </a:extLst>
          </p:cNvPr>
          <p:cNvGrpSpPr/>
          <p:nvPr/>
        </p:nvGrpSpPr>
        <p:grpSpPr>
          <a:xfrm>
            <a:off x="555099" y="1828357"/>
            <a:ext cx="2809448" cy="2717181"/>
            <a:chOff x="566009" y="1811424"/>
            <a:chExt cx="2809448" cy="2717181"/>
          </a:xfrm>
        </p:grpSpPr>
        <p:sp>
          <p:nvSpPr>
            <p:cNvPr id="6" name="Google Shape;956;g3c4bf2d8cb3_0_0">
              <a:extLst>
                <a:ext uri="{FF2B5EF4-FFF2-40B4-BE49-F238E27FC236}">
                  <a16:creationId xmlns:a16="http://schemas.microsoft.com/office/drawing/2014/main" id="{0CC5FBE4-9AEC-0C98-171A-6CAC1C81CAD5}"/>
                </a:ext>
              </a:extLst>
            </p:cNvPr>
            <p:cNvSpPr/>
            <p:nvPr/>
          </p:nvSpPr>
          <p:spPr>
            <a:xfrm>
              <a:off x="600173" y="1811424"/>
              <a:ext cx="2775284" cy="654102"/>
            </a:xfrm>
            <a:prstGeom prst="rect">
              <a:avLst/>
            </a:prstGeom>
            <a:solidFill>
              <a:srgbClr val="F5F5F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Oswald"/>
                </a:rPr>
                <a:t>Company Founded</a:t>
              </a:r>
              <a:endParaRPr sz="1800" b="1"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Oswald"/>
              </a:endParaRPr>
            </a:p>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sym typeface="Lato"/>
                </a:rPr>
                <a:t>Initial design + concepts </a:t>
              </a:r>
              <a:endParaRPr sz="1200" b="1" i="0" u="none" strike="noStrike" cap="none"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sym typeface="Lato"/>
              </a:endParaRPr>
            </a:p>
            <a:p>
              <a:pPr marL="0" marR="0" lvl="0" indent="0" algn="l" rtl="0">
                <a:lnSpc>
                  <a:spcPct val="125972"/>
                </a:lnSpc>
                <a:spcBef>
                  <a:spcPts val="0"/>
                </a:spcBef>
                <a:spcAft>
                  <a:spcPts val="0"/>
                </a:spcAft>
                <a:buClr>
                  <a:srgbClr val="000000"/>
                </a:buClr>
                <a:buSzPts val="1100"/>
                <a:buFont typeface="Arial"/>
                <a:buNone/>
              </a:pPr>
              <a:r>
                <a:rPr lang="en-US"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rPr>
                <a:t>Q3 2025</a:t>
              </a:r>
              <a:endParaRPr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nvGrpSpPr>
            <p:cNvPr id="29" name="Group 28">
              <a:extLst>
                <a:ext uri="{FF2B5EF4-FFF2-40B4-BE49-F238E27FC236}">
                  <a16:creationId xmlns:a16="http://schemas.microsoft.com/office/drawing/2014/main" id="{DACBAB68-E227-DFD2-56D8-B48F0494C889}"/>
                </a:ext>
              </a:extLst>
            </p:cNvPr>
            <p:cNvGrpSpPr/>
            <p:nvPr/>
          </p:nvGrpSpPr>
          <p:grpSpPr>
            <a:xfrm>
              <a:off x="566009" y="2654271"/>
              <a:ext cx="121023" cy="1874334"/>
              <a:chOff x="556582" y="2654271"/>
              <a:chExt cx="121023" cy="1874334"/>
            </a:xfrm>
          </p:grpSpPr>
          <p:cxnSp>
            <p:nvCxnSpPr>
              <p:cNvPr id="24" name="Straight Connector 23">
                <a:extLst>
                  <a:ext uri="{FF2B5EF4-FFF2-40B4-BE49-F238E27FC236}">
                    <a16:creationId xmlns:a16="http://schemas.microsoft.com/office/drawing/2014/main" id="{72630189-DDC0-4EBE-9969-510AF487BB55}"/>
                  </a:ext>
                </a:extLst>
              </p:cNvPr>
              <p:cNvCxnSpPr>
                <a:cxnSpLocks/>
              </p:cNvCxnSpPr>
              <p:nvPr/>
            </p:nvCxnSpPr>
            <p:spPr>
              <a:xfrm>
                <a:off x="613346" y="2654271"/>
                <a:ext cx="7494" cy="1874334"/>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2E618201-02B2-01CD-EBE8-127E85468718}"/>
                  </a:ext>
                </a:extLst>
              </p:cNvPr>
              <p:cNvSpPr/>
              <p:nvPr/>
            </p:nvSpPr>
            <p:spPr>
              <a:xfrm>
                <a:off x="556582"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B0037BD5-8B78-7D60-E0AB-C60681F6BC6F}"/>
              </a:ext>
            </a:extLst>
          </p:cNvPr>
          <p:cNvGrpSpPr/>
          <p:nvPr/>
        </p:nvGrpSpPr>
        <p:grpSpPr>
          <a:xfrm>
            <a:off x="3817957" y="4433492"/>
            <a:ext cx="1371348" cy="1281384"/>
            <a:chOff x="4467880" y="4407582"/>
            <a:chExt cx="1371347" cy="1281384"/>
          </a:xfrm>
        </p:grpSpPr>
        <p:sp>
          <p:nvSpPr>
            <p:cNvPr id="32" name="Google Shape;956;g3c4bf2d8cb3_0_0">
              <a:extLst>
                <a:ext uri="{FF2B5EF4-FFF2-40B4-BE49-F238E27FC236}">
                  <a16:creationId xmlns:a16="http://schemas.microsoft.com/office/drawing/2014/main" id="{EE378FEC-E5D9-E196-F3EE-367D160E3AB0}"/>
                </a:ext>
              </a:extLst>
            </p:cNvPr>
            <p:cNvSpPr/>
            <p:nvPr/>
          </p:nvSpPr>
          <p:spPr>
            <a:xfrm>
              <a:off x="4467880" y="5382109"/>
              <a:ext cx="1371347" cy="306857"/>
            </a:xfrm>
            <a:prstGeom prst="rect">
              <a:avLst/>
            </a:prstGeom>
            <a:solidFill>
              <a:srgbClr val="F5F5F5"/>
            </a:solidFill>
            <a:ln>
              <a:noFill/>
            </a:ln>
          </p:spPr>
          <p:txBody>
            <a:bodyPr spcFirstLastPara="1" wrap="square" lIns="0" tIns="18288" rIns="0" bIns="18288" anchor="t" anchorCtr="0">
              <a:noAutofit/>
            </a:bodyPr>
            <a:lstStyle/>
            <a:p>
              <a:pPr>
                <a:buSzPts val="1100"/>
              </a:pPr>
              <a:r>
                <a:rPr 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Oswald"/>
                </a:rPr>
                <a:t>$65k</a:t>
              </a:r>
              <a:endParaRPr lang="en-US" sz="2400" b="1" i="0" u="none" strike="noStrike" cap="non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nvGrpSpPr>
            <p:cNvPr id="26" name="Group 25">
              <a:extLst>
                <a:ext uri="{FF2B5EF4-FFF2-40B4-BE49-F238E27FC236}">
                  <a16:creationId xmlns:a16="http://schemas.microsoft.com/office/drawing/2014/main" id="{2DCD6E1E-E172-00EE-B2A7-E9274AACF12D}"/>
                </a:ext>
              </a:extLst>
            </p:cNvPr>
            <p:cNvGrpSpPr/>
            <p:nvPr/>
          </p:nvGrpSpPr>
          <p:grpSpPr>
            <a:xfrm>
              <a:off x="4473486" y="4407582"/>
              <a:ext cx="121023" cy="866629"/>
              <a:chOff x="4473486" y="4407582"/>
              <a:chExt cx="121023" cy="866629"/>
            </a:xfrm>
          </p:grpSpPr>
          <p:cxnSp>
            <p:nvCxnSpPr>
              <p:cNvPr id="28" name="Straight Connector 27">
                <a:extLst>
                  <a:ext uri="{FF2B5EF4-FFF2-40B4-BE49-F238E27FC236}">
                    <a16:creationId xmlns:a16="http://schemas.microsoft.com/office/drawing/2014/main" id="{77E463D9-BF5F-F05F-0FA0-4F7145DA4C27}"/>
                  </a:ext>
                </a:extLst>
              </p:cNvPr>
              <p:cNvCxnSpPr>
                <a:cxnSpLocks/>
              </p:cNvCxnSpPr>
              <p:nvPr/>
            </p:nvCxnSpPr>
            <p:spPr>
              <a:xfrm flipH="1">
                <a:off x="4533997" y="4407582"/>
                <a:ext cx="1" cy="866629"/>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8D67EA4B-B120-C533-EB6D-1188FB9DEDD1}"/>
                  </a:ext>
                </a:extLst>
              </p:cNvPr>
              <p:cNvSpPr/>
              <p:nvPr/>
            </p:nvSpPr>
            <p:spPr>
              <a:xfrm>
                <a:off x="4473486"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Slide Number Placeholder 8">
            <a:extLst>
              <a:ext uri="{FF2B5EF4-FFF2-40B4-BE49-F238E27FC236}">
                <a16:creationId xmlns:a16="http://schemas.microsoft.com/office/drawing/2014/main" id="{988FE967-075C-F2F2-D953-BC552EDE08B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sz="1400" b="0" dirty="0">
              <a:solidFill>
                <a:srgbClr val="000000"/>
              </a:solidFill>
              <a:latin typeface="Arial"/>
              <a:ea typeface="Arial"/>
              <a:cs typeface="Arial"/>
              <a:sym typeface="Arial"/>
            </a:endParaRPr>
          </a:p>
        </p:txBody>
      </p:sp>
      <p:grpSp>
        <p:nvGrpSpPr>
          <p:cNvPr id="38" name="Group 37">
            <a:extLst>
              <a:ext uri="{FF2B5EF4-FFF2-40B4-BE49-F238E27FC236}">
                <a16:creationId xmlns:a16="http://schemas.microsoft.com/office/drawing/2014/main" id="{54F85776-82B5-F7C9-6011-D727A679DBCA}"/>
              </a:ext>
            </a:extLst>
          </p:cNvPr>
          <p:cNvGrpSpPr/>
          <p:nvPr/>
        </p:nvGrpSpPr>
        <p:grpSpPr>
          <a:xfrm>
            <a:off x="1363683" y="2996906"/>
            <a:ext cx="2834151" cy="1545552"/>
            <a:chOff x="2310431" y="2983053"/>
            <a:chExt cx="2834151" cy="1545552"/>
          </a:xfrm>
        </p:grpSpPr>
        <p:grpSp>
          <p:nvGrpSpPr>
            <p:cNvPr id="30" name="Group 29">
              <a:extLst>
                <a:ext uri="{FF2B5EF4-FFF2-40B4-BE49-F238E27FC236}">
                  <a16:creationId xmlns:a16="http://schemas.microsoft.com/office/drawing/2014/main" id="{57AC819F-0051-8C93-D30D-A0F147F9FC0C}"/>
                </a:ext>
              </a:extLst>
            </p:cNvPr>
            <p:cNvGrpSpPr/>
            <p:nvPr/>
          </p:nvGrpSpPr>
          <p:grpSpPr>
            <a:xfrm>
              <a:off x="2310431" y="3811817"/>
              <a:ext cx="121023" cy="716788"/>
              <a:chOff x="2310431" y="3811817"/>
              <a:chExt cx="121023" cy="716788"/>
            </a:xfrm>
          </p:grpSpPr>
          <p:cxnSp>
            <p:nvCxnSpPr>
              <p:cNvPr id="25" name="Straight Connector 24">
                <a:extLst>
                  <a:ext uri="{FF2B5EF4-FFF2-40B4-BE49-F238E27FC236}">
                    <a16:creationId xmlns:a16="http://schemas.microsoft.com/office/drawing/2014/main" id="{85B02A53-2E13-C21D-7CB9-CF055EF55F2A}"/>
                  </a:ext>
                </a:extLst>
              </p:cNvPr>
              <p:cNvCxnSpPr>
                <a:cxnSpLocks/>
              </p:cNvCxnSpPr>
              <p:nvPr/>
            </p:nvCxnSpPr>
            <p:spPr>
              <a:xfrm flipH="1">
                <a:off x="2369298" y="3811817"/>
                <a:ext cx="3288" cy="716788"/>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917E07F9-4544-704B-3E5E-79CE3FB3E785}"/>
                  </a:ext>
                </a:extLst>
              </p:cNvPr>
              <p:cNvSpPr/>
              <p:nvPr/>
            </p:nvSpPr>
            <p:spPr>
              <a:xfrm>
                <a:off x="2310431"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Google Shape;956;g3c4bf2d8cb3_0_0">
              <a:extLst>
                <a:ext uri="{FF2B5EF4-FFF2-40B4-BE49-F238E27FC236}">
                  <a16:creationId xmlns:a16="http://schemas.microsoft.com/office/drawing/2014/main" id="{C5EC594F-BA06-9272-CF54-EC3589A38CDF}"/>
                </a:ext>
              </a:extLst>
            </p:cNvPr>
            <p:cNvSpPr/>
            <p:nvPr/>
          </p:nvSpPr>
          <p:spPr>
            <a:xfrm>
              <a:off x="2369298" y="2983053"/>
              <a:ext cx="2775284" cy="654102"/>
            </a:xfrm>
            <a:prstGeom prst="rect">
              <a:avLst/>
            </a:prstGeom>
            <a:solidFill>
              <a:srgbClr val="F5F5F5"/>
            </a:solidFill>
            <a:ln>
              <a:noFill/>
            </a:ln>
          </p:spPr>
          <p:txBody>
            <a:bodyPr spcFirstLastPara="1" wrap="square" lIns="0" tIns="0" rIns="0" bIns="0" anchor="t" anchorCtr="0">
              <a:noAutofit/>
            </a:bodyPr>
            <a:lstStyle/>
            <a:p>
              <a:pPr lvl="0">
                <a:buSzPts val="1100"/>
              </a:pPr>
              <a:r>
                <a:rPr lang="en-US" sz="1800"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Oswald"/>
                </a:rPr>
                <a:t>R&amp;D and Testing</a:t>
              </a:r>
            </a:p>
            <a:p>
              <a:pPr lvl="0">
                <a:buSzPts val="1100"/>
              </a:pPr>
              <a:r>
                <a:rPr lang="en-US" sz="1200"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sym typeface="Lato"/>
                </a:rPr>
                <a:t>4 prototypes built + tested </a:t>
              </a:r>
            </a:p>
            <a:p>
              <a:pPr lvl="0">
                <a:buSzPts val="1100"/>
              </a:pPr>
              <a:r>
                <a:rPr lang="en-US"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rPr>
                <a:t>Q4 2025</a:t>
              </a:r>
              <a:endParaRPr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grpSp>
        <p:nvGrpSpPr>
          <p:cNvPr id="39" name="Group 38">
            <a:extLst>
              <a:ext uri="{FF2B5EF4-FFF2-40B4-BE49-F238E27FC236}">
                <a16:creationId xmlns:a16="http://schemas.microsoft.com/office/drawing/2014/main" id="{A2505B0A-2DFC-7EE3-4D24-1FEED8F2ED78}"/>
              </a:ext>
            </a:extLst>
          </p:cNvPr>
          <p:cNvGrpSpPr/>
          <p:nvPr/>
        </p:nvGrpSpPr>
        <p:grpSpPr>
          <a:xfrm>
            <a:off x="555099" y="4424515"/>
            <a:ext cx="1371347" cy="1281384"/>
            <a:chOff x="4467880" y="4407582"/>
            <a:chExt cx="1371347" cy="1281384"/>
          </a:xfrm>
        </p:grpSpPr>
        <p:sp>
          <p:nvSpPr>
            <p:cNvPr id="40" name="Google Shape;956;g3c4bf2d8cb3_0_0">
              <a:extLst>
                <a:ext uri="{FF2B5EF4-FFF2-40B4-BE49-F238E27FC236}">
                  <a16:creationId xmlns:a16="http://schemas.microsoft.com/office/drawing/2014/main" id="{E040C605-C587-A5EF-5AB0-287E49956275}"/>
                </a:ext>
              </a:extLst>
            </p:cNvPr>
            <p:cNvSpPr/>
            <p:nvPr/>
          </p:nvSpPr>
          <p:spPr>
            <a:xfrm>
              <a:off x="4467880" y="5382109"/>
              <a:ext cx="1371347" cy="306857"/>
            </a:xfrm>
            <a:prstGeom prst="rect">
              <a:avLst/>
            </a:prstGeom>
            <a:solidFill>
              <a:srgbClr val="F5F5F5"/>
            </a:solidFill>
            <a:ln>
              <a:noFill/>
            </a:ln>
          </p:spPr>
          <p:txBody>
            <a:bodyPr spcFirstLastPara="1" wrap="square" lIns="0" tIns="18288" rIns="0" bIns="18288" anchor="t" anchorCtr="0">
              <a:noAutofit/>
            </a:bodyPr>
            <a:lstStyle/>
            <a:p>
              <a:pPr>
                <a:buSzPts val="1100"/>
              </a:pPr>
              <a:r>
                <a:rPr 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Oswald"/>
                </a:rPr>
                <a:t>$10k</a:t>
              </a:r>
              <a:endParaRPr lang="en-US" sz="2400" b="1" i="0" u="none" strike="noStrike" cap="non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nvGrpSpPr>
            <p:cNvPr id="41" name="Group 40">
              <a:extLst>
                <a:ext uri="{FF2B5EF4-FFF2-40B4-BE49-F238E27FC236}">
                  <a16:creationId xmlns:a16="http://schemas.microsoft.com/office/drawing/2014/main" id="{2E5951C4-913B-8A09-4B57-8D3324C8B6E9}"/>
                </a:ext>
              </a:extLst>
            </p:cNvPr>
            <p:cNvGrpSpPr/>
            <p:nvPr/>
          </p:nvGrpSpPr>
          <p:grpSpPr>
            <a:xfrm>
              <a:off x="4473486" y="4407582"/>
              <a:ext cx="121023" cy="866629"/>
              <a:chOff x="4473486" y="4407582"/>
              <a:chExt cx="121023" cy="866629"/>
            </a:xfrm>
          </p:grpSpPr>
          <p:cxnSp>
            <p:nvCxnSpPr>
              <p:cNvPr id="42" name="Straight Connector 41">
                <a:extLst>
                  <a:ext uri="{FF2B5EF4-FFF2-40B4-BE49-F238E27FC236}">
                    <a16:creationId xmlns:a16="http://schemas.microsoft.com/office/drawing/2014/main" id="{0387D2C5-D9D4-FCA2-2C59-4B6A8109D5EF}"/>
                  </a:ext>
                </a:extLst>
              </p:cNvPr>
              <p:cNvCxnSpPr>
                <a:cxnSpLocks/>
              </p:cNvCxnSpPr>
              <p:nvPr/>
            </p:nvCxnSpPr>
            <p:spPr>
              <a:xfrm flipH="1">
                <a:off x="4533997" y="4407582"/>
                <a:ext cx="1" cy="866629"/>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6EB91F20-F45B-153E-A98E-0F6BF394C1CE}"/>
                  </a:ext>
                </a:extLst>
              </p:cNvPr>
              <p:cNvSpPr/>
              <p:nvPr/>
            </p:nvSpPr>
            <p:spPr>
              <a:xfrm>
                <a:off x="4473486"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a:extLst>
              <a:ext uri="{FF2B5EF4-FFF2-40B4-BE49-F238E27FC236}">
                <a16:creationId xmlns:a16="http://schemas.microsoft.com/office/drawing/2014/main" id="{4E74962C-348B-D4B3-6784-25531F0ACA0F}"/>
              </a:ext>
            </a:extLst>
          </p:cNvPr>
          <p:cNvGrpSpPr/>
          <p:nvPr/>
        </p:nvGrpSpPr>
        <p:grpSpPr>
          <a:xfrm>
            <a:off x="1861214" y="4432106"/>
            <a:ext cx="1371348" cy="1281384"/>
            <a:chOff x="4467880" y="4407582"/>
            <a:chExt cx="1371347" cy="1281384"/>
          </a:xfrm>
        </p:grpSpPr>
        <p:sp>
          <p:nvSpPr>
            <p:cNvPr id="45" name="Google Shape;956;g3c4bf2d8cb3_0_0">
              <a:extLst>
                <a:ext uri="{FF2B5EF4-FFF2-40B4-BE49-F238E27FC236}">
                  <a16:creationId xmlns:a16="http://schemas.microsoft.com/office/drawing/2014/main" id="{90C934E7-EBFB-1E10-9465-F521D2286761}"/>
                </a:ext>
              </a:extLst>
            </p:cNvPr>
            <p:cNvSpPr/>
            <p:nvPr/>
          </p:nvSpPr>
          <p:spPr>
            <a:xfrm>
              <a:off x="4467880" y="5382109"/>
              <a:ext cx="1371347" cy="306857"/>
            </a:xfrm>
            <a:prstGeom prst="rect">
              <a:avLst/>
            </a:prstGeom>
            <a:solidFill>
              <a:srgbClr val="F5F5F5"/>
            </a:solidFill>
            <a:ln>
              <a:noFill/>
            </a:ln>
          </p:spPr>
          <p:txBody>
            <a:bodyPr spcFirstLastPara="1" wrap="square" lIns="0" tIns="18288" rIns="0" bIns="18288" anchor="t" anchorCtr="0">
              <a:noAutofit/>
            </a:bodyPr>
            <a:lstStyle/>
            <a:p>
              <a:pPr>
                <a:buSzPts val="1100"/>
              </a:pPr>
              <a:r>
                <a:rPr 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Oswald"/>
                </a:rPr>
                <a:t>$50k</a:t>
              </a:r>
              <a:endParaRPr lang="en-US" sz="2400" b="1" i="0" u="none" strike="noStrike" cap="non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nvGrpSpPr>
            <p:cNvPr id="46" name="Group 45">
              <a:extLst>
                <a:ext uri="{FF2B5EF4-FFF2-40B4-BE49-F238E27FC236}">
                  <a16:creationId xmlns:a16="http://schemas.microsoft.com/office/drawing/2014/main" id="{61C5986F-F3A6-70BA-7103-7464FD80FE4B}"/>
                </a:ext>
              </a:extLst>
            </p:cNvPr>
            <p:cNvGrpSpPr/>
            <p:nvPr/>
          </p:nvGrpSpPr>
          <p:grpSpPr>
            <a:xfrm>
              <a:off x="4473486" y="4407582"/>
              <a:ext cx="121023" cy="866629"/>
              <a:chOff x="4473486" y="4407582"/>
              <a:chExt cx="121023" cy="866629"/>
            </a:xfrm>
          </p:grpSpPr>
          <p:cxnSp>
            <p:nvCxnSpPr>
              <p:cNvPr id="51" name="Straight Connector 50">
                <a:extLst>
                  <a:ext uri="{FF2B5EF4-FFF2-40B4-BE49-F238E27FC236}">
                    <a16:creationId xmlns:a16="http://schemas.microsoft.com/office/drawing/2014/main" id="{300A41EE-FC74-1F66-74FE-3AABA18E5987}"/>
                  </a:ext>
                </a:extLst>
              </p:cNvPr>
              <p:cNvCxnSpPr>
                <a:cxnSpLocks/>
              </p:cNvCxnSpPr>
              <p:nvPr/>
            </p:nvCxnSpPr>
            <p:spPr>
              <a:xfrm flipH="1">
                <a:off x="4533997" y="4407582"/>
                <a:ext cx="1" cy="866629"/>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D4971D14-34AA-10AC-F8A4-F5BA6A7FA1BD}"/>
                  </a:ext>
                </a:extLst>
              </p:cNvPr>
              <p:cNvSpPr/>
              <p:nvPr/>
            </p:nvSpPr>
            <p:spPr>
              <a:xfrm>
                <a:off x="4473486"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a:extLst>
              <a:ext uri="{FF2B5EF4-FFF2-40B4-BE49-F238E27FC236}">
                <a16:creationId xmlns:a16="http://schemas.microsoft.com/office/drawing/2014/main" id="{E9A057EF-647E-1F57-227C-B38ACDC79B53}"/>
              </a:ext>
            </a:extLst>
          </p:cNvPr>
          <p:cNvGrpSpPr/>
          <p:nvPr/>
        </p:nvGrpSpPr>
        <p:grpSpPr>
          <a:xfrm>
            <a:off x="7228725" y="4447560"/>
            <a:ext cx="1371347" cy="1281384"/>
            <a:chOff x="4467880" y="4407582"/>
            <a:chExt cx="1371347" cy="1281384"/>
          </a:xfrm>
        </p:grpSpPr>
        <p:sp>
          <p:nvSpPr>
            <p:cNvPr id="54" name="Google Shape;956;g3c4bf2d8cb3_0_0">
              <a:extLst>
                <a:ext uri="{FF2B5EF4-FFF2-40B4-BE49-F238E27FC236}">
                  <a16:creationId xmlns:a16="http://schemas.microsoft.com/office/drawing/2014/main" id="{C5CD5904-48A2-85CA-2787-657AB1048EB0}"/>
                </a:ext>
              </a:extLst>
            </p:cNvPr>
            <p:cNvSpPr/>
            <p:nvPr/>
          </p:nvSpPr>
          <p:spPr>
            <a:xfrm>
              <a:off x="4467880" y="5382109"/>
              <a:ext cx="1371347" cy="306857"/>
            </a:xfrm>
            <a:prstGeom prst="rect">
              <a:avLst/>
            </a:prstGeom>
            <a:solidFill>
              <a:srgbClr val="F5F5F5"/>
            </a:solidFill>
            <a:ln>
              <a:noFill/>
            </a:ln>
          </p:spPr>
          <p:txBody>
            <a:bodyPr spcFirstLastPara="1" wrap="square" lIns="0" tIns="18288" rIns="0" bIns="18288" anchor="t" anchorCtr="0">
              <a:noAutofit/>
            </a:bodyPr>
            <a:lstStyle/>
            <a:p>
              <a:pPr>
                <a:buSzPts val="1100"/>
              </a:pPr>
              <a:r>
                <a:rPr 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Oswald"/>
                </a:rPr>
                <a:t>$2M</a:t>
              </a:r>
              <a:endParaRPr lang="en-US" sz="2400" b="1" i="0" u="none" strike="noStrike" cap="non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nvGrpSpPr>
            <p:cNvPr id="55" name="Group 54">
              <a:extLst>
                <a:ext uri="{FF2B5EF4-FFF2-40B4-BE49-F238E27FC236}">
                  <a16:creationId xmlns:a16="http://schemas.microsoft.com/office/drawing/2014/main" id="{6706DFBE-DB61-DC15-26A4-DF75E8CA0CDB}"/>
                </a:ext>
              </a:extLst>
            </p:cNvPr>
            <p:cNvGrpSpPr/>
            <p:nvPr/>
          </p:nvGrpSpPr>
          <p:grpSpPr>
            <a:xfrm>
              <a:off x="4473486" y="4407582"/>
              <a:ext cx="121023" cy="866629"/>
              <a:chOff x="4473486" y="4407582"/>
              <a:chExt cx="121023" cy="866629"/>
            </a:xfrm>
          </p:grpSpPr>
          <p:cxnSp>
            <p:nvCxnSpPr>
              <p:cNvPr id="56" name="Straight Connector 55">
                <a:extLst>
                  <a:ext uri="{FF2B5EF4-FFF2-40B4-BE49-F238E27FC236}">
                    <a16:creationId xmlns:a16="http://schemas.microsoft.com/office/drawing/2014/main" id="{D291FC26-F62F-694C-38E8-98B032C56AD4}"/>
                  </a:ext>
                </a:extLst>
              </p:cNvPr>
              <p:cNvCxnSpPr>
                <a:cxnSpLocks/>
              </p:cNvCxnSpPr>
              <p:nvPr/>
            </p:nvCxnSpPr>
            <p:spPr>
              <a:xfrm flipH="1">
                <a:off x="4533997" y="4407582"/>
                <a:ext cx="1" cy="866629"/>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7CB8D6BD-15E6-66C0-34C8-004F2D849C5B}"/>
                  </a:ext>
                </a:extLst>
              </p:cNvPr>
              <p:cNvSpPr/>
              <p:nvPr/>
            </p:nvSpPr>
            <p:spPr>
              <a:xfrm>
                <a:off x="4473486"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57">
            <a:extLst>
              <a:ext uri="{FF2B5EF4-FFF2-40B4-BE49-F238E27FC236}">
                <a16:creationId xmlns:a16="http://schemas.microsoft.com/office/drawing/2014/main" id="{EE14A56E-8052-981D-6EBC-81AB392129A3}"/>
              </a:ext>
            </a:extLst>
          </p:cNvPr>
          <p:cNvGrpSpPr/>
          <p:nvPr/>
        </p:nvGrpSpPr>
        <p:grpSpPr>
          <a:xfrm>
            <a:off x="3423414" y="1828357"/>
            <a:ext cx="2544385" cy="2717181"/>
            <a:chOff x="566009" y="1811424"/>
            <a:chExt cx="2544385" cy="2717181"/>
          </a:xfrm>
        </p:grpSpPr>
        <p:sp>
          <p:nvSpPr>
            <p:cNvPr id="59" name="Google Shape;956;g3c4bf2d8cb3_0_0">
              <a:extLst>
                <a:ext uri="{FF2B5EF4-FFF2-40B4-BE49-F238E27FC236}">
                  <a16:creationId xmlns:a16="http://schemas.microsoft.com/office/drawing/2014/main" id="{3FFAA52C-49CF-B3FF-2E52-AA41B1B0AF35}"/>
                </a:ext>
              </a:extLst>
            </p:cNvPr>
            <p:cNvSpPr/>
            <p:nvPr/>
          </p:nvSpPr>
          <p:spPr>
            <a:xfrm>
              <a:off x="600173" y="1811424"/>
              <a:ext cx="2510221" cy="654102"/>
            </a:xfrm>
            <a:prstGeom prst="rect">
              <a:avLst/>
            </a:prstGeom>
            <a:solidFill>
              <a:srgbClr val="F5F5F5"/>
            </a:solidFill>
            <a:ln>
              <a:noFill/>
            </a:ln>
          </p:spPr>
          <p:txBody>
            <a:bodyPr spcFirstLastPara="1" wrap="square" lIns="0" tIns="0" rIns="0" bIns="0" anchor="t" anchorCtr="0">
              <a:noAutofit/>
            </a:bodyPr>
            <a:lstStyle/>
            <a:p>
              <a:pPr lvl="0">
                <a:buSzPts val="1100"/>
              </a:pPr>
              <a:r>
                <a:rPr lang="en-US" sz="1800"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Oswald"/>
                </a:rPr>
                <a:t>Concept Validation</a:t>
              </a:r>
            </a:p>
            <a:p>
              <a:pPr lvl="0">
                <a:buSzPts val="1100"/>
              </a:pPr>
              <a:r>
                <a:rPr lang="en-US" sz="1200"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Performance metrics demonstrate category leader</a:t>
              </a:r>
            </a:p>
            <a:p>
              <a:pPr marL="0" marR="0" lvl="0" indent="0" algn="l" rtl="0">
                <a:lnSpc>
                  <a:spcPct val="125972"/>
                </a:lnSpc>
                <a:spcBef>
                  <a:spcPts val="0"/>
                </a:spcBef>
                <a:spcAft>
                  <a:spcPts val="0"/>
                </a:spcAft>
                <a:buClr>
                  <a:srgbClr val="000000"/>
                </a:buClr>
                <a:buSzPts val="1100"/>
                <a:buFont typeface="Arial"/>
                <a:buNone/>
              </a:pPr>
              <a:r>
                <a:rPr lang="en-US"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rPr>
                <a:t>Q1 2026</a:t>
              </a:r>
              <a:endParaRPr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nvGrpSpPr>
            <p:cNvPr id="60" name="Group 59">
              <a:extLst>
                <a:ext uri="{FF2B5EF4-FFF2-40B4-BE49-F238E27FC236}">
                  <a16:creationId xmlns:a16="http://schemas.microsoft.com/office/drawing/2014/main" id="{731D76FE-8324-0008-2A36-903DE45BC7A9}"/>
                </a:ext>
              </a:extLst>
            </p:cNvPr>
            <p:cNvGrpSpPr/>
            <p:nvPr/>
          </p:nvGrpSpPr>
          <p:grpSpPr>
            <a:xfrm>
              <a:off x="566009" y="2794000"/>
              <a:ext cx="121023" cy="1734605"/>
              <a:chOff x="556582" y="2794000"/>
              <a:chExt cx="121023" cy="1734605"/>
            </a:xfrm>
          </p:grpSpPr>
          <p:cxnSp>
            <p:nvCxnSpPr>
              <p:cNvPr id="61" name="Straight Connector 60">
                <a:extLst>
                  <a:ext uri="{FF2B5EF4-FFF2-40B4-BE49-F238E27FC236}">
                    <a16:creationId xmlns:a16="http://schemas.microsoft.com/office/drawing/2014/main" id="{67FFD927-DC3C-4FFC-73E1-02DEDD4BA6C0}"/>
                  </a:ext>
                </a:extLst>
              </p:cNvPr>
              <p:cNvCxnSpPr>
                <a:cxnSpLocks/>
              </p:cNvCxnSpPr>
              <p:nvPr/>
            </p:nvCxnSpPr>
            <p:spPr>
              <a:xfrm>
                <a:off x="620840" y="2794000"/>
                <a:ext cx="0" cy="1734605"/>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EDDD0904-2FD6-829D-71C8-2E220DAFAE66}"/>
                  </a:ext>
                </a:extLst>
              </p:cNvPr>
              <p:cNvSpPr/>
              <p:nvPr/>
            </p:nvSpPr>
            <p:spPr>
              <a:xfrm>
                <a:off x="556582"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4" name="Group 63">
            <a:extLst>
              <a:ext uri="{FF2B5EF4-FFF2-40B4-BE49-F238E27FC236}">
                <a16:creationId xmlns:a16="http://schemas.microsoft.com/office/drawing/2014/main" id="{16F86079-3BA0-292D-F1B5-B69112D675CB}"/>
              </a:ext>
            </a:extLst>
          </p:cNvPr>
          <p:cNvGrpSpPr/>
          <p:nvPr/>
        </p:nvGrpSpPr>
        <p:grpSpPr>
          <a:xfrm>
            <a:off x="4327176" y="3003315"/>
            <a:ext cx="2806747" cy="1539143"/>
            <a:chOff x="2310431" y="2989462"/>
            <a:chExt cx="2806747" cy="1539143"/>
          </a:xfrm>
        </p:grpSpPr>
        <p:grpSp>
          <p:nvGrpSpPr>
            <p:cNvPr id="65" name="Group 64">
              <a:extLst>
                <a:ext uri="{FF2B5EF4-FFF2-40B4-BE49-F238E27FC236}">
                  <a16:creationId xmlns:a16="http://schemas.microsoft.com/office/drawing/2014/main" id="{3B641EA7-5BC8-B43C-B3D5-57FA015089E9}"/>
                </a:ext>
              </a:extLst>
            </p:cNvPr>
            <p:cNvGrpSpPr/>
            <p:nvPr/>
          </p:nvGrpSpPr>
          <p:grpSpPr>
            <a:xfrm>
              <a:off x="2310431" y="3811817"/>
              <a:ext cx="121023" cy="716788"/>
              <a:chOff x="2310431" y="3811817"/>
              <a:chExt cx="121023" cy="716788"/>
            </a:xfrm>
          </p:grpSpPr>
          <p:cxnSp>
            <p:nvCxnSpPr>
              <p:cNvPr id="67" name="Straight Connector 66">
                <a:extLst>
                  <a:ext uri="{FF2B5EF4-FFF2-40B4-BE49-F238E27FC236}">
                    <a16:creationId xmlns:a16="http://schemas.microsoft.com/office/drawing/2014/main" id="{02C75874-8362-CFCC-CED4-93F708F6191C}"/>
                  </a:ext>
                </a:extLst>
              </p:cNvPr>
              <p:cNvCxnSpPr>
                <a:cxnSpLocks/>
              </p:cNvCxnSpPr>
              <p:nvPr/>
            </p:nvCxnSpPr>
            <p:spPr>
              <a:xfrm flipH="1">
                <a:off x="2369298" y="3811817"/>
                <a:ext cx="3288" cy="716788"/>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70113C03-973F-FE76-E71B-078941E1C111}"/>
                  </a:ext>
                </a:extLst>
              </p:cNvPr>
              <p:cNvSpPr/>
              <p:nvPr/>
            </p:nvSpPr>
            <p:spPr>
              <a:xfrm>
                <a:off x="2310431"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Google Shape;956;g3c4bf2d8cb3_0_0">
              <a:extLst>
                <a:ext uri="{FF2B5EF4-FFF2-40B4-BE49-F238E27FC236}">
                  <a16:creationId xmlns:a16="http://schemas.microsoft.com/office/drawing/2014/main" id="{B190F1AA-5D62-A1B9-85B6-0CAC0EB0DA80}"/>
                </a:ext>
              </a:extLst>
            </p:cNvPr>
            <p:cNvSpPr/>
            <p:nvPr/>
          </p:nvSpPr>
          <p:spPr>
            <a:xfrm>
              <a:off x="2341894" y="2989462"/>
              <a:ext cx="2775284" cy="654102"/>
            </a:xfrm>
            <a:prstGeom prst="rect">
              <a:avLst/>
            </a:prstGeom>
            <a:solidFill>
              <a:srgbClr val="F5F5F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sym typeface="Oswald"/>
                </a:rPr>
                <a:t>In-Revenue</a:t>
              </a:r>
              <a:endParaRPr sz="1800" b="1" i="0" u="none" strike="noStrike" cap="non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sym typeface="Oswald"/>
              </a:endParaRPr>
            </a:p>
            <a:p>
              <a:pPr marL="0" marR="0" lvl="0" indent="0" algn="l" rtl="0">
                <a:lnSpc>
                  <a:spcPct val="100000"/>
                </a:lnSpc>
                <a:spcBef>
                  <a:spcPts val="0"/>
                </a:spcBef>
                <a:spcAft>
                  <a:spcPts val="0"/>
                </a:spcAft>
                <a:buClr>
                  <a:srgbClr val="000000"/>
                </a:buClr>
                <a:buSzPts val="1100"/>
                <a:buFont typeface="Arial"/>
                <a:buNone/>
              </a:pPr>
              <a:r>
                <a:rPr lang="en-US" sz="1200" b="1" i="0" u="none" strike="noStrike" cap="none"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sym typeface="Lato"/>
                </a:rPr>
                <a:t>Initial design + concepts </a:t>
              </a:r>
              <a:endParaRPr sz="1200" b="1" i="0" u="none" strike="noStrike" cap="none"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sym typeface="Lato"/>
              </a:endParaRPr>
            </a:p>
            <a:p>
              <a:pPr marL="0" marR="0" lvl="0" indent="0" algn="l" rtl="0">
                <a:lnSpc>
                  <a:spcPct val="125972"/>
                </a:lnSpc>
                <a:spcBef>
                  <a:spcPts val="0"/>
                </a:spcBef>
                <a:spcAft>
                  <a:spcPts val="0"/>
                </a:spcAft>
                <a:buClr>
                  <a:srgbClr val="000000"/>
                </a:buClr>
                <a:buSzPts val="1100"/>
                <a:buFont typeface="Arial"/>
                <a:buNone/>
              </a:pPr>
              <a:r>
                <a:rPr lang="en-US"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rPr>
                <a:t>Q2 2026</a:t>
              </a:r>
              <a:endParaRPr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grpSp>
        <p:nvGrpSpPr>
          <p:cNvPr id="78" name="Group 77">
            <a:extLst>
              <a:ext uri="{FF2B5EF4-FFF2-40B4-BE49-F238E27FC236}">
                <a16:creationId xmlns:a16="http://schemas.microsoft.com/office/drawing/2014/main" id="{67750D19-5BC5-5E9D-156E-E47D118F6701}"/>
              </a:ext>
            </a:extLst>
          </p:cNvPr>
          <p:cNvGrpSpPr/>
          <p:nvPr/>
        </p:nvGrpSpPr>
        <p:grpSpPr>
          <a:xfrm>
            <a:off x="6242089" y="1835948"/>
            <a:ext cx="2809448" cy="2717181"/>
            <a:chOff x="566009" y="1811424"/>
            <a:chExt cx="2809448" cy="2717181"/>
          </a:xfrm>
        </p:grpSpPr>
        <p:sp>
          <p:nvSpPr>
            <p:cNvPr id="79" name="Google Shape;956;g3c4bf2d8cb3_0_0">
              <a:extLst>
                <a:ext uri="{FF2B5EF4-FFF2-40B4-BE49-F238E27FC236}">
                  <a16:creationId xmlns:a16="http://schemas.microsoft.com/office/drawing/2014/main" id="{BF699A5D-7B9F-D24A-3BBA-EEDF8E6B0150}"/>
                </a:ext>
              </a:extLst>
            </p:cNvPr>
            <p:cNvSpPr/>
            <p:nvPr/>
          </p:nvSpPr>
          <p:spPr>
            <a:xfrm>
              <a:off x="600173" y="1811424"/>
              <a:ext cx="2775284" cy="654102"/>
            </a:xfrm>
            <a:prstGeom prst="rect">
              <a:avLst/>
            </a:prstGeom>
            <a:solidFill>
              <a:srgbClr val="F5F5F5"/>
            </a:solidFill>
            <a:ln>
              <a:noFill/>
            </a:ln>
          </p:spPr>
          <p:txBody>
            <a:bodyPr spcFirstLastPara="1" wrap="square" lIns="0" tIns="0" rIns="0" bIns="0" anchor="t" anchorCtr="0">
              <a:noAutofit/>
            </a:bodyPr>
            <a:lstStyle/>
            <a:p>
              <a:pPr lvl="0">
                <a:buSzPts val="1100"/>
              </a:pPr>
              <a:r>
                <a:rPr lang="en-US" sz="1800"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Oswald"/>
                </a:rPr>
                <a:t>Delivery</a:t>
              </a:r>
            </a:p>
            <a:p>
              <a:pPr lvl="0">
                <a:buSzPts val="1100"/>
              </a:pPr>
              <a:r>
                <a:rPr lang="en-US" sz="1200"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First aircraft delivered</a:t>
              </a:r>
            </a:p>
            <a:p>
              <a:pPr marL="0" marR="0" lvl="0" indent="0" algn="l" rtl="0">
                <a:lnSpc>
                  <a:spcPct val="125972"/>
                </a:lnSpc>
                <a:spcBef>
                  <a:spcPts val="0"/>
                </a:spcBef>
                <a:spcAft>
                  <a:spcPts val="0"/>
                </a:spcAft>
                <a:buClr>
                  <a:srgbClr val="000000"/>
                </a:buClr>
                <a:buSzPts val="1100"/>
                <a:buFont typeface="Arial"/>
                <a:buNone/>
              </a:pPr>
              <a:r>
                <a:rPr lang="en-US"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rPr>
                <a:t>Q2 2026</a:t>
              </a:r>
              <a:endParaRPr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nvGrpSpPr>
            <p:cNvPr id="80" name="Group 79">
              <a:extLst>
                <a:ext uri="{FF2B5EF4-FFF2-40B4-BE49-F238E27FC236}">
                  <a16:creationId xmlns:a16="http://schemas.microsoft.com/office/drawing/2014/main" id="{F914C1C2-2C32-CC7C-5527-DF667D557DDA}"/>
                </a:ext>
              </a:extLst>
            </p:cNvPr>
            <p:cNvGrpSpPr/>
            <p:nvPr/>
          </p:nvGrpSpPr>
          <p:grpSpPr>
            <a:xfrm>
              <a:off x="566009" y="2654271"/>
              <a:ext cx="121023" cy="1874334"/>
              <a:chOff x="556582" y="2654271"/>
              <a:chExt cx="121023" cy="1874334"/>
            </a:xfrm>
          </p:grpSpPr>
          <p:cxnSp>
            <p:nvCxnSpPr>
              <p:cNvPr id="81" name="Straight Connector 80">
                <a:extLst>
                  <a:ext uri="{FF2B5EF4-FFF2-40B4-BE49-F238E27FC236}">
                    <a16:creationId xmlns:a16="http://schemas.microsoft.com/office/drawing/2014/main" id="{37974550-4A9C-CDA0-4787-F5B43A6BD2B7}"/>
                  </a:ext>
                </a:extLst>
              </p:cNvPr>
              <p:cNvCxnSpPr>
                <a:cxnSpLocks/>
              </p:cNvCxnSpPr>
              <p:nvPr/>
            </p:nvCxnSpPr>
            <p:spPr>
              <a:xfrm>
                <a:off x="613346" y="2654271"/>
                <a:ext cx="7494" cy="1874334"/>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0989F3B4-2953-D647-DD4A-70637D3619FC}"/>
                  </a:ext>
                </a:extLst>
              </p:cNvPr>
              <p:cNvSpPr/>
              <p:nvPr/>
            </p:nvSpPr>
            <p:spPr>
              <a:xfrm>
                <a:off x="556582"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B24D64B1-8657-2FE8-AF8D-3C1C5E5F6123}"/>
              </a:ext>
            </a:extLst>
          </p:cNvPr>
          <p:cNvGrpSpPr/>
          <p:nvPr/>
        </p:nvGrpSpPr>
        <p:grpSpPr>
          <a:xfrm>
            <a:off x="7234951" y="3028818"/>
            <a:ext cx="2087596" cy="1539765"/>
            <a:chOff x="9094557" y="3013986"/>
            <a:chExt cx="2087596" cy="1539765"/>
          </a:xfrm>
        </p:grpSpPr>
        <p:cxnSp>
          <p:nvCxnSpPr>
            <p:cNvPr id="86" name="Straight Connector 85">
              <a:extLst>
                <a:ext uri="{FF2B5EF4-FFF2-40B4-BE49-F238E27FC236}">
                  <a16:creationId xmlns:a16="http://schemas.microsoft.com/office/drawing/2014/main" id="{C0917189-CEAB-13F2-D376-7FCD39D8D2BD}"/>
                </a:ext>
              </a:extLst>
            </p:cNvPr>
            <p:cNvCxnSpPr>
              <a:cxnSpLocks/>
            </p:cNvCxnSpPr>
            <p:nvPr/>
          </p:nvCxnSpPr>
          <p:spPr>
            <a:xfrm flipH="1">
              <a:off x="9153851" y="3836341"/>
              <a:ext cx="2434" cy="716788"/>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Google Shape;956;g3c4bf2d8cb3_0_0">
              <a:extLst>
                <a:ext uri="{FF2B5EF4-FFF2-40B4-BE49-F238E27FC236}">
                  <a16:creationId xmlns:a16="http://schemas.microsoft.com/office/drawing/2014/main" id="{52744079-BBF6-8C5F-F21C-28C3B0392B29}"/>
                </a:ext>
              </a:extLst>
            </p:cNvPr>
            <p:cNvSpPr/>
            <p:nvPr/>
          </p:nvSpPr>
          <p:spPr>
            <a:xfrm>
              <a:off x="9127694" y="3013986"/>
              <a:ext cx="2054459" cy="654102"/>
            </a:xfrm>
            <a:prstGeom prst="rect">
              <a:avLst/>
            </a:prstGeom>
            <a:solidFill>
              <a:srgbClr val="F5F5F5"/>
            </a:solidFill>
            <a:ln>
              <a:noFill/>
            </a:ln>
          </p:spPr>
          <p:txBody>
            <a:bodyPr spcFirstLastPara="1" wrap="square" lIns="0" tIns="0" rIns="0" bIns="0" anchor="t" anchorCtr="0">
              <a:noAutofit/>
            </a:bodyPr>
            <a:lstStyle/>
            <a:p>
              <a:pPr lvl="0">
                <a:buSzPts val="1100"/>
              </a:pPr>
              <a:r>
                <a:rPr lang="en-US" sz="1800"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Oswald"/>
                </a:rPr>
                <a:t>Scaling</a:t>
              </a:r>
            </a:p>
            <a:p>
              <a:pPr lvl="0">
                <a:buSzPts val="1100"/>
              </a:pPr>
              <a:r>
                <a:rPr lang="en-US" sz="1200"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sym typeface="Lato"/>
                </a:rPr>
                <a:t>30 beta units + $2M revenue</a:t>
              </a:r>
            </a:p>
            <a:p>
              <a:pPr lvl="0">
                <a:buSzPts val="1100"/>
              </a:pPr>
              <a:r>
                <a:rPr lang="en-US" b="1"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rPr>
                <a:t>Q3 2026</a:t>
              </a:r>
            </a:p>
          </p:txBody>
        </p:sp>
        <p:sp>
          <p:nvSpPr>
            <p:cNvPr id="95" name="Oval 94">
              <a:extLst>
                <a:ext uri="{FF2B5EF4-FFF2-40B4-BE49-F238E27FC236}">
                  <a16:creationId xmlns:a16="http://schemas.microsoft.com/office/drawing/2014/main" id="{1FE5D12A-E577-7A9F-F185-7088AFFF6FDD}"/>
                </a:ext>
              </a:extLst>
            </p:cNvPr>
            <p:cNvSpPr/>
            <p:nvPr/>
          </p:nvSpPr>
          <p:spPr>
            <a:xfrm>
              <a:off x="9094557" y="4432728"/>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4D15FC4-5465-668D-79F0-588F2478E2D7}"/>
              </a:ext>
            </a:extLst>
          </p:cNvPr>
          <p:cNvGrpSpPr/>
          <p:nvPr/>
        </p:nvGrpSpPr>
        <p:grpSpPr>
          <a:xfrm>
            <a:off x="9225572" y="1818537"/>
            <a:ext cx="2809448" cy="2717181"/>
            <a:chOff x="566009" y="1811424"/>
            <a:chExt cx="2809448" cy="2717181"/>
          </a:xfrm>
        </p:grpSpPr>
        <p:sp>
          <p:nvSpPr>
            <p:cNvPr id="18" name="Google Shape;956;g3c4bf2d8cb3_0_0">
              <a:extLst>
                <a:ext uri="{FF2B5EF4-FFF2-40B4-BE49-F238E27FC236}">
                  <a16:creationId xmlns:a16="http://schemas.microsoft.com/office/drawing/2014/main" id="{C50044C0-F462-0DEB-AC29-F62285B735E7}"/>
                </a:ext>
              </a:extLst>
            </p:cNvPr>
            <p:cNvSpPr/>
            <p:nvPr/>
          </p:nvSpPr>
          <p:spPr>
            <a:xfrm>
              <a:off x="600173" y="1811424"/>
              <a:ext cx="2775284" cy="654102"/>
            </a:xfrm>
            <a:prstGeom prst="rect">
              <a:avLst/>
            </a:prstGeom>
            <a:solidFill>
              <a:srgbClr val="F5F5F5"/>
            </a:solidFill>
            <a:ln>
              <a:noFill/>
            </a:ln>
          </p:spPr>
          <p:txBody>
            <a:bodyPr spcFirstLastPara="1" wrap="square" lIns="0" tIns="0" rIns="0" bIns="0" anchor="t" anchorCtr="0">
              <a:noAutofit/>
            </a:bodyPr>
            <a:lstStyle/>
            <a:p>
              <a:pPr lvl="0">
                <a:buSzPts val="1100"/>
              </a:pPr>
              <a:r>
                <a:rPr lang="en-US" sz="1800"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Oswald"/>
                </a:rPr>
                <a:t>Funding for Expansion</a:t>
              </a:r>
            </a:p>
            <a:p>
              <a:pPr lvl="0">
                <a:buSzPts val="1100"/>
              </a:pPr>
              <a:r>
                <a:rPr lang="en-US" sz="1200"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Multi-Product/Multi-Sector</a:t>
              </a:r>
            </a:p>
            <a:p>
              <a:pPr marL="0" marR="0" lvl="0" indent="0" algn="l" rtl="0">
                <a:lnSpc>
                  <a:spcPct val="125972"/>
                </a:lnSpc>
                <a:spcBef>
                  <a:spcPts val="0"/>
                </a:spcBef>
                <a:spcAft>
                  <a:spcPts val="0"/>
                </a:spcAft>
                <a:buClr>
                  <a:srgbClr val="000000"/>
                </a:buClr>
                <a:buSzPts val="1100"/>
                <a:buFont typeface="Arial"/>
                <a:buNone/>
              </a:pPr>
              <a:r>
                <a:rPr lang="en-US"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rPr>
                <a:t>Q2 2028</a:t>
              </a:r>
              <a:endParaRPr b="1" i="0" u="none" strike="noStrike" cap="none"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nvGrpSpPr>
            <p:cNvPr id="19" name="Group 18">
              <a:extLst>
                <a:ext uri="{FF2B5EF4-FFF2-40B4-BE49-F238E27FC236}">
                  <a16:creationId xmlns:a16="http://schemas.microsoft.com/office/drawing/2014/main" id="{F225D902-6836-2ADA-880F-F632CE1F53F8}"/>
                </a:ext>
              </a:extLst>
            </p:cNvPr>
            <p:cNvGrpSpPr/>
            <p:nvPr/>
          </p:nvGrpSpPr>
          <p:grpSpPr>
            <a:xfrm>
              <a:off x="566009" y="2654271"/>
              <a:ext cx="121023" cy="1874334"/>
              <a:chOff x="556582" y="2654271"/>
              <a:chExt cx="121023" cy="1874334"/>
            </a:xfrm>
          </p:grpSpPr>
          <p:cxnSp>
            <p:nvCxnSpPr>
              <p:cNvPr id="20" name="Straight Connector 19">
                <a:extLst>
                  <a:ext uri="{FF2B5EF4-FFF2-40B4-BE49-F238E27FC236}">
                    <a16:creationId xmlns:a16="http://schemas.microsoft.com/office/drawing/2014/main" id="{0C98EF97-4380-C39E-3A35-5D977AD14968}"/>
                  </a:ext>
                </a:extLst>
              </p:cNvPr>
              <p:cNvCxnSpPr>
                <a:cxnSpLocks/>
              </p:cNvCxnSpPr>
              <p:nvPr/>
            </p:nvCxnSpPr>
            <p:spPr>
              <a:xfrm>
                <a:off x="613346" y="2654271"/>
                <a:ext cx="7494" cy="1874334"/>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6F60865-2006-A4AE-7B79-027A1E773B36}"/>
                  </a:ext>
                </a:extLst>
              </p:cNvPr>
              <p:cNvSpPr/>
              <p:nvPr/>
            </p:nvSpPr>
            <p:spPr>
              <a:xfrm>
                <a:off x="556582"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a:extLst>
              <a:ext uri="{FF2B5EF4-FFF2-40B4-BE49-F238E27FC236}">
                <a16:creationId xmlns:a16="http://schemas.microsoft.com/office/drawing/2014/main" id="{1944AFD4-A12E-0232-AEB3-6EC8F9B62C77}"/>
              </a:ext>
            </a:extLst>
          </p:cNvPr>
          <p:cNvGrpSpPr/>
          <p:nvPr/>
        </p:nvGrpSpPr>
        <p:grpSpPr>
          <a:xfrm>
            <a:off x="9217928" y="4414695"/>
            <a:ext cx="1371347" cy="1281384"/>
            <a:chOff x="4467880" y="4407582"/>
            <a:chExt cx="1371347" cy="1281384"/>
          </a:xfrm>
        </p:grpSpPr>
        <p:sp>
          <p:nvSpPr>
            <p:cNvPr id="23" name="Google Shape;956;g3c4bf2d8cb3_0_0">
              <a:extLst>
                <a:ext uri="{FF2B5EF4-FFF2-40B4-BE49-F238E27FC236}">
                  <a16:creationId xmlns:a16="http://schemas.microsoft.com/office/drawing/2014/main" id="{A33ECC0E-CEA4-D86E-05D4-91172965C751}"/>
                </a:ext>
              </a:extLst>
            </p:cNvPr>
            <p:cNvSpPr/>
            <p:nvPr/>
          </p:nvSpPr>
          <p:spPr>
            <a:xfrm>
              <a:off x="4467880" y="5382109"/>
              <a:ext cx="1371347" cy="306857"/>
            </a:xfrm>
            <a:prstGeom prst="rect">
              <a:avLst/>
            </a:prstGeom>
            <a:solidFill>
              <a:srgbClr val="F5F5F5"/>
            </a:solidFill>
            <a:ln>
              <a:noFill/>
            </a:ln>
          </p:spPr>
          <p:txBody>
            <a:bodyPr spcFirstLastPara="1" wrap="square" lIns="0" tIns="18288" rIns="0" bIns="18288" anchor="t" anchorCtr="0">
              <a:noAutofit/>
            </a:bodyPr>
            <a:lstStyle/>
            <a:p>
              <a:pPr>
                <a:buSzPts val="1100"/>
              </a:pPr>
              <a:r>
                <a:rPr 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Oswald"/>
                </a:rPr>
                <a:t>$10M</a:t>
              </a:r>
              <a:endParaRPr lang="en-US" sz="2400" b="1" i="0" u="none" strike="noStrike" cap="non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nvGrpSpPr>
            <p:cNvPr id="27" name="Group 26">
              <a:extLst>
                <a:ext uri="{FF2B5EF4-FFF2-40B4-BE49-F238E27FC236}">
                  <a16:creationId xmlns:a16="http://schemas.microsoft.com/office/drawing/2014/main" id="{2F6D9FD7-8B4C-07A0-811F-C04223151D50}"/>
                </a:ext>
              </a:extLst>
            </p:cNvPr>
            <p:cNvGrpSpPr/>
            <p:nvPr/>
          </p:nvGrpSpPr>
          <p:grpSpPr>
            <a:xfrm>
              <a:off x="4473486" y="4407582"/>
              <a:ext cx="121023" cy="866629"/>
              <a:chOff x="4473486" y="4407582"/>
              <a:chExt cx="121023" cy="866629"/>
            </a:xfrm>
          </p:grpSpPr>
          <p:cxnSp>
            <p:nvCxnSpPr>
              <p:cNvPr id="33" name="Straight Connector 32">
                <a:extLst>
                  <a:ext uri="{FF2B5EF4-FFF2-40B4-BE49-F238E27FC236}">
                    <a16:creationId xmlns:a16="http://schemas.microsoft.com/office/drawing/2014/main" id="{94A4C9BD-2203-998F-5040-2A3DF04F4B63}"/>
                  </a:ext>
                </a:extLst>
              </p:cNvPr>
              <p:cNvCxnSpPr>
                <a:cxnSpLocks/>
              </p:cNvCxnSpPr>
              <p:nvPr/>
            </p:nvCxnSpPr>
            <p:spPr>
              <a:xfrm flipH="1">
                <a:off x="4533997" y="4407582"/>
                <a:ext cx="1" cy="866629"/>
              </a:xfrm>
              <a:prstGeom prst="line">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3D5EAAB-7F23-06EA-F955-460BE284143C}"/>
                  </a:ext>
                </a:extLst>
              </p:cNvPr>
              <p:cNvSpPr/>
              <p:nvPr/>
            </p:nvSpPr>
            <p:spPr>
              <a:xfrm>
                <a:off x="4473486" y="4407582"/>
                <a:ext cx="121023" cy="121023"/>
              </a:xfrm>
              <a:prstGeom prst="ellipse">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2444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a:extLst>
            <a:ext uri="{FF2B5EF4-FFF2-40B4-BE49-F238E27FC236}">
              <a16:creationId xmlns:a16="http://schemas.microsoft.com/office/drawing/2014/main" id="{FB44D6D4-B54D-3629-B9BF-D658E4455D78}"/>
            </a:ext>
          </a:extLst>
        </p:cNvPr>
        <p:cNvGrpSpPr/>
        <p:nvPr/>
      </p:nvGrpSpPr>
      <p:grpSpPr>
        <a:xfrm>
          <a:off x="0" y="0"/>
          <a:ext cx="0" cy="0"/>
          <a:chOff x="0" y="0"/>
          <a:chExt cx="0" cy="0"/>
        </a:xfrm>
      </p:grpSpPr>
      <p:sp>
        <p:nvSpPr>
          <p:cNvPr id="5" name="Google Shape;1009;p13">
            <a:extLst>
              <a:ext uri="{FF2B5EF4-FFF2-40B4-BE49-F238E27FC236}">
                <a16:creationId xmlns:a16="http://schemas.microsoft.com/office/drawing/2014/main" id="{4D44E817-45FA-B304-6B44-7D2280612094}"/>
              </a:ext>
            </a:extLst>
          </p:cNvPr>
          <p:cNvSpPr txBox="1"/>
          <p:nvPr/>
        </p:nvSpPr>
        <p:spPr>
          <a:xfrm>
            <a:off x="8533345" y="5226802"/>
            <a:ext cx="2286000" cy="64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Helvetica Neue"/>
                <a:ea typeface="Helvetica Neue"/>
                <a:cs typeface="Helvetica Neue"/>
                <a:sym typeface="Helvetica Neue"/>
              </a:rPr>
              <a:t>Sales &amp; </a:t>
            </a:r>
            <a:br>
              <a:rPr lang="en-US" sz="1200" b="0" i="0" u="none" strike="noStrike" cap="none">
                <a:solidFill>
                  <a:schemeClr val="lt1"/>
                </a:solidFill>
                <a:latin typeface="Helvetica Neue"/>
                <a:ea typeface="Helvetica Neue"/>
                <a:cs typeface="Helvetica Neue"/>
                <a:sym typeface="Helvetica Neue"/>
              </a:rPr>
            </a:br>
            <a:r>
              <a:rPr lang="en-US" sz="1200" b="0" i="0" u="none" strike="noStrike" cap="none">
                <a:solidFill>
                  <a:schemeClr val="lt1"/>
                </a:solidFill>
                <a:latin typeface="Helvetica Neue"/>
                <a:ea typeface="Helvetica Neue"/>
                <a:cs typeface="Helvetica Neue"/>
                <a:sym typeface="Helvetica Neue"/>
              </a:rPr>
              <a:t>Marketing</a:t>
            </a:r>
            <a:endParaRPr sz="12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Helvetica Neue"/>
                <a:ea typeface="Helvetica Neue"/>
                <a:cs typeface="Helvetica Neue"/>
                <a:sym typeface="Helvetica Neue"/>
              </a:rPr>
              <a:t>25%</a:t>
            </a:r>
            <a:endParaRPr sz="1600" b="0" i="0" u="none" strike="noStrike" cap="none">
              <a:solidFill>
                <a:schemeClr val="lt1"/>
              </a:solidFill>
              <a:latin typeface="Arial"/>
              <a:ea typeface="Arial"/>
              <a:cs typeface="Arial"/>
              <a:sym typeface="Arial"/>
            </a:endParaRPr>
          </a:p>
        </p:txBody>
      </p:sp>
      <p:grpSp>
        <p:nvGrpSpPr>
          <p:cNvPr id="22" name="Group 21">
            <a:extLst>
              <a:ext uri="{FF2B5EF4-FFF2-40B4-BE49-F238E27FC236}">
                <a16:creationId xmlns:a16="http://schemas.microsoft.com/office/drawing/2014/main" id="{7E73C667-D3E7-116C-C686-F69606FF1DF6}"/>
              </a:ext>
            </a:extLst>
          </p:cNvPr>
          <p:cNvGrpSpPr/>
          <p:nvPr/>
        </p:nvGrpSpPr>
        <p:grpSpPr>
          <a:xfrm>
            <a:off x="-304773" y="2218167"/>
            <a:ext cx="4219519" cy="885096"/>
            <a:chOff x="-84640" y="2463274"/>
            <a:chExt cx="4219519" cy="885096"/>
          </a:xfrm>
        </p:grpSpPr>
        <p:sp>
          <p:nvSpPr>
            <p:cNvPr id="7" name="Google Shape;1017;p13">
              <a:extLst>
                <a:ext uri="{FF2B5EF4-FFF2-40B4-BE49-F238E27FC236}">
                  <a16:creationId xmlns:a16="http://schemas.microsoft.com/office/drawing/2014/main" id="{EE840748-5C30-F887-3E75-AEA5D90BC844}"/>
                </a:ext>
              </a:extLst>
            </p:cNvPr>
            <p:cNvSpPr/>
            <p:nvPr/>
          </p:nvSpPr>
          <p:spPr>
            <a:xfrm>
              <a:off x="-84640" y="2470870"/>
              <a:ext cx="4219519" cy="877500"/>
            </a:xfrm>
            <a:prstGeom prst="rect">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2600" b="0" i="0" u="none" strike="noStrike" cap="none">
                <a:solidFill>
                  <a:srgbClr val="96192A"/>
                </a:solidFill>
                <a:latin typeface="Helvetica Neue"/>
                <a:ea typeface="Helvetica Neue"/>
                <a:cs typeface="Helvetica Neue"/>
                <a:sym typeface="Helvetica Neue"/>
              </a:endParaRPr>
            </a:p>
          </p:txBody>
        </p:sp>
        <p:sp>
          <p:nvSpPr>
            <p:cNvPr id="8" name="Google Shape;1018;p13">
              <a:extLst>
                <a:ext uri="{FF2B5EF4-FFF2-40B4-BE49-F238E27FC236}">
                  <a16:creationId xmlns:a16="http://schemas.microsoft.com/office/drawing/2014/main" id="{ABBA2712-8FDF-FF81-CB97-9BF8EB92D350}"/>
                </a:ext>
              </a:extLst>
            </p:cNvPr>
            <p:cNvSpPr txBox="1"/>
            <p:nvPr/>
          </p:nvSpPr>
          <p:spPr>
            <a:xfrm>
              <a:off x="817354" y="2463274"/>
              <a:ext cx="3289816" cy="8002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600"/>
                </a:spcBef>
                <a:spcAft>
                  <a:spcPts val="0"/>
                </a:spcAft>
                <a:buClr>
                  <a:srgbClr val="494A48"/>
                </a:buClr>
                <a:buSzPts val="3200"/>
                <a:buFont typeface="Helvetica Neue"/>
                <a:buNone/>
              </a:pPr>
              <a:r>
                <a:rPr lang="en-US" sz="4700" b="1" i="0" u="none" strike="noStrike" cap="none" spc="150"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Oswald"/>
                </a:rPr>
                <a:t>$2,000,000</a:t>
              </a:r>
              <a:endParaRPr sz="2900" b="0" i="0" u="none" strike="noStrike" cap="none" spc="150"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Oswald"/>
              </a:endParaRPr>
            </a:p>
          </p:txBody>
        </p:sp>
      </p:grpSp>
      <p:sp>
        <p:nvSpPr>
          <p:cNvPr id="9" name="Google Shape;1019;p13">
            <a:extLst>
              <a:ext uri="{FF2B5EF4-FFF2-40B4-BE49-F238E27FC236}">
                <a16:creationId xmlns:a16="http://schemas.microsoft.com/office/drawing/2014/main" id="{333E9729-1903-BDA6-F889-DE470ACDDC23}"/>
              </a:ext>
            </a:extLst>
          </p:cNvPr>
          <p:cNvSpPr txBox="1"/>
          <p:nvPr/>
        </p:nvSpPr>
        <p:spPr>
          <a:xfrm>
            <a:off x="611075" y="1666197"/>
            <a:ext cx="3289816" cy="353943"/>
          </a:xfrm>
          <a:prstGeom prst="rect">
            <a:avLst/>
          </a:prstGeom>
          <a:noFill/>
          <a:ln>
            <a:noFill/>
          </a:ln>
        </p:spPr>
        <p:txBody>
          <a:bodyPr spcFirstLastPara="1" wrap="square" lIns="0" tIns="0" rIns="0" bIns="0" anchor="t" anchorCtr="0">
            <a:spAutoFit/>
          </a:bodyPr>
          <a:lstStyle/>
          <a:p>
            <a:pPr marL="18288" marR="0" lvl="0" indent="0" algn="just" rtl="0">
              <a:lnSpc>
                <a:spcPct val="100000"/>
              </a:lnSpc>
              <a:spcBef>
                <a:spcPts val="600"/>
              </a:spcBef>
              <a:spcAft>
                <a:spcPts val="0"/>
              </a:spcAft>
              <a:buClr>
                <a:srgbClr val="494A48"/>
              </a:buClr>
              <a:buSzPts val="3200"/>
              <a:buFont typeface="Helvetica Neue"/>
              <a:buNone/>
            </a:pPr>
            <a:r>
              <a:rPr lang="en-US" sz="1800" b="0" i="0" u="none" strike="noStrike" cap="none" spc="50"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Lato"/>
              </a:rPr>
              <a:t>Seed Equity Financing Round</a:t>
            </a:r>
          </a:p>
        </p:txBody>
      </p:sp>
      <p:graphicFrame>
        <p:nvGraphicFramePr>
          <p:cNvPr id="10" name="Chart 9">
            <a:extLst>
              <a:ext uri="{FF2B5EF4-FFF2-40B4-BE49-F238E27FC236}">
                <a16:creationId xmlns:a16="http://schemas.microsoft.com/office/drawing/2014/main" id="{6EB299C4-AAA0-0F5E-2A0C-2B686473F138}"/>
              </a:ext>
            </a:extLst>
          </p:cNvPr>
          <p:cNvGraphicFramePr>
            <a:graphicFrameLocks/>
          </p:cNvGraphicFramePr>
          <p:nvPr>
            <p:extLst>
              <p:ext uri="{D42A27DB-BD31-4B8C-83A1-F6EECF244321}">
                <p14:modId xmlns:p14="http://schemas.microsoft.com/office/powerpoint/2010/main" val="2945132297"/>
              </p:ext>
            </p:extLst>
          </p:nvPr>
        </p:nvGraphicFramePr>
        <p:xfrm>
          <a:off x="5028230" y="351389"/>
          <a:ext cx="6365482" cy="6187305"/>
        </p:xfrm>
        <a:graphic>
          <a:graphicData uri="http://schemas.openxmlformats.org/drawingml/2006/chart">
            <c:chart xmlns:c="http://schemas.openxmlformats.org/drawingml/2006/chart" xmlns:r="http://schemas.openxmlformats.org/officeDocument/2006/relationships" r:id="rId3"/>
          </a:graphicData>
        </a:graphic>
      </p:graphicFrame>
      <p:sp>
        <p:nvSpPr>
          <p:cNvPr id="17" name="Google Shape;1019;p13">
            <a:extLst>
              <a:ext uri="{FF2B5EF4-FFF2-40B4-BE49-F238E27FC236}">
                <a16:creationId xmlns:a16="http://schemas.microsoft.com/office/drawing/2014/main" id="{AF6E7455-E280-5621-6A9B-00F5BC1EF4CA}"/>
              </a:ext>
            </a:extLst>
          </p:cNvPr>
          <p:cNvSpPr txBox="1"/>
          <p:nvPr/>
        </p:nvSpPr>
        <p:spPr>
          <a:xfrm>
            <a:off x="624929" y="3387683"/>
            <a:ext cx="3289817" cy="723275"/>
          </a:xfrm>
          <a:prstGeom prst="rect">
            <a:avLst/>
          </a:prstGeom>
          <a:noFill/>
          <a:ln>
            <a:noFill/>
          </a:ln>
        </p:spPr>
        <p:txBody>
          <a:bodyPr spcFirstLastPara="1" wrap="square" lIns="0" tIns="0" rIns="0" bIns="0" anchor="t" anchorCtr="0">
            <a:spAutoFit/>
          </a:bodyPr>
          <a:lstStyle/>
          <a:p>
            <a:pPr marL="18288" lvl="0" algn="just">
              <a:spcBef>
                <a:spcPts val="600"/>
              </a:spcBef>
              <a:buClr>
                <a:srgbClr val="494A48"/>
              </a:buClr>
              <a:buSzPts val="3200"/>
            </a:pPr>
            <a:r>
              <a:rPr lang="en-US"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Scaling U.S. manufacturing, advancing platform performance, and accelerating deployment of mission-ready systems.</a:t>
            </a:r>
          </a:p>
        </p:txBody>
      </p:sp>
      <p:sp>
        <p:nvSpPr>
          <p:cNvPr id="18" name="Google Shape;1014;p13">
            <a:extLst>
              <a:ext uri="{FF2B5EF4-FFF2-40B4-BE49-F238E27FC236}">
                <a16:creationId xmlns:a16="http://schemas.microsoft.com/office/drawing/2014/main" id="{78B928CC-5F4F-E290-7F50-1D184C75D942}"/>
              </a:ext>
            </a:extLst>
          </p:cNvPr>
          <p:cNvSpPr txBox="1"/>
          <p:nvPr/>
        </p:nvSpPr>
        <p:spPr>
          <a:xfrm>
            <a:off x="597221" y="4908064"/>
            <a:ext cx="3317525" cy="32316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7C9389"/>
              </a:buClr>
              <a:buSzPts val="1000"/>
              <a:buFont typeface="Helvetica Neue"/>
              <a:buNone/>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rPr>
              <a:t>$125K Raised From Four Investors</a:t>
            </a:r>
            <a:endParaRPr b="1" i="0" u="none" strike="noStrike" cap="non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 name="Google Shape;1009;p13">
            <a:extLst>
              <a:ext uri="{FF2B5EF4-FFF2-40B4-BE49-F238E27FC236}">
                <a16:creationId xmlns:a16="http://schemas.microsoft.com/office/drawing/2014/main" id="{5547C270-067B-BBE7-BF3C-297C9FEF54E3}"/>
              </a:ext>
            </a:extLst>
          </p:cNvPr>
          <p:cNvSpPr txBox="1"/>
          <p:nvPr/>
        </p:nvSpPr>
        <p:spPr>
          <a:xfrm>
            <a:off x="7026390" y="618854"/>
            <a:ext cx="1551710" cy="1034744"/>
          </a:xfrm>
          <a:prstGeom prst="rect">
            <a:avLst/>
          </a:prstGeom>
          <a:noFill/>
          <a:ln>
            <a:noFill/>
          </a:ln>
        </p:spPr>
        <p:txBody>
          <a:bodyPr spcFirstLastPara="1" wrap="square" lIns="91425" tIns="91425" rIns="91425" bIns="91425" anchor="ctr" anchorCtr="0">
            <a:noAutofit/>
          </a:bodyPr>
          <a:lstStyle/>
          <a:p>
            <a:pPr algn="ctr">
              <a:buSzPts val="1200"/>
              <a:defRPr/>
            </a:pPr>
            <a:r>
              <a:rPr lang="en-US" sz="1800" b="1"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rPr>
              <a:t>7%</a:t>
            </a:r>
            <a:endParaRPr lang="en-US" sz="1800" b="1"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b="0" i="0" u="none" strike="noStrike" kern="0" cap="none" spc="0" normalizeH="0" baseline="0" noProof="0" dirty="0">
                <a:ln>
                  <a:noFill/>
                </a:ln>
                <a:solidFill>
                  <a:srgbClr val="F5F5F5"/>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Buffer</a:t>
            </a:r>
          </a:p>
        </p:txBody>
      </p:sp>
      <p:sp>
        <p:nvSpPr>
          <p:cNvPr id="16" name="Google Shape;1009;p13">
            <a:extLst>
              <a:ext uri="{FF2B5EF4-FFF2-40B4-BE49-F238E27FC236}">
                <a16:creationId xmlns:a16="http://schemas.microsoft.com/office/drawing/2014/main" id="{8483F168-69FC-A9AE-24DC-E8AFAB580A1B}"/>
              </a:ext>
            </a:extLst>
          </p:cNvPr>
          <p:cNvSpPr txBox="1"/>
          <p:nvPr/>
        </p:nvSpPr>
        <p:spPr>
          <a:xfrm>
            <a:off x="5409755" y="2410091"/>
            <a:ext cx="1551710" cy="1034744"/>
          </a:xfrm>
          <a:prstGeom prst="rect">
            <a:avLst/>
          </a:prstGeom>
          <a:noFill/>
          <a:ln>
            <a:noFill/>
          </a:ln>
        </p:spPr>
        <p:txBody>
          <a:bodyPr spcFirstLastPara="1" wrap="square" lIns="91425" tIns="91425" rIns="91425" bIns="91425" anchor="ctr" anchorCtr="0">
            <a:noAutofit/>
          </a:bodyPr>
          <a:lstStyle/>
          <a:p>
            <a:pPr algn="ctr">
              <a:buSzPts val="1200"/>
            </a:pPr>
            <a:r>
              <a:rPr lang="en-US" sz="18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t>17%</a:t>
            </a:r>
            <a:endPar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0" algn="ctr">
              <a:buSzPts val="1200"/>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Team Expansion</a:t>
            </a:r>
          </a:p>
        </p:txBody>
      </p:sp>
      <p:sp>
        <p:nvSpPr>
          <p:cNvPr id="23" name="Google Shape;1009;p13">
            <a:extLst>
              <a:ext uri="{FF2B5EF4-FFF2-40B4-BE49-F238E27FC236}">
                <a16:creationId xmlns:a16="http://schemas.microsoft.com/office/drawing/2014/main" id="{68325F06-3C85-468A-EA30-3CBD5D4E5D71}"/>
              </a:ext>
            </a:extLst>
          </p:cNvPr>
          <p:cNvSpPr txBox="1"/>
          <p:nvPr/>
        </p:nvSpPr>
        <p:spPr>
          <a:xfrm>
            <a:off x="6271336" y="4390692"/>
            <a:ext cx="1551710" cy="1034744"/>
          </a:xfrm>
          <a:prstGeom prst="rect">
            <a:avLst/>
          </a:prstGeom>
          <a:noFill/>
          <a:ln>
            <a:noFill/>
          </a:ln>
        </p:spPr>
        <p:txBody>
          <a:bodyPr spcFirstLastPara="1" wrap="square" lIns="91425" tIns="91425" rIns="91425" bIns="91425" anchor="ctr" anchorCtr="0">
            <a:noAutofit/>
          </a:bodyPr>
          <a:lstStyle/>
          <a:p>
            <a:pPr algn="ctr">
              <a:buSzPts val="1200"/>
            </a:pPr>
            <a:r>
              <a:rPr lang="en-US" sz="18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t>20%</a:t>
            </a:r>
            <a:endPar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0" algn="ctr">
              <a:buSzPts val="1200"/>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Deployment &amp; Operations</a:t>
            </a:r>
          </a:p>
        </p:txBody>
      </p:sp>
      <p:sp>
        <p:nvSpPr>
          <p:cNvPr id="24" name="Google Shape;1009;p13">
            <a:extLst>
              <a:ext uri="{FF2B5EF4-FFF2-40B4-BE49-F238E27FC236}">
                <a16:creationId xmlns:a16="http://schemas.microsoft.com/office/drawing/2014/main" id="{0AD1C6D6-FB5F-68B2-F57D-3BAF8B26D4CD}"/>
              </a:ext>
            </a:extLst>
          </p:cNvPr>
          <p:cNvSpPr txBox="1"/>
          <p:nvPr/>
        </p:nvSpPr>
        <p:spPr>
          <a:xfrm>
            <a:off x="9443192" y="2501014"/>
            <a:ext cx="1551710" cy="1034744"/>
          </a:xfrm>
          <a:prstGeom prst="rect">
            <a:avLst/>
          </a:prstGeom>
          <a:noFill/>
          <a:ln>
            <a:noFill/>
          </a:ln>
        </p:spPr>
        <p:txBody>
          <a:bodyPr spcFirstLastPara="1" wrap="square" lIns="91425" tIns="91425" rIns="91425" bIns="91425" anchor="ctr" anchorCtr="0">
            <a:noAutofit/>
          </a:bodyPr>
          <a:lstStyle/>
          <a:p>
            <a:pPr algn="ctr">
              <a:buSzPts val="1200"/>
            </a:pPr>
            <a:r>
              <a:rPr lang="en-US" sz="1800" b="1"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rPr>
              <a:t>50%</a:t>
            </a:r>
            <a:endParaRPr lang="en-US" sz="1800"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endParaRPr>
          </a:p>
          <a:p>
            <a:pPr lvl="0" algn="ctr">
              <a:buSzPts val="1200"/>
            </a:pPr>
            <a:r>
              <a:rPr lang="en-US"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Manufacturing &amp; Production</a:t>
            </a:r>
          </a:p>
        </p:txBody>
      </p:sp>
      <p:sp>
        <p:nvSpPr>
          <p:cNvPr id="25" name="Google Shape;1009;p13">
            <a:extLst>
              <a:ext uri="{FF2B5EF4-FFF2-40B4-BE49-F238E27FC236}">
                <a16:creationId xmlns:a16="http://schemas.microsoft.com/office/drawing/2014/main" id="{185400F3-07F4-6BE0-20EE-90308A7478FF}"/>
              </a:ext>
            </a:extLst>
          </p:cNvPr>
          <p:cNvSpPr txBox="1"/>
          <p:nvPr/>
        </p:nvSpPr>
        <p:spPr>
          <a:xfrm>
            <a:off x="6214186" y="1046165"/>
            <a:ext cx="1551710" cy="1034744"/>
          </a:xfrm>
          <a:prstGeom prst="rect">
            <a:avLst/>
          </a:prstGeom>
          <a:noFill/>
          <a:ln>
            <a:noFill/>
          </a:ln>
        </p:spPr>
        <p:txBody>
          <a:bodyPr spcFirstLastPara="1" wrap="square" lIns="91425" tIns="91425" rIns="91425" bIns="91425" anchor="ctr" anchorCtr="0">
            <a:noAutofit/>
          </a:bodyPr>
          <a:lstStyle/>
          <a:p>
            <a:pPr algn="ctr">
              <a:buSzPts val="1200"/>
            </a:pPr>
            <a:r>
              <a:rPr lang="en-US" sz="1800" b="1"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rPr>
              <a:t>6%</a:t>
            </a:r>
            <a:endParaRPr lang="en-US" sz="1800"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endParaRPr>
          </a:p>
          <a:p>
            <a:pPr lvl="0" algn="ctr">
              <a:buSzPts val="1200"/>
            </a:pPr>
            <a:r>
              <a:rPr lang="en-US"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Marketing</a:t>
            </a:r>
          </a:p>
          <a:p>
            <a:pPr lvl="0" algn="ctr">
              <a:buSzPts val="1200"/>
            </a:pPr>
            <a:r>
              <a:rPr lang="en-US"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 Sales</a:t>
            </a:r>
          </a:p>
        </p:txBody>
      </p:sp>
      <p:sp>
        <p:nvSpPr>
          <p:cNvPr id="4" name="Slide Number Placeholder 3">
            <a:extLst>
              <a:ext uri="{FF2B5EF4-FFF2-40B4-BE49-F238E27FC236}">
                <a16:creationId xmlns:a16="http://schemas.microsoft.com/office/drawing/2014/main" id="{476379D7-B240-37E0-BB52-669B203E30D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sz="1400" b="0" dirty="0">
              <a:solidFill>
                <a:srgbClr val="000000"/>
              </a:solidFill>
              <a:latin typeface="Arial"/>
              <a:ea typeface="Arial"/>
              <a:cs typeface="Arial"/>
              <a:sym typeface="Arial"/>
            </a:endParaRPr>
          </a:p>
        </p:txBody>
      </p:sp>
      <p:sp>
        <p:nvSpPr>
          <p:cNvPr id="11" name="Title 10">
            <a:extLst>
              <a:ext uri="{FF2B5EF4-FFF2-40B4-BE49-F238E27FC236}">
                <a16:creationId xmlns:a16="http://schemas.microsoft.com/office/drawing/2014/main" id="{00C18106-171C-C767-75C1-4DFB1BBB6A77}"/>
              </a:ext>
            </a:extLst>
          </p:cNvPr>
          <p:cNvSpPr>
            <a:spLocks noGrp="1"/>
          </p:cNvSpPr>
          <p:nvPr>
            <p:ph type="title"/>
          </p:nvPr>
        </p:nvSpPr>
        <p:spPr/>
        <p:txBody>
          <a:bodyPr/>
          <a:lstStyle/>
          <a:p>
            <a:r>
              <a:rPr lang="en-US" dirty="0">
                <a:solidFill>
                  <a:srgbClr val="1E1E1E"/>
                </a:solidFill>
              </a:rPr>
              <a:t>The Ask</a:t>
            </a:r>
            <a:endParaRPr lang="en-US" dirty="0"/>
          </a:p>
        </p:txBody>
      </p:sp>
    </p:spTree>
    <p:extLst>
      <p:ext uri="{BB962C8B-B14F-4D97-AF65-F5344CB8AC3E}">
        <p14:creationId xmlns:p14="http://schemas.microsoft.com/office/powerpoint/2010/main" val="252662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a:extLst>
            <a:ext uri="{FF2B5EF4-FFF2-40B4-BE49-F238E27FC236}">
              <a16:creationId xmlns:a16="http://schemas.microsoft.com/office/drawing/2014/main" id="{260D35A2-52DF-AB34-2D59-720CD5B8107C}"/>
            </a:ext>
          </a:extLst>
        </p:cNvPr>
        <p:cNvGrpSpPr/>
        <p:nvPr/>
      </p:nvGrpSpPr>
      <p:grpSpPr>
        <a:xfrm>
          <a:off x="0" y="0"/>
          <a:ext cx="0" cy="0"/>
          <a:chOff x="0" y="0"/>
          <a:chExt cx="0" cy="0"/>
        </a:xfrm>
      </p:grpSpPr>
      <p:sp>
        <p:nvSpPr>
          <p:cNvPr id="4" name="Google Shape;1027;p14">
            <a:extLst>
              <a:ext uri="{FF2B5EF4-FFF2-40B4-BE49-F238E27FC236}">
                <a16:creationId xmlns:a16="http://schemas.microsoft.com/office/drawing/2014/main" id="{37AA2E1A-80F4-1E34-95B4-254D69FB92C2}"/>
              </a:ext>
            </a:extLst>
          </p:cNvPr>
          <p:cNvSpPr>
            <a:spLocks noGrp="1" noRot="1" noMove="1" noResize="1" noEditPoints="1" noAdjustHandles="1" noChangeArrowheads="1" noChangeShapeType="1"/>
          </p:cNvSpPr>
          <p:nvPr/>
        </p:nvSpPr>
        <p:spPr>
          <a:xfrm>
            <a:off x="0" y="3429000"/>
            <a:ext cx="12192000" cy="3429000"/>
          </a:xfrm>
          <a:prstGeom prst="rect">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dirty="0">
              <a:solidFill>
                <a:srgbClr val="494A48"/>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78D75EF6-6D1C-CA00-F52E-EAD25380AB5F}"/>
              </a:ext>
            </a:extLst>
          </p:cNvPr>
          <p:cNvSpPr>
            <a:spLocks noGrp="1"/>
          </p:cNvSpPr>
          <p:nvPr>
            <p:ph type="title"/>
          </p:nvPr>
        </p:nvSpPr>
        <p:spPr/>
        <p:txBody>
          <a:bodyPr/>
          <a:lstStyle/>
          <a:p>
            <a:r>
              <a:rPr lang="en-US">
                <a:solidFill>
                  <a:srgbClr val="1E1E1E"/>
                </a:solidFill>
              </a:rPr>
              <a:t>Our Executive Team</a:t>
            </a:r>
            <a:endParaRPr lang="en-US"/>
          </a:p>
        </p:txBody>
      </p:sp>
      <p:pic>
        <p:nvPicPr>
          <p:cNvPr id="16" name="Google Shape;1041;p14">
            <a:extLst>
              <a:ext uri="{FF2B5EF4-FFF2-40B4-BE49-F238E27FC236}">
                <a16:creationId xmlns:a16="http://schemas.microsoft.com/office/drawing/2014/main" id="{8529CA7A-0310-9877-5630-012606344368}"/>
              </a:ext>
            </a:extLst>
          </p:cNvPr>
          <p:cNvPicPr preferRelativeResize="0"/>
          <p:nvPr/>
        </p:nvPicPr>
        <p:blipFill>
          <a:blip r:embed="rId3">
            <a:alphaModFix/>
          </a:blip>
          <a:srcRect l="2444" r="2444"/>
          <a:stretch/>
        </p:blipFill>
        <p:spPr>
          <a:xfrm>
            <a:off x="1440078" y="2154290"/>
            <a:ext cx="2282400" cy="2399700"/>
          </a:xfrm>
          <a:prstGeom prst="flowChartConnector">
            <a:avLst/>
          </a:prstGeom>
          <a:noFill/>
          <a:ln w="9525" cap="flat" cmpd="sng">
            <a:solidFill>
              <a:srgbClr val="D8DEE5"/>
            </a:solidFill>
            <a:prstDash val="solid"/>
            <a:round/>
            <a:headEnd type="none" w="sm" len="sm"/>
            <a:tailEnd type="none" w="sm" len="sm"/>
          </a:ln>
        </p:spPr>
      </p:pic>
      <p:pic>
        <p:nvPicPr>
          <p:cNvPr id="17" name="Google Shape;1042;p14">
            <a:extLst>
              <a:ext uri="{FF2B5EF4-FFF2-40B4-BE49-F238E27FC236}">
                <a16:creationId xmlns:a16="http://schemas.microsoft.com/office/drawing/2014/main" id="{C310268A-0C16-3286-44E1-2D6C6D967933}"/>
              </a:ext>
            </a:extLst>
          </p:cNvPr>
          <p:cNvPicPr preferRelativeResize="0"/>
          <p:nvPr/>
        </p:nvPicPr>
        <p:blipFill>
          <a:blip r:embed="rId4">
            <a:alphaModFix/>
          </a:blip>
          <a:srcRect l="238" r="238"/>
          <a:stretch/>
        </p:blipFill>
        <p:spPr>
          <a:xfrm>
            <a:off x="5036465" y="2108040"/>
            <a:ext cx="2326500" cy="2445900"/>
          </a:xfrm>
          <a:prstGeom prst="flowChartConnector">
            <a:avLst/>
          </a:prstGeom>
          <a:noFill/>
          <a:ln w="9525" cap="flat" cmpd="sng">
            <a:solidFill>
              <a:srgbClr val="D8DEE5"/>
            </a:solidFill>
            <a:prstDash val="solid"/>
            <a:round/>
            <a:headEnd type="none" w="sm" len="sm"/>
            <a:tailEnd type="none" w="sm" len="sm"/>
          </a:ln>
        </p:spPr>
      </p:pic>
      <p:pic>
        <p:nvPicPr>
          <p:cNvPr id="18" name="Google Shape;1043;p14">
            <a:extLst>
              <a:ext uri="{FF2B5EF4-FFF2-40B4-BE49-F238E27FC236}">
                <a16:creationId xmlns:a16="http://schemas.microsoft.com/office/drawing/2014/main" id="{8A7CC675-776A-0FCC-C493-C6CA32A5F677}"/>
              </a:ext>
            </a:extLst>
          </p:cNvPr>
          <p:cNvPicPr preferRelativeResize="0"/>
          <p:nvPr/>
        </p:nvPicPr>
        <p:blipFill>
          <a:blip r:embed="rId4">
            <a:alphaModFix/>
          </a:blip>
          <a:srcRect l="235" r="235"/>
          <a:stretch/>
        </p:blipFill>
        <p:spPr>
          <a:xfrm>
            <a:off x="8737822" y="2108040"/>
            <a:ext cx="2282400" cy="2399400"/>
          </a:xfrm>
          <a:prstGeom prst="flowChartConnector">
            <a:avLst/>
          </a:prstGeom>
          <a:noFill/>
          <a:ln w="9525" cap="flat" cmpd="sng">
            <a:solidFill>
              <a:srgbClr val="D8DEE5"/>
            </a:solidFill>
            <a:prstDash val="solid"/>
            <a:round/>
            <a:headEnd type="none" w="sm" len="sm"/>
            <a:tailEnd type="none" w="sm" len="sm"/>
          </a:ln>
        </p:spPr>
      </p:pic>
      <p:sp>
        <p:nvSpPr>
          <p:cNvPr id="3" name="Slide Number Placeholder 2">
            <a:extLst>
              <a:ext uri="{FF2B5EF4-FFF2-40B4-BE49-F238E27FC236}">
                <a16:creationId xmlns:a16="http://schemas.microsoft.com/office/drawing/2014/main" id="{A88C0809-705D-8A5F-4229-2074A1CCFE04}"/>
              </a:ext>
            </a:extLst>
          </p:cNvPr>
          <p:cNvSpPr txBox="1">
            <a:spLocks/>
          </p:cNvSpPr>
          <p:nvPr/>
        </p:nvSpPr>
        <p:spPr>
          <a:xfrm>
            <a:off x="11472863" y="6412617"/>
            <a:ext cx="399167" cy="3206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z="1300" smtClean="0">
                <a:solidFill>
                  <a:schemeClr val="bg1"/>
                </a:solidFill>
                <a:latin typeface="Arial" panose="020B0604020202020204" pitchFamily="34" charset="0"/>
                <a:cs typeface="Arial" panose="020B0604020202020204" pitchFamily="34" charset="0"/>
              </a:rPr>
              <a:pPr/>
              <a:t>13</a:t>
            </a:fld>
            <a:endParaRPr lang="en-US" sz="1300"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0B4C515-E4F7-80AF-BA7C-61A31FBA161F}"/>
              </a:ext>
            </a:extLst>
          </p:cNvPr>
          <p:cNvGrpSpPr/>
          <p:nvPr/>
        </p:nvGrpSpPr>
        <p:grpSpPr>
          <a:xfrm>
            <a:off x="1184579" y="5995320"/>
            <a:ext cx="2793395" cy="278363"/>
            <a:chOff x="787734" y="5937834"/>
            <a:chExt cx="3083509" cy="307273"/>
          </a:xfrm>
        </p:grpSpPr>
        <p:pic>
          <p:nvPicPr>
            <p:cNvPr id="21" name="Graphic 20">
              <a:extLst>
                <a:ext uri="{FF2B5EF4-FFF2-40B4-BE49-F238E27FC236}">
                  <a16:creationId xmlns:a16="http://schemas.microsoft.com/office/drawing/2014/main" id="{31D1A1F3-09CB-ABDF-E927-9E93ED06105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787362" y="6028856"/>
              <a:ext cx="1083881" cy="139855"/>
            </a:xfrm>
            <a:prstGeom prst="rect">
              <a:avLst/>
            </a:prstGeom>
          </p:spPr>
        </p:pic>
        <p:pic>
          <p:nvPicPr>
            <p:cNvPr id="23" name="Picture 22">
              <a:extLst>
                <a:ext uri="{FF2B5EF4-FFF2-40B4-BE49-F238E27FC236}">
                  <a16:creationId xmlns:a16="http://schemas.microsoft.com/office/drawing/2014/main" id="{BD21F9DA-11DE-5FAA-8298-E4EDEBDBC7E4}"/>
                </a:ext>
              </a:extLst>
            </p:cNvPr>
            <p:cNvPicPr>
              <a:picLocks noChangeAspect="1"/>
            </p:cNvPicPr>
            <p:nvPr/>
          </p:nvPicPr>
          <p:blipFill>
            <a:blip r:embed="rId6"/>
            <a:stretch>
              <a:fillRect/>
            </a:stretch>
          </p:blipFill>
          <p:spPr>
            <a:xfrm>
              <a:off x="787734" y="5937834"/>
              <a:ext cx="1728224" cy="307273"/>
            </a:xfrm>
            <a:prstGeom prst="rect">
              <a:avLst/>
            </a:prstGeom>
          </p:spPr>
        </p:pic>
      </p:grpSp>
      <p:grpSp>
        <p:nvGrpSpPr>
          <p:cNvPr id="10" name="Group 9">
            <a:extLst>
              <a:ext uri="{FF2B5EF4-FFF2-40B4-BE49-F238E27FC236}">
                <a16:creationId xmlns:a16="http://schemas.microsoft.com/office/drawing/2014/main" id="{CCA52F93-4F93-4CC0-64D9-2BDAC95BF9AA}"/>
              </a:ext>
            </a:extLst>
          </p:cNvPr>
          <p:cNvGrpSpPr/>
          <p:nvPr/>
        </p:nvGrpSpPr>
        <p:grpSpPr>
          <a:xfrm>
            <a:off x="768788" y="4732408"/>
            <a:ext cx="3624979" cy="938719"/>
            <a:chOff x="768788" y="4718120"/>
            <a:chExt cx="3624979" cy="938719"/>
          </a:xfrm>
        </p:grpSpPr>
        <p:sp>
          <p:nvSpPr>
            <p:cNvPr id="6" name="Google Shape;1031;p14">
              <a:extLst>
                <a:ext uri="{FF2B5EF4-FFF2-40B4-BE49-F238E27FC236}">
                  <a16:creationId xmlns:a16="http://schemas.microsoft.com/office/drawing/2014/main" id="{EE3D17C6-0C0C-E5AF-9495-965F3052C1F8}"/>
                </a:ext>
              </a:extLst>
            </p:cNvPr>
            <p:cNvSpPr txBox="1"/>
            <p:nvPr/>
          </p:nvSpPr>
          <p:spPr>
            <a:xfrm>
              <a:off x="768788" y="4718120"/>
              <a:ext cx="3624979" cy="93871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94A48"/>
                </a:buClr>
                <a:buSzPts val="1400"/>
                <a:buFont typeface="Helvetica Neue"/>
                <a:buNone/>
              </a:pPr>
              <a:r>
                <a:rPr lang="en-US" sz="2000" b="1" i="0" u="none" strike="noStrike" cap="none" dirty="0">
                  <a:solidFill>
                    <a:schemeClr val="lt1"/>
                  </a:solidFill>
                  <a:latin typeface="Helvetica Neue"/>
                  <a:ea typeface="Helvetica Neue"/>
                  <a:cs typeface="Helvetica Neue"/>
                  <a:sym typeface="Helvetica Neue"/>
                </a:rPr>
                <a:t>Kavin Gustafson</a:t>
              </a:r>
            </a:p>
            <a:p>
              <a:pPr algn="ctr">
                <a:buClr>
                  <a:srgbClr val="494A48"/>
                </a:buClr>
                <a:buSzPts val="1400"/>
              </a:pPr>
              <a:r>
                <a:rPr lang="en-US" sz="1600" b="0" i="0" u="none" strike="noStrike" cap="none" dirty="0">
                  <a:solidFill>
                    <a:schemeClr val="lt1"/>
                  </a:solidFill>
                  <a:latin typeface="Helvetica Neue"/>
                  <a:ea typeface="Helvetica Neue"/>
                  <a:cs typeface="Helvetica Neue"/>
                  <a:sym typeface="Helvetica Neue"/>
                </a:rPr>
                <a:t>Chief Executive Officer</a:t>
              </a:r>
              <a:r>
                <a:rPr lang="en-US" sz="1000" b="0" i="0" u="none" strike="noStrike" cap="none" dirty="0">
                  <a:solidFill>
                    <a:srgbClr val="5B6A3A"/>
                  </a:solidFill>
                  <a:latin typeface="Helvetica Neue"/>
                  <a:ea typeface="Helvetica Neue"/>
                  <a:cs typeface="Helvetica Neue"/>
                  <a:sym typeface="Helvetica Neue"/>
                </a:rPr>
                <a:t>…....</a:t>
              </a:r>
              <a:r>
                <a:rPr lang="en-US" sz="1000" b="0" i="0" u="none" strike="noStrike" cap="none" dirty="0">
                  <a:solidFill>
                    <a:schemeClr val="lt1"/>
                  </a:solidFill>
                  <a:latin typeface="Helvetica Neue"/>
                  <a:ea typeface="Helvetica Neue"/>
                  <a:cs typeface="Helvetica Neue"/>
                  <a:sym typeface="Helvetica Neue"/>
                </a:rPr>
                <a:t>    </a:t>
              </a:r>
            </a:p>
            <a:p>
              <a:pPr marL="0" marR="0" lvl="0" indent="0" algn="ctr" rtl="0">
                <a:spcBef>
                  <a:spcPts val="600"/>
                </a:spcBef>
                <a:spcAft>
                  <a:spcPts val="0"/>
                </a:spcAft>
                <a:buClr>
                  <a:srgbClr val="494A48"/>
                </a:buClr>
                <a:buSzPts val="1400"/>
                <a:buFont typeface="Helvetica Neue"/>
                <a:buNone/>
              </a:pPr>
              <a:r>
                <a:rPr lang="en-US" sz="1000" b="0" i="0" u="none" strike="noStrike" cap="none" dirty="0">
                  <a:solidFill>
                    <a:schemeClr val="lt1"/>
                  </a:solidFill>
                  <a:latin typeface="Helvetica Neue"/>
                  <a:ea typeface="Helvetica Neue"/>
                  <a:cs typeface="Helvetica Neue"/>
                  <a:sym typeface="Helvetica Neue"/>
                </a:rPr>
                <a:t>Former Chief Innovation Officer at Starling Inc. (patents filed),</a:t>
              </a:r>
              <a:r>
                <a:rPr lang="en-US" sz="1000" dirty="0">
                  <a:solidFill>
                    <a:schemeClr val="lt1"/>
                  </a:solidFill>
                  <a:latin typeface="Helvetica Neue"/>
                  <a:ea typeface="Helvetica Neue"/>
                  <a:cs typeface="Helvetica Neue"/>
                  <a:sym typeface="Helvetica Neue"/>
                </a:rPr>
                <a:t> </a:t>
              </a:r>
              <a:r>
                <a:rPr lang="en-US" sz="1000" b="0" i="0" u="none" strike="noStrike" cap="none" dirty="0">
                  <a:solidFill>
                    <a:schemeClr val="lt1"/>
                  </a:solidFill>
                  <a:latin typeface="Helvetica Neue"/>
                  <a:ea typeface="Helvetica Neue"/>
                  <a:cs typeface="Helvetica Neue"/>
                  <a:sym typeface="Helvetica Neue"/>
                </a:rPr>
                <a:t>Atlas Loitering Munition Lead at </a:t>
              </a:r>
              <a:r>
                <a:rPr lang="en-US" sz="1000" b="0" i="0" u="none" strike="noStrike" cap="none" dirty="0" err="1">
                  <a:solidFill>
                    <a:schemeClr val="lt1"/>
                  </a:solidFill>
                  <a:latin typeface="Helvetica Neue"/>
                  <a:ea typeface="Helvetica Neue"/>
                  <a:cs typeface="Helvetica Neue"/>
                  <a:sym typeface="Helvetica Neue"/>
                </a:rPr>
                <a:t>Aevex</a:t>
              </a:r>
              <a:r>
                <a:rPr lang="en-US" sz="1000" b="0" i="0" u="none" strike="noStrike" cap="none" dirty="0">
                  <a:solidFill>
                    <a:schemeClr val="lt1"/>
                  </a:solidFill>
                  <a:latin typeface="Helvetica Neue"/>
                  <a:ea typeface="Helvetica Neue"/>
                  <a:cs typeface="Helvetica Neue"/>
                  <a:sym typeface="Helvetica Neue"/>
                </a:rPr>
                <a:t> Aerospace</a:t>
              </a:r>
              <a:endParaRPr sz="1000" b="0" i="0" u="none" strike="noStrike" cap="none" dirty="0">
                <a:solidFill>
                  <a:schemeClr val="lt1"/>
                </a:solidFill>
                <a:latin typeface="Helvetica Neue"/>
                <a:ea typeface="Helvetica Neue"/>
                <a:cs typeface="Helvetica Neue"/>
                <a:sym typeface="Helvetica Neue"/>
              </a:endParaRPr>
            </a:p>
          </p:txBody>
        </p:sp>
        <p:pic>
          <p:nvPicPr>
            <p:cNvPr id="34" name="Picture 33">
              <a:hlinkClick r:id="rId7"/>
              <a:extLst>
                <a:ext uri="{FF2B5EF4-FFF2-40B4-BE49-F238E27FC236}">
                  <a16:creationId xmlns:a16="http://schemas.microsoft.com/office/drawing/2014/main" id="{66A30B49-4A74-7030-072C-2D64C5155C5D}"/>
                </a:ext>
              </a:extLst>
            </p:cNvPr>
            <p:cNvPicPr>
              <a:picLocks noChangeAspect="1"/>
            </p:cNvPicPr>
            <p:nvPr/>
          </p:nvPicPr>
          <p:blipFill>
            <a:blip r:embed="rId8"/>
            <a:srcRect l="71551" t="-6519"/>
            <a:stretch>
              <a:fillRect/>
            </a:stretch>
          </p:blipFill>
          <p:spPr>
            <a:xfrm>
              <a:off x="3587695" y="5014090"/>
              <a:ext cx="269566" cy="268325"/>
            </a:xfrm>
            <a:prstGeom prst="rect">
              <a:avLst/>
            </a:prstGeom>
          </p:spPr>
        </p:pic>
      </p:grpSp>
      <p:grpSp>
        <p:nvGrpSpPr>
          <p:cNvPr id="27" name="Group 26">
            <a:extLst>
              <a:ext uri="{FF2B5EF4-FFF2-40B4-BE49-F238E27FC236}">
                <a16:creationId xmlns:a16="http://schemas.microsoft.com/office/drawing/2014/main" id="{51B512B6-5766-253A-16B4-7B62EE9CF046}"/>
              </a:ext>
            </a:extLst>
          </p:cNvPr>
          <p:cNvGrpSpPr/>
          <p:nvPr/>
        </p:nvGrpSpPr>
        <p:grpSpPr>
          <a:xfrm>
            <a:off x="4121834" y="4732408"/>
            <a:ext cx="4090996" cy="564295"/>
            <a:chOff x="4388239" y="4718120"/>
            <a:chExt cx="3348309" cy="564295"/>
          </a:xfrm>
        </p:grpSpPr>
        <p:sp>
          <p:nvSpPr>
            <p:cNvPr id="20" name="Google Shape;1031;p14">
              <a:extLst>
                <a:ext uri="{FF2B5EF4-FFF2-40B4-BE49-F238E27FC236}">
                  <a16:creationId xmlns:a16="http://schemas.microsoft.com/office/drawing/2014/main" id="{9844DDA3-CE66-AD66-6E94-C9E726814CC1}"/>
                </a:ext>
              </a:extLst>
            </p:cNvPr>
            <p:cNvSpPr txBox="1"/>
            <p:nvPr/>
          </p:nvSpPr>
          <p:spPr>
            <a:xfrm>
              <a:off x="4388239" y="4718120"/>
              <a:ext cx="3348309"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94A48"/>
                </a:buClr>
                <a:buSzPts val="1400"/>
                <a:buFont typeface="Helvetica Neue"/>
                <a:buNone/>
              </a:pPr>
              <a:r>
                <a:rPr lang="en-US" sz="2000" b="1" i="0" u="none" strike="noStrike" cap="none" dirty="0">
                  <a:solidFill>
                    <a:schemeClr val="lt1"/>
                  </a:solidFill>
                  <a:latin typeface="Helvetica Neue"/>
                  <a:ea typeface="Helvetica Neue"/>
                  <a:cs typeface="Helvetica Neue"/>
                  <a:sym typeface="Helvetica Neue"/>
                </a:rPr>
                <a:t>TBA</a:t>
              </a:r>
            </a:p>
            <a:p>
              <a:pPr algn="ctr">
                <a:buClr>
                  <a:srgbClr val="494A48"/>
                </a:buClr>
                <a:buSzPts val="1400"/>
              </a:pPr>
              <a:r>
                <a:rPr lang="en-US" sz="1600" b="0" i="0" u="none" strike="noStrike" cap="none" dirty="0">
                  <a:solidFill>
                    <a:schemeClr val="lt1"/>
                  </a:solidFill>
                  <a:latin typeface="Helvetica Neue"/>
                  <a:ea typeface="Helvetica Neue"/>
                  <a:cs typeface="Helvetica Neue"/>
                  <a:sym typeface="Helvetica Neue"/>
                </a:rPr>
                <a:t>     VP of Business Development</a:t>
              </a:r>
              <a:r>
                <a:rPr lang="en-US" sz="1000" b="0" i="0" u="none" strike="noStrike" cap="none" dirty="0">
                  <a:solidFill>
                    <a:srgbClr val="5B6A3A"/>
                  </a:solidFill>
                  <a:latin typeface="Helvetica Neue"/>
                  <a:ea typeface="Helvetica Neue"/>
                  <a:cs typeface="Helvetica Neue"/>
                  <a:sym typeface="Helvetica Neue"/>
                </a:rPr>
                <a:t>…....</a:t>
              </a:r>
              <a:r>
                <a:rPr lang="en-US" sz="1000" b="0" i="0" u="none" strike="noStrike" cap="none" dirty="0">
                  <a:solidFill>
                    <a:schemeClr val="lt1"/>
                  </a:solidFill>
                  <a:latin typeface="Helvetica Neue"/>
                  <a:ea typeface="Helvetica Neue"/>
                  <a:cs typeface="Helvetica Neue"/>
                  <a:sym typeface="Helvetica Neue"/>
                </a:rPr>
                <a:t>    </a:t>
              </a:r>
            </a:p>
          </p:txBody>
        </p:sp>
        <p:pic>
          <p:nvPicPr>
            <p:cNvPr id="22" name="Picture 21">
              <a:extLst>
                <a:ext uri="{FF2B5EF4-FFF2-40B4-BE49-F238E27FC236}">
                  <a16:creationId xmlns:a16="http://schemas.microsoft.com/office/drawing/2014/main" id="{7A14679A-AEF8-575E-91A0-14E674B14C4A}"/>
                </a:ext>
              </a:extLst>
            </p:cNvPr>
            <p:cNvPicPr>
              <a:picLocks noChangeAspect="1"/>
            </p:cNvPicPr>
            <p:nvPr/>
          </p:nvPicPr>
          <p:blipFill>
            <a:blip r:embed="rId8"/>
            <a:srcRect l="71551" t="-6519"/>
            <a:stretch>
              <a:fillRect/>
            </a:stretch>
          </p:blipFill>
          <p:spPr>
            <a:xfrm>
              <a:off x="7209575" y="5014090"/>
              <a:ext cx="269566" cy="268325"/>
            </a:xfrm>
            <a:prstGeom prst="rect">
              <a:avLst/>
            </a:prstGeom>
          </p:spPr>
        </p:pic>
      </p:grpSp>
      <p:grpSp>
        <p:nvGrpSpPr>
          <p:cNvPr id="29" name="Group 28">
            <a:extLst>
              <a:ext uri="{FF2B5EF4-FFF2-40B4-BE49-F238E27FC236}">
                <a16:creationId xmlns:a16="http://schemas.microsoft.com/office/drawing/2014/main" id="{28104127-D648-0101-6BB1-BEE4070E104E}"/>
              </a:ext>
            </a:extLst>
          </p:cNvPr>
          <p:cNvGrpSpPr/>
          <p:nvPr/>
        </p:nvGrpSpPr>
        <p:grpSpPr>
          <a:xfrm>
            <a:off x="8749336" y="4732408"/>
            <a:ext cx="2673155" cy="564295"/>
            <a:chOff x="4805986" y="4718120"/>
            <a:chExt cx="2673155" cy="564295"/>
          </a:xfrm>
        </p:grpSpPr>
        <p:sp>
          <p:nvSpPr>
            <p:cNvPr id="30" name="Google Shape;1031;p14">
              <a:extLst>
                <a:ext uri="{FF2B5EF4-FFF2-40B4-BE49-F238E27FC236}">
                  <a16:creationId xmlns:a16="http://schemas.microsoft.com/office/drawing/2014/main" id="{5AF99FAC-35A9-CE3B-8A97-284AE4D79DB3}"/>
                </a:ext>
              </a:extLst>
            </p:cNvPr>
            <p:cNvSpPr txBox="1"/>
            <p:nvPr/>
          </p:nvSpPr>
          <p:spPr>
            <a:xfrm>
              <a:off x="4805986" y="4718120"/>
              <a:ext cx="2580028"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94A48"/>
                </a:buClr>
                <a:buSzPts val="1400"/>
                <a:buFont typeface="Helvetica Neue"/>
                <a:buNone/>
              </a:pPr>
              <a:r>
                <a:rPr lang="en-US" sz="2000" b="1" i="0" u="none" strike="noStrike" cap="none" dirty="0">
                  <a:solidFill>
                    <a:schemeClr val="lt1"/>
                  </a:solidFill>
                  <a:latin typeface="Helvetica Neue"/>
                  <a:ea typeface="Helvetica Neue"/>
                  <a:cs typeface="Helvetica Neue"/>
                  <a:sym typeface="Helvetica Neue"/>
                </a:rPr>
                <a:t>TBA</a:t>
              </a:r>
            </a:p>
            <a:p>
              <a:pPr algn="ctr">
                <a:buClr>
                  <a:srgbClr val="494A48"/>
                </a:buClr>
                <a:buSzPts val="1400"/>
              </a:pPr>
              <a:r>
                <a:rPr lang="en-US" sz="1600" b="0" i="0" u="none" strike="noStrike" cap="none" dirty="0">
                  <a:solidFill>
                    <a:schemeClr val="lt1"/>
                  </a:solidFill>
                  <a:latin typeface="Helvetica Neue"/>
                  <a:ea typeface="Helvetica Neue"/>
                  <a:cs typeface="Helvetica Neue"/>
                  <a:sym typeface="Helvetica Neue"/>
                </a:rPr>
                <a:t>Chief Technology Officer</a:t>
              </a:r>
              <a:r>
                <a:rPr lang="en-US" sz="1000" b="0" i="0" u="none" strike="noStrike" cap="none" dirty="0">
                  <a:solidFill>
                    <a:srgbClr val="5B6A3A"/>
                  </a:solidFill>
                  <a:latin typeface="Helvetica Neue"/>
                  <a:ea typeface="Helvetica Neue"/>
                  <a:cs typeface="Helvetica Neue"/>
                  <a:sym typeface="Helvetica Neue"/>
                </a:rPr>
                <a:t>…....</a:t>
              </a:r>
              <a:r>
                <a:rPr lang="en-US" sz="1000" b="0" i="0" u="none" strike="noStrike" cap="none" dirty="0">
                  <a:solidFill>
                    <a:schemeClr val="lt1"/>
                  </a:solidFill>
                  <a:latin typeface="Helvetica Neue"/>
                  <a:ea typeface="Helvetica Neue"/>
                  <a:cs typeface="Helvetica Neue"/>
                  <a:sym typeface="Helvetica Neue"/>
                </a:rPr>
                <a:t>    </a:t>
              </a:r>
            </a:p>
          </p:txBody>
        </p:sp>
        <p:pic>
          <p:nvPicPr>
            <p:cNvPr id="31" name="Picture 30">
              <a:extLst>
                <a:ext uri="{FF2B5EF4-FFF2-40B4-BE49-F238E27FC236}">
                  <a16:creationId xmlns:a16="http://schemas.microsoft.com/office/drawing/2014/main" id="{9F89CEDC-3C92-A6D5-E048-A25A84338036}"/>
                </a:ext>
              </a:extLst>
            </p:cNvPr>
            <p:cNvPicPr>
              <a:picLocks noChangeAspect="1"/>
            </p:cNvPicPr>
            <p:nvPr/>
          </p:nvPicPr>
          <p:blipFill>
            <a:blip r:embed="rId8"/>
            <a:srcRect l="71551" t="-6519"/>
            <a:stretch>
              <a:fillRect/>
            </a:stretch>
          </p:blipFill>
          <p:spPr>
            <a:xfrm>
              <a:off x="7209575" y="5014090"/>
              <a:ext cx="269566" cy="268325"/>
            </a:xfrm>
            <a:prstGeom prst="rect">
              <a:avLst/>
            </a:prstGeom>
          </p:spPr>
        </p:pic>
      </p:grpSp>
    </p:spTree>
    <p:extLst>
      <p:ext uri="{BB962C8B-B14F-4D97-AF65-F5344CB8AC3E}">
        <p14:creationId xmlns:p14="http://schemas.microsoft.com/office/powerpoint/2010/main" val="1745707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a:extLst>
            <a:ext uri="{FF2B5EF4-FFF2-40B4-BE49-F238E27FC236}">
              <a16:creationId xmlns:a16="http://schemas.microsoft.com/office/drawing/2014/main" id="{E56F5FD2-D577-5D36-0E36-F41E49B72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48B82-1503-7BC0-8E2F-9FAC5F3BE8AD}"/>
              </a:ext>
            </a:extLst>
          </p:cNvPr>
          <p:cNvSpPr>
            <a:spLocks noGrp="1"/>
          </p:cNvSpPr>
          <p:nvPr>
            <p:ph type="title"/>
          </p:nvPr>
        </p:nvSpPr>
        <p:spPr/>
        <p:txBody>
          <a:bodyPr/>
          <a:lstStyle/>
          <a:p>
            <a:r>
              <a:rPr lang="en-US">
                <a:solidFill>
                  <a:srgbClr val="1E1E1E"/>
                </a:solidFill>
              </a:rPr>
              <a:t>Our Advisory Team</a:t>
            </a:r>
            <a:endParaRPr lang="en-US"/>
          </a:p>
        </p:txBody>
      </p:sp>
      <p:sp>
        <p:nvSpPr>
          <p:cNvPr id="4" name="Google Shape;1049;p15">
            <a:extLst>
              <a:ext uri="{FF2B5EF4-FFF2-40B4-BE49-F238E27FC236}">
                <a16:creationId xmlns:a16="http://schemas.microsoft.com/office/drawing/2014/main" id="{5ACA2AC4-C5EA-E20D-0F76-F719AB0878B7}"/>
              </a:ext>
            </a:extLst>
          </p:cNvPr>
          <p:cNvSpPr/>
          <p:nvPr/>
        </p:nvSpPr>
        <p:spPr>
          <a:xfrm>
            <a:off x="0" y="3429000"/>
            <a:ext cx="12240119" cy="3429000"/>
          </a:xfrm>
          <a:prstGeom prst="rect">
            <a:avLst/>
          </a:prstGeom>
          <a:solidFill>
            <a:srgbClr val="1E1E1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dirty="0">
              <a:solidFill>
                <a:srgbClr val="494A48"/>
              </a:solidFill>
              <a:latin typeface="Helvetica Neue"/>
              <a:ea typeface="Helvetica Neue"/>
              <a:cs typeface="Helvetica Neue"/>
              <a:sym typeface="Helvetica Neue"/>
            </a:endParaRPr>
          </a:p>
        </p:txBody>
      </p:sp>
      <p:pic>
        <p:nvPicPr>
          <p:cNvPr id="8" name="Google Shape;1056;p15">
            <a:extLst>
              <a:ext uri="{FF2B5EF4-FFF2-40B4-BE49-F238E27FC236}">
                <a16:creationId xmlns:a16="http://schemas.microsoft.com/office/drawing/2014/main" id="{80575DDB-8DF1-ACEF-8AAE-239437A4FA3F}"/>
              </a:ext>
            </a:extLst>
          </p:cNvPr>
          <p:cNvPicPr preferRelativeResize="0"/>
          <p:nvPr/>
        </p:nvPicPr>
        <p:blipFill>
          <a:blip r:embed="rId3">
            <a:alphaModFix/>
          </a:blip>
          <a:srcRect t="2193" b="27833"/>
          <a:stretch>
            <a:fillRect/>
          </a:stretch>
        </p:blipFill>
        <p:spPr>
          <a:xfrm>
            <a:off x="2249879" y="2168825"/>
            <a:ext cx="2282400" cy="2399400"/>
          </a:xfrm>
          <a:prstGeom prst="flowChartConnector">
            <a:avLst/>
          </a:prstGeom>
          <a:noFill/>
          <a:ln w="9525" cap="flat" cmpd="sng">
            <a:solidFill>
              <a:srgbClr val="D8DEE5"/>
            </a:solidFill>
            <a:prstDash val="solid"/>
            <a:round/>
            <a:headEnd type="none" w="sm" len="sm"/>
            <a:tailEnd type="none" w="sm" len="sm"/>
          </a:ln>
        </p:spPr>
      </p:pic>
      <p:pic>
        <p:nvPicPr>
          <p:cNvPr id="10" name="Google Shape;1058;p15">
            <a:extLst>
              <a:ext uri="{FF2B5EF4-FFF2-40B4-BE49-F238E27FC236}">
                <a16:creationId xmlns:a16="http://schemas.microsoft.com/office/drawing/2014/main" id="{67503D78-FBBB-C5F6-C8E1-6763560F04CE}"/>
              </a:ext>
            </a:extLst>
          </p:cNvPr>
          <p:cNvPicPr preferRelativeResize="0"/>
          <p:nvPr/>
        </p:nvPicPr>
        <p:blipFill>
          <a:blip r:embed="rId4">
            <a:alphaModFix/>
          </a:blip>
          <a:srcRect l="9343" r="9343"/>
          <a:stretch/>
        </p:blipFill>
        <p:spPr>
          <a:xfrm>
            <a:off x="7135205" y="2122325"/>
            <a:ext cx="2326500" cy="2445900"/>
          </a:xfrm>
          <a:prstGeom prst="flowChartConnector">
            <a:avLst/>
          </a:prstGeom>
          <a:noFill/>
          <a:ln w="9525" cap="flat" cmpd="sng">
            <a:solidFill>
              <a:srgbClr val="D8DEE5"/>
            </a:solidFill>
            <a:prstDash val="solid"/>
            <a:round/>
            <a:headEnd type="none" w="sm" len="sm"/>
            <a:tailEnd type="none" w="sm" len="sm"/>
          </a:ln>
        </p:spPr>
      </p:pic>
      <p:sp>
        <p:nvSpPr>
          <p:cNvPr id="3" name="Slide Number Placeholder 2">
            <a:extLst>
              <a:ext uri="{FF2B5EF4-FFF2-40B4-BE49-F238E27FC236}">
                <a16:creationId xmlns:a16="http://schemas.microsoft.com/office/drawing/2014/main" id="{0B0704C4-88CB-1066-84C3-096B62CF8A49}"/>
              </a:ext>
            </a:extLst>
          </p:cNvPr>
          <p:cNvSpPr txBox="1">
            <a:spLocks/>
          </p:cNvSpPr>
          <p:nvPr/>
        </p:nvSpPr>
        <p:spPr>
          <a:xfrm>
            <a:off x="11458575" y="6412617"/>
            <a:ext cx="413455" cy="3206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z="1300" smtClean="0">
                <a:solidFill>
                  <a:schemeClr val="bg1"/>
                </a:solidFill>
                <a:latin typeface="Arial" panose="020B0604020202020204" pitchFamily="34" charset="0"/>
                <a:cs typeface="Arial" panose="020B0604020202020204" pitchFamily="34" charset="0"/>
              </a:rPr>
              <a:pPr/>
              <a:t>14</a:t>
            </a:fld>
            <a:endParaRPr lang="en-US" sz="1300" dirty="0">
              <a:solidFill>
                <a:schemeClr val="bg1"/>
              </a:solidFill>
              <a:latin typeface="Arial" panose="020B0604020202020204" pitchFamily="34" charset="0"/>
              <a:cs typeface="Arial" panose="020B0604020202020204" pitchFamily="34" charset="0"/>
            </a:endParaRPr>
          </a:p>
        </p:txBody>
      </p:sp>
      <p:sp>
        <p:nvSpPr>
          <p:cNvPr id="13" name="Google Shape;1031;p14">
            <a:extLst>
              <a:ext uri="{FF2B5EF4-FFF2-40B4-BE49-F238E27FC236}">
                <a16:creationId xmlns:a16="http://schemas.microsoft.com/office/drawing/2014/main" id="{AC9A6348-3718-C6F4-2AAF-3523F734B262}"/>
              </a:ext>
            </a:extLst>
          </p:cNvPr>
          <p:cNvSpPr txBox="1"/>
          <p:nvPr/>
        </p:nvSpPr>
        <p:spPr>
          <a:xfrm>
            <a:off x="1449985" y="4764379"/>
            <a:ext cx="3882188" cy="938719"/>
          </a:xfrm>
          <a:prstGeom prst="rect">
            <a:avLst/>
          </a:prstGeom>
          <a:noFill/>
          <a:ln>
            <a:noFill/>
          </a:ln>
        </p:spPr>
        <p:txBody>
          <a:bodyPr spcFirstLastPara="1" wrap="square" lIns="0" tIns="0" rIns="0" bIns="0" anchor="t" anchorCtr="0">
            <a:spAutoFit/>
          </a:bodyPr>
          <a:lstStyle/>
          <a:p>
            <a:pPr lvl="0" algn="ctr">
              <a:buClr>
                <a:srgbClr val="494A48"/>
              </a:buClr>
              <a:buSzPts val="1400"/>
            </a:pPr>
            <a:r>
              <a:rPr lang="en-US" sz="2000" b="1" dirty="0">
                <a:solidFill>
                  <a:srgbClr val="F5F5F5"/>
                </a:solidFill>
                <a:latin typeface="Helvetica Neue"/>
                <a:ea typeface="Helvetica Neue"/>
                <a:cs typeface="Helvetica Neue"/>
                <a:sym typeface="Helvetica Neue"/>
              </a:rPr>
              <a:t>Dan Fuller</a:t>
            </a:r>
            <a:endParaRPr lang="en-US" sz="1200" dirty="0">
              <a:solidFill>
                <a:srgbClr val="F5F5F5"/>
              </a:solidFill>
              <a:latin typeface="Helvetica Neue"/>
              <a:ea typeface="Helvetica Neue"/>
              <a:cs typeface="Helvetica Neue"/>
              <a:sym typeface="Helvetica Neue"/>
            </a:endParaRPr>
          </a:p>
          <a:p>
            <a:pPr algn="ctr">
              <a:buClr>
                <a:srgbClr val="494A48"/>
              </a:buClr>
              <a:buSzPts val="1400"/>
            </a:pPr>
            <a:r>
              <a:rPr lang="en-US" sz="1600" dirty="0">
                <a:solidFill>
                  <a:srgbClr val="F5F5F5"/>
                </a:solidFill>
                <a:latin typeface="Helvetica Neue"/>
                <a:ea typeface="Helvetica Neue"/>
                <a:cs typeface="Helvetica Neue"/>
                <a:sym typeface="Helvetica Neue"/>
              </a:rPr>
              <a:t>Business Development Strategy Advisor</a:t>
            </a:r>
            <a:endParaRPr lang="en-US" sz="1600" dirty="0">
              <a:solidFill>
                <a:srgbClr val="1E1E1E"/>
              </a:solidFill>
              <a:latin typeface="Helvetica Neue"/>
              <a:ea typeface="Helvetica Neue"/>
              <a:cs typeface="Helvetica Neue"/>
              <a:sym typeface="Helvetica Neue"/>
            </a:endParaRPr>
          </a:p>
          <a:p>
            <a:pPr algn="ctr">
              <a:spcBef>
                <a:spcPts val="600"/>
              </a:spcBef>
              <a:buClr>
                <a:srgbClr val="494A48"/>
              </a:buClr>
              <a:buSzPts val="1400"/>
            </a:pPr>
            <a:r>
              <a:rPr lang="en-US" sz="1000" dirty="0">
                <a:solidFill>
                  <a:srgbClr val="F5F5F5"/>
                </a:solidFill>
              </a:rPr>
              <a:t>Former Sun Microsystems Executive</a:t>
            </a:r>
            <a:br>
              <a:rPr lang="en-US" sz="1000" dirty="0">
                <a:solidFill>
                  <a:srgbClr val="F5F5F5"/>
                </a:solidFill>
              </a:rPr>
            </a:br>
            <a:r>
              <a:rPr lang="en-US" sz="1000" dirty="0">
                <a:solidFill>
                  <a:srgbClr val="F5F5F5"/>
                </a:solidFill>
              </a:rPr>
              <a:t>Manufacturing and R&amp;D Leader at </a:t>
            </a:r>
            <a:r>
              <a:rPr lang="en-US" sz="1000" dirty="0" err="1">
                <a:solidFill>
                  <a:srgbClr val="F5F5F5"/>
                </a:solidFill>
              </a:rPr>
              <a:t>Insitu</a:t>
            </a:r>
            <a:r>
              <a:rPr lang="en-US" sz="1000" dirty="0">
                <a:solidFill>
                  <a:srgbClr val="F5F5F5"/>
                </a:solidFill>
              </a:rPr>
              <a:t> / Boeing</a:t>
            </a:r>
            <a:endParaRPr lang="en-US" sz="1000" dirty="0">
              <a:solidFill>
                <a:srgbClr val="F5F5F5"/>
              </a:solidFill>
              <a:latin typeface="Helvetica Neue"/>
              <a:ea typeface="Helvetica Neue"/>
              <a:cs typeface="Helvetica Neue"/>
              <a:sym typeface="Helvetica Neue"/>
            </a:endParaRPr>
          </a:p>
        </p:txBody>
      </p:sp>
      <p:sp>
        <p:nvSpPr>
          <p:cNvPr id="16" name="Google Shape;1031;p14">
            <a:extLst>
              <a:ext uri="{FF2B5EF4-FFF2-40B4-BE49-F238E27FC236}">
                <a16:creationId xmlns:a16="http://schemas.microsoft.com/office/drawing/2014/main" id="{4BF15F98-DEE0-01DE-685E-732CE1526319}"/>
              </a:ext>
            </a:extLst>
          </p:cNvPr>
          <p:cNvSpPr txBox="1"/>
          <p:nvPr/>
        </p:nvSpPr>
        <p:spPr>
          <a:xfrm>
            <a:off x="6715662" y="4764129"/>
            <a:ext cx="3165586" cy="938719"/>
          </a:xfrm>
          <a:prstGeom prst="rect">
            <a:avLst/>
          </a:prstGeom>
          <a:noFill/>
          <a:ln>
            <a:noFill/>
          </a:ln>
        </p:spPr>
        <p:txBody>
          <a:bodyPr spcFirstLastPara="1" wrap="square" lIns="0" tIns="0" rIns="0" bIns="0" anchor="t" anchorCtr="0">
            <a:spAutoFit/>
          </a:bodyPr>
          <a:lstStyle/>
          <a:p>
            <a:pPr lvl="0" algn="ctr">
              <a:buClr>
                <a:srgbClr val="494A48"/>
              </a:buClr>
              <a:buSzPts val="1400"/>
            </a:pPr>
            <a:r>
              <a:rPr lang="en-US" sz="2000" b="1" dirty="0">
                <a:solidFill>
                  <a:srgbClr val="F5F5F5"/>
                </a:solidFill>
                <a:latin typeface="Helvetica Neue"/>
                <a:ea typeface="Helvetica Neue"/>
                <a:cs typeface="Helvetica Neue"/>
                <a:sym typeface="Helvetica Neue"/>
              </a:rPr>
              <a:t>Martin Feldmann</a:t>
            </a:r>
          </a:p>
          <a:p>
            <a:pPr lvl="0" algn="ctr">
              <a:buClr>
                <a:srgbClr val="494A48"/>
              </a:buClr>
              <a:buSzPts val="1400"/>
            </a:pPr>
            <a:r>
              <a:rPr lang="en-US" sz="1600" dirty="0">
                <a:solidFill>
                  <a:srgbClr val="F5F5F5"/>
                </a:solidFill>
                <a:latin typeface="Helvetica Neue"/>
                <a:ea typeface="Helvetica Neue"/>
                <a:cs typeface="Helvetica Neue"/>
                <a:sym typeface="Helvetica Neue"/>
              </a:rPr>
              <a:t>Industrial Scaling Advisor</a:t>
            </a:r>
            <a:endParaRPr lang="en-US" sz="1000" b="0" i="0" u="none" strike="noStrike" cap="none" dirty="0">
              <a:solidFill>
                <a:srgbClr val="1E1E1E"/>
              </a:solidFill>
              <a:latin typeface="Helvetica Neue"/>
              <a:ea typeface="Helvetica Neue"/>
              <a:cs typeface="Helvetica Neue"/>
              <a:sym typeface="Helvetica Neue"/>
            </a:endParaRPr>
          </a:p>
          <a:p>
            <a:pPr lvl="0" algn="ctr">
              <a:spcBef>
                <a:spcPts val="600"/>
              </a:spcBef>
              <a:buClr>
                <a:srgbClr val="494A48"/>
              </a:buClr>
              <a:buSzPts val="1400"/>
            </a:pPr>
            <a:r>
              <a:rPr lang="en-US" sz="1000" dirty="0">
                <a:solidFill>
                  <a:srgbClr val="F5F5F5"/>
                </a:solidFill>
                <a:latin typeface="Helvetica Neue"/>
                <a:ea typeface="Helvetica Neue"/>
                <a:cs typeface="Helvetica Neue"/>
                <a:sym typeface="Helvetica Neue"/>
              </a:rPr>
              <a:t>Founded and successfully exited Vulcan Forms, currently CEO at Stealth Startup</a:t>
            </a:r>
            <a:endParaRPr sz="1000" b="0" i="0" u="none" strike="noStrike" cap="none" dirty="0">
              <a:solidFill>
                <a:schemeClr val="lt1"/>
              </a:solidFill>
              <a:latin typeface="Helvetica Neue"/>
              <a:ea typeface="Helvetica Neue"/>
              <a:cs typeface="Helvetica Neue"/>
              <a:sym typeface="Helvetica Neue"/>
            </a:endParaRPr>
          </a:p>
        </p:txBody>
      </p:sp>
      <p:pic>
        <p:nvPicPr>
          <p:cNvPr id="31" name="Picture 30">
            <a:extLst>
              <a:ext uri="{FF2B5EF4-FFF2-40B4-BE49-F238E27FC236}">
                <a16:creationId xmlns:a16="http://schemas.microsoft.com/office/drawing/2014/main" id="{940B99E9-5DFA-1B17-7A80-A5A48C2C4FB2}"/>
              </a:ext>
            </a:extLst>
          </p:cNvPr>
          <p:cNvPicPr>
            <a:picLocks noChangeAspect="1"/>
          </p:cNvPicPr>
          <p:nvPr/>
        </p:nvPicPr>
        <p:blipFill rotWithShape="1">
          <a:blip r:embed="rId5"/>
          <a:srcRect t="31891" r="4607" b="32276"/>
          <a:stretch>
            <a:fillRect/>
          </a:stretch>
        </p:blipFill>
        <p:spPr>
          <a:xfrm>
            <a:off x="7633289" y="5891914"/>
            <a:ext cx="1330332" cy="261631"/>
          </a:xfrm>
          <a:prstGeom prst="rect">
            <a:avLst/>
          </a:prstGeom>
        </p:spPr>
      </p:pic>
      <p:grpSp>
        <p:nvGrpSpPr>
          <p:cNvPr id="20" name="Group 19">
            <a:extLst>
              <a:ext uri="{FF2B5EF4-FFF2-40B4-BE49-F238E27FC236}">
                <a16:creationId xmlns:a16="http://schemas.microsoft.com/office/drawing/2014/main" id="{5A8C0DA1-D65F-ACFA-178A-165B4F068357}"/>
              </a:ext>
            </a:extLst>
          </p:cNvPr>
          <p:cNvGrpSpPr/>
          <p:nvPr/>
        </p:nvGrpSpPr>
        <p:grpSpPr>
          <a:xfrm>
            <a:off x="1248496" y="5686092"/>
            <a:ext cx="4285166" cy="673275"/>
            <a:chOff x="1047007" y="5702848"/>
            <a:chExt cx="4517438" cy="709769"/>
          </a:xfrm>
        </p:grpSpPr>
        <p:pic>
          <p:nvPicPr>
            <p:cNvPr id="6" name="Picture 5">
              <a:extLst>
                <a:ext uri="{FF2B5EF4-FFF2-40B4-BE49-F238E27FC236}">
                  <a16:creationId xmlns:a16="http://schemas.microsoft.com/office/drawing/2014/main" id="{406835C2-F391-5D7F-A640-0840544C621A}"/>
                </a:ext>
              </a:extLst>
            </p:cNvPr>
            <p:cNvPicPr>
              <a:picLocks noChangeAspect="1"/>
            </p:cNvPicPr>
            <p:nvPr/>
          </p:nvPicPr>
          <p:blipFill>
            <a:blip r:embed="rId6"/>
            <a:stretch>
              <a:fillRect/>
            </a:stretch>
          </p:blipFill>
          <p:spPr>
            <a:xfrm>
              <a:off x="1047007" y="5702848"/>
              <a:ext cx="709769" cy="709769"/>
            </a:xfrm>
            <a:prstGeom prst="rect">
              <a:avLst/>
            </a:prstGeom>
          </p:spPr>
        </p:pic>
        <p:pic>
          <p:nvPicPr>
            <p:cNvPr id="9" name="Picture 8">
              <a:extLst>
                <a:ext uri="{FF2B5EF4-FFF2-40B4-BE49-F238E27FC236}">
                  <a16:creationId xmlns:a16="http://schemas.microsoft.com/office/drawing/2014/main" id="{D124A5E1-1C27-196D-9E6F-097BD87A7DD7}"/>
                </a:ext>
              </a:extLst>
            </p:cNvPr>
            <p:cNvPicPr>
              <a:picLocks noChangeAspect="1"/>
            </p:cNvPicPr>
            <p:nvPr/>
          </p:nvPicPr>
          <p:blipFill>
            <a:blip r:embed="rId7"/>
            <a:stretch>
              <a:fillRect/>
            </a:stretch>
          </p:blipFill>
          <p:spPr>
            <a:xfrm>
              <a:off x="2051228" y="5903671"/>
              <a:ext cx="709769" cy="308122"/>
            </a:xfrm>
            <a:prstGeom prst="rect">
              <a:avLst/>
            </a:prstGeom>
          </p:spPr>
        </p:pic>
        <p:pic>
          <p:nvPicPr>
            <p:cNvPr id="15" name="Picture 14">
              <a:extLst>
                <a:ext uri="{FF2B5EF4-FFF2-40B4-BE49-F238E27FC236}">
                  <a16:creationId xmlns:a16="http://schemas.microsoft.com/office/drawing/2014/main" id="{9B2263FA-44F1-C99C-B96E-641E45203788}"/>
                </a:ext>
              </a:extLst>
            </p:cNvPr>
            <p:cNvPicPr>
              <a:picLocks noChangeAspect="1"/>
            </p:cNvPicPr>
            <p:nvPr/>
          </p:nvPicPr>
          <p:blipFill>
            <a:blip r:embed="rId8"/>
            <a:stretch>
              <a:fillRect/>
            </a:stretch>
          </p:blipFill>
          <p:spPr>
            <a:xfrm>
              <a:off x="4234113" y="5791666"/>
              <a:ext cx="1330332" cy="532133"/>
            </a:xfrm>
            <a:prstGeom prst="rect">
              <a:avLst/>
            </a:prstGeom>
          </p:spPr>
        </p:pic>
        <p:pic>
          <p:nvPicPr>
            <p:cNvPr id="19" name="Picture 18">
              <a:extLst>
                <a:ext uri="{FF2B5EF4-FFF2-40B4-BE49-F238E27FC236}">
                  <a16:creationId xmlns:a16="http://schemas.microsoft.com/office/drawing/2014/main" id="{C1275561-9BAF-72A0-51FA-FABCC4136B5D}"/>
                </a:ext>
              </a:extLst>
            </p:cNvPr>
            <p:cNvPicPr>
              <a:picLocks noChangeAspect="1"/>
            </p:cNvPicPr>
            <p:nvPr/>
          </p:nvPicPr>
          <p:blipFill rotWithShape="1">
            <a:blip r:embed="rId9"/>
            <a:srcRect l="2103" t="23878" r="938" b="13210"/>
            <a:stretch>
              <a:fillRect/>
            </a:stretch>
          </p:blipFill>
          <p:spPr>
            <a:xfrm>
              <a:off x="3020659" y="5899814"/>
              <a:ext cx="919058" cy="315837"/>
            </a:xfrm>
            <a:prstGeom prst="rect">
              <a:avLst/>
            </a:prstGeom>
          </p:spPr>
        </p:pic>
      </p:grpSp>
    </p:spTree>
    <p:extLst>
      <p:ext uri="{BB962C8B-B14F-4D97-AF65-F5344CB8AC3E}">
        <p14:creationId xmlns:p14="http://schemas.microsoft.com/office/powerpoint/2010/main" val="23091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1062">
          <a:extLst>
            <a:ext uri="{FF2B5EF4-FFF2-40B4-BE49-F238E27FC236}">
              <a16:creationId xmlns:a16="http://schemas.microsoft.com/office/drawing/2014/main" id="{DAF4C1AA-267C-55E5-2D6F-74A00C3D12E9}"/>
            </a:ext>
          </a:extLst>
        </p:cNvPr>
        <p:cNvGrpSpPr/>
        <p:nvPr/>
      </p:nvGrpSpPr>
      <p:grpSpPr>
        <a:xfrm>
          <a:off x="0" y="0"/>
          <a:ext cx="0" cy="0"/>
          <a:chOff x="0" y="0"/>
          <a:chExt cx="0" cy="0"/>
        </a:xfrm>
      </p:grpSpPr>
      <p:sp>
        <p:nvSpPr>
          <p:cNvPr id="1076" name="Google Shape;1076;p16">
            <a:extLst>
              <a:ext uri="{FF2B5EF4-FFF2-40B4-BE49-F238E27FC236}">
                <a16:creationId xmlns:a16="http://schemas.microsoft.com/office/drawing/2014/main" id="{859099A0-E64B-9699-85A8-757787DFB040}"/>
              </a:ext>
            </a:extLst>
          </p:cNvPr>
          <p:cNvSpPr txBox="1"/>
          <p:nvPr/>
        </p:nvSpPr>
        <p:spPr>
          <a:xfrm>
            <a:off x="807710" y="5568501"/>
            <a:ext cx="3653931" cy="720197"/>
          </a:xfrm>
          <a:prstGeom prst="rect">
            <a:avLst/>
          </a:prstGeom>
          <a:noFill/>
          <a:ln>
            <a:noFill/>
          </a:ln>
        </p:spPr>
        <p:txBody>
          <a:bodyPr spcFirstLastPara="1" wrap="square" lIns="0" tIns="0" rIns="0" bIns="0" anchor="t" anchorCtr="0">
            <a:spAutoFit/>
          </a:bodyPr>
          <a:lstStyle/>
          <a:p>
            <a:pPr marL="18288" marR="0" lvl="0" indent="0" algn="l" rtl="0">
              <a:lnSpc>
                <a:spcPct val="130000"/>
              </a:lnSpc>
              <a:spcBef>
                <a:spcPts val="0"/>
              </a:spcBef>
              <a:spcAft>
                <a:spcPts val="0"/>
              </a:spcAft>
              <a:buClr>
                <a:srgbClr val="FEFEFE"/>
              </a:buClr>
              <a:buSzPts val="1000"/>
              <a:buFont typeface="Helvetica Neue"/>
              <a:buNone/>
            </a:pPr>
            <a:r>
              <a:rPr lang="en-US"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Presented by:</a:t>
            </a:r>
            <a:r>
              <a:rPr lang="en-US" sz="1200"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 </a:t>
            </a:r>
            <a:r>
              <a:rPr lang="en-US" sz="1200" b="1"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Kavin Gustafson</a:t>
            </a:r>
            <a:endParaRPr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18288">
              <a:lnSpc>
                <a:spcPct val="130000"/>
              </a:lnSpc>
              <a:buClr>
                <a:srgbClr val="FEFEFE"/>
              </a:buClr>
              <a:buSzPts val="1000"/>
            </a:pPr>
            <a:r>
              <a:rPr lang="en-US"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CEO Outcome Group</a:t>
            </a:r>
            <a:br>
              <a:rPr lang="en-US"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n-US"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hlinkClick r:id="rId3"/>
              </a:rPr>
              <a:t>kavin@outcomegroup.com</a:t>
            </a:r>
            <a:r>
              <a:rPr lang="en-US" sz="1200"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 / 951-212-8603</a:t>
            </a:r>
          </a:p>
        </p:txBody>
      </p:sp>
      <p:pic>
        <p:nvPicPr>
          <p:cNvPr id="26" name="Picture 25">
            <a:extLst>
              <a:ext uri="{FF2B5EF4-FFF2-40B4-BE49-F238E27FC236}">
                <a16:creationId xmlns:a16="http://schemas.microsoft.com/office/drawing/2014/main" id="{98CE9289-4931-0B7B-2A66-08FEEF80E369}"/>
              </a:ext>
            </a:extLst>
          </p:cNvPr>
          <p:cNvPicPr>
            <a:picLocks noChangeAspect="1"/>
          </p:cNvPicPr>
          <p:nvPr/>
        </p:nvPicPr>
        <p:blipFill rotWithShape="1">
          <a:blip r:embed="rId4"/>
          <a:srcRect t="1814" b="10342"/>
          <a:stretch>
            <a:fillRect/>
          </a:stretch>
        </p:blipFill>
        <p:spPr>
          <a:xfrm>
            <a:off x="5335240" y="-357225"/>
            <a:ext cx="7526912" cy="8770261"/>
          </a:xfrm>
          <a:prstGeom prst="rect">
            <a:avLst/>
          </a:prstGeom>
          <a:gradFill>
            <a:gsLst>
              <a:gs pos="0">
                <a:srgbClr val="F5F5F5"/>
              </a:gs>
              <a:gs pos="53000">
                <a:srgbClr val="F5F5F5"/>
              </a:gs>
              <a:gs pos="100000">
                <a:srgbClr val="F5F5F5"/>
              </a:gs>
            </a:gsLst>
            <a:lin ang="5400000" scaled="1"/>
          </a:gradFill>
          <a:ln>
            <a:noFill/>
          </a:ln>
          <a:effectLst>
            <a:softEdge rad="76200"/>
          </a:effectLst>
        </p:spPr>
      </p:pic>
      <p:sp>
        <p:nvSpPr>
          <p:cNvPr id="29" name="Rectangle 28">
            <a:extLst>
              <a:ext uri="{FF2B5EF4-FFF2-40B4-BE49-F238E27FC236}">
                <a16:creationId xmlns:a16="http://schemas.microsoft.com/office/drawing/2014/main" id="{1D2A3027-5002-4F79-1981-21C695D1136A}"/>
              </a:ext>
            </a:extLst>
          </p:cNvPr>
          <p:cNvSpPr/>
          <p:nvPr/>
        </p:nvSpPr>
        <p:spPr>
          <a:xfrm rot="16200000">
            <a:off x="2417520" y="1315544"/>
            <a:ext cx="9810823" cy="5389820"/>
          </a:xfrm>
          <a:prstGeom prst="rect">
            <a:avLst/>
          </a:prstGeom>
          <a:gradFill>
            <a:gsLst>
              <a:gs pos="21000">
                <a:srgbClr val="F5F5F5"/>
              </a:gs>
              <a:gs pos="68000">
                <a:srgbClr val="F5F5F5">
                  <a:alpha val="40000"/>
                </a:srgbClr>
              </a:gs>
              <a:gs pos="100000">
                <a:srgbClr val="F5F5F5">
                  <a:alpha val="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4A466DB4-AA9E-5E7F-203D-7507BA6DBA24}"/>
              </a:ext>
            </a:extLst>
          </p:cNvPr>
          <p:cNvGrpSpPr/>
          <p:nvPr/>
        </p:nvGrpSpPr>
        <p:grpSpPr>
          <a:xfrm>
            <a:off x="6952590" y="2567723"/>
            <a:ext cx="5896310" cy="726702"/>
            <a:chOff x="6952590" y="3090042"/>
            <a:chExt cx="5896310" cy="726702"/>
          </a:xfrm>
        </p:grpSpPr>
        <p:sp>
          <p:nvSpPr>
            <p:cNvPr id="1071" name="Google Shape;1071;p16">
              <a:extLst>
                <a:ext uri="{FF2B5EF4-FFF2-40B4-BE49-F238E27FC236}">
                  <a16:creationId xmlns:a16="http://schemas.microsoft.com/office/drawing/2014/main" id="{7E6D7AC0-8E0D-CCFA-C8BF-7971FE845FC3}"/>
                </a:ext>
              </a:extLst>
            </p:cNvPr>
            <p:cNvSpPr/>
            <p:nvPr/>
          </p:nvSpPr>
          <p:spPr>
            <a:xfrm>
              <a:off x="6952590" y="3090042"/>
              <a:ext cx="5896310" cy="726702"/>
            </a:xfrm>
            <a:prstGeom prst="rect">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72" name="Google Shape;1072;p16">
              <a:extLst>
                <a:ext uri="{FF2B5EF4-FFF2-40B4-BE49-F238E27FC236}">
                  <a16:creationId xmlns:a16="http://schemas.microsoft.com/office/drawing/2014/main" id="{ABD3ADB7-2144-CDB5-2EA5-31F002701240}"/>
                </a:ext>
              </a:extLst>
            </p:cNvPr>
            <p:cNvSpPr txBox="1"/>
            <p:nvPr/>
          </p:nvSpPr>
          <p:spPr>
            <a:xfrm>
              <a:off x="7748111" y="3299936"/>
              <a:ext cx="4485927" cy="320088"/>
            </a:xfrm>
            <a:prstGeom prst="rect">
              <a:avLst/>
            </a:prstGeom>
            <a:noFill/>
            <a:ln>
              <a:noFill/>
            </a:ln>
          </p:spPr>
          <p:txBody>
            <a:bodyPr spcFirstLastPara="1" wrap="square" lIns="0" tIns="0" rIns="0" bIns="0" anchor="ctr" anchorCtr="0">
              <a:spAutoFit/>
            </a:bodyPr>
            <a:lstStyle/>
            <a:p>
              <a:pPr lvl="0">
                <a:lnSpc>
                  <a:spcPct val="130000"/>
                </a:lnSpc>
                <a:buSzPts val="1400"/>
              </a:pPr>
              <a:r>
                <a:rPr lang="en-US" sz="1600" b="1"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U.S.-Built, Resilient Supply Chain</a:t>
              </a:r>
              <a:endParaRPr sz="1600" b="1" i="0" u="none" strike="noStrike" cap="none"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pic>
          <p:nvPicPr>
            <p:cNvPr id="1078" name="Google Shape;1078;p16">
              <a:extLst>
                <a:ext uri="{FF2B5EF4-FFF2-40B4-BE49-F238E27FC236}">
                  <a16:creationId xmlns:a16="http://schemas.microsoft.com/office/drawing/2014/main" id="{72144226-CED2-3205-FC98-F995B812C64E}"/>
                </a:ext>
              </a:extLst>
            </p:cNvPr>
            <p:cNvPicPr preferRelativeResize="0"/>
            <p:nvPr/>
          </p:nvPicPr>
          <p:blipFill>
            <a:blip r:embed="rId5">
              <a:alphaModFix/>
            </a:blip>
            <a:srcRect/>
            <a:stretch/>
          </p:blipFill>
          <p:spPr>
            <a:xfrm>
              <a:off x="7209239" y="3310134"/>
              <a:ext cx="310009" cy="310010"/>
            </a:xfrm>
            <a:prstGeom prst="rect">
              <a:avLst/>
            </a:prstGeom>
            <a:noFill/>
            <a:ln>
              <a:noFill/>
            </a:ln>
          </p:spPr>
        </p:pic>
      </p:grpSp>
      <p:grpSp>
        <p:nvGrpSpPr>
          <p:cNvPr id="11" name="Group 10">
            <a:extLst>
              <a:ext uri="{FF2B5EF4-FFF2-40B4-BE49-F238E27FC236}">
                <a16:creationId xmlns:a16="http://schemas.microsoft.com/office/drawing/2014/main" id="{47B98263-949A-22FD-9A6E-9BAD2E1B33BA}"/>
              </a:ext>
            </a:extLst>
          </p:cNvPr>
          <p:cNvGrpSpPr/>
          <p:nvPr/>
        </p:nvGrpSpPr>
        <p:grpSpPr>
          <a:xfrm>
            <a:off x="6952590" y="3554935"/>
            <a:ext cx="5896310" cy="725675"/>
            <a:chOff x="6952590" y="3880966"/>
            <a:chExt cx="5896310" cy="725675"/>
          </a:xfrm>
        </p:grpSpPr>
        <p:sp>
          <p:nvSpPr>
            <p:cNvPr id="1069" name="Google Shape;1069;p16">
              <a:extLst>
                <a:ext uri="{FF2B5EF4-FFF2-40B4-BE49-F238E27FC236}">
                  <a16:creationId xmlns:a16="http://schemas.microsoft.com/office/drawing/2014/main" id="{CBDF3C50-F36F-4EF6-A399-014EC1775BFA}"/>
                </a:ext>
              </a:extLst>
            </p:cNvPr>
            <p:cNvSpPr/>
            <p:nvPr/>
          </p:nvSpPr>
          <p:spPr>
            <a:xfrm>
              <a:off x="6952590" y="3880966"/>
              <a:ext cx="5896310" cy="725675"/>
            </a:xfrm>
            <a:prstGeom prst="rect">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70" name="Google Shape;1070;p16">
              <a:extLst>
                <a:ext uri="{FF2B5EF4-FFF2-40B4-BE49-F238E27FC236}">
                  <a16:creationId xmlns:a16="http://schemas.microsoft.com/office/drawing/2014/main" id="{FC379851-A0B1-B283-C7AF-A541C55777F0}"/>
                </a:ext>
              </a:extLst>
            </p:cNvPr>
            <p:cNvSpPr txBox="1"/>
            <p:nvPr/>
          </p:nvSpPr>
          <p:spPr>
            <a:xfrm>
              <a:off x="7748111" y="4090330"/>
              <a:ext cx="4485927" cy="320088"/>
            </a:xfrm>
            <a:prstGeom prst="rect">
              <a:avLst/>
            </a:prstGeom>
            <a:noFill/>
            <a:ln>
              <a:noFill/>
            </a:ln>
          </p:spPr>
          <p:txBody>
            <a:bodyPr spcFirstLastPara="1" wrap="square" lIns="0" tIns="0" rIns="0" bIns="0" anchor="ctr" anchorCtr="0">
              <a:spAutoFit/>
            </a:bodyPr>
            <a:lstStyle/>
            <a:p>
              <a:pPr lvl="0">
                <a:lnSpc>
                  <a:spcPct val="130000"/>
                </a:lnSpc>
                <a:buSzPts val="1400"/>
              </a:pPr>
              <a:r>
                <a:rPr lang="en-US" sz="1600" b="1"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High-Performance Modular Platforms</a:t>
              </a:r>
              <a:endParaRPr sz="1600" b="1" i="0" u="none" strike="noStrike" cap="none"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pic>
          <p:nvPicPr>
            <p:cNvPr id="1079" name="Google Shape;1079;p16">
              <a:extLst>
                <a:ext uri="{FF2B5EF4-FFF2-40B4-BE49-F238E27FC236}">
                  <a16:creationId xmlns:a16="http://schemas.microsoft.com/office/drawing/2014/main" id="{21BD4BCB-D4CE-55AD-156F-E6B07FA41BA2}"/>
                </a:ext>
              </a:extLst>
            </p:cNvPr>
            <p:cNvPicPr preferRelativeResize="0"/>
            <p:nvPr/>
          </p:nvPicPr>
          <p:blipFill>
            <a:blip r:embed="rId5">
              <a:alphaModFix/>
            </a:blip>
            <a:srcRect/>
            <a:stretch/>
          </p:blipFill>
          <p:spPr>
            <a:xfrm>
              <a:off x="7209239" y="4100529"/>
              <a:ext cx="310009" cy="310009"/>
            </a:xfrm>
            <a:prstGeom prst="rect">
              <a:avLst/>
            </a:prstGeom>
            <a:noFill/>
            <a:ln>
              <a:noFill/>
            </a:ln>
          </p:spPr>
        </p:pic>
      </p:grpSp>
      <p:grpSp>
        <p:nvGrpSpPr>
          <p:cNvPr id="13" name="Group 12">
            <a:extLst>
              <a:ext uri="{FF2B5EF4-FFF2-40B4-BE49-F238E27FC236}">
                <a16:creationId xmlns:a16="http://schemas.microsoft.com/office/drawing/2014/main" id="{817A3388-A0F0-A043-1BAB-EA712404E11B}"/>
              </a:ext>
            </a:extLst>
          </p:cNvPr>
          <p:cNvGrpSpPr/>
          <p:nvPr/>
        </p:nvGrpSpPr>
        <p:grpSpPr>
          <a:xfrm>
            <a:off x="6952590" y="4580876"/>
            <a:ext cx="5896310" cy="725675"/>
            <a:chOff x="6952590" y="4592176"/>
            <a:chExt cx="5896310" cy="725675"/>
          </a:xfrm>
        </p:grpSpPr>
        <p:sp>
          <p:nvSpPr>
            <p:cNvPr id="1064" name="Google Shape;1064;p16">
              <a:extLst>
                <a:ext uri="{FF2B5EF4-FFF2-40B4-BE49-F238E27FC236}">
                  <a16:creationId xmlns:a16="http://schemas.microsoft.com/office/drawing/2014/main" id="{F2FF6BDB-AEA0-4EA0-DD2D-15991049DC3C}"/>
                </a:ext>
              </a:extLst>
            </p:cNvPr>
            <p:cNvSpPr/>
            <p:nvPr/>
          </p:nvSpPr>
          <p:spPr>
            <a:xfrm>
              <a:off x="6952590" y="4592176"/>
              <a:ext cx="5896310" cy="725675"/>
            </a:xfrm>
            <a:prstGeom prst="rect">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pic>
          <p:nvPicPr>
            <p:cNvPr id="1081" name="Google Shape;1081;p16">
              <a:extLst>
                <a:ext uri="{FF2B5EF4-FFF2-40B4-BE49-F238E27FC236}">
                  <a16:creationId xmlns:a16="http://schemas.microsoft.com/office/drawing/2014/main" id="{84186995-AD14-F4EE-57C4-F7EC026541C2}"/>
                </a:ext>
              </a:extLst>
            </p:cNvPr>
            <p:cNvPicPr preferRelativeResize="0"/>
            <p:nvPr/>
          </p:nvPicPr>
          <p:blipFill>
            <a:blip r:embed="rId5">
              <a:alphaModFix/>
            </a:blip>
            <a:srcRect/>
            <a:stretch/>
          </p:blipFill>
          <p:spPr>
            <a:xfrm>
              <a:off x="7209239" y="4811739"/>
              <a:ext cx="310009" cy="310009"/>
            </a:xfrm>
            <a:prstGeom prst="rect">
              <a:avLst/>
            </a:prstGeom>
            <a:noFill/>
            <a:ln>
              <a:noFill/>
            </a:ln>
          </p:spPr>
        </p:pic>
        <p:sp>
          <p:nvSpPr>
            <p:cNvPr id="1065" name="Google Shape;1065;p16">
              <a:extLst>
                <a:ext uri="{FF2B5EF4-FFF2-40B4-BE49-F238E27FC236}">
                  <a16:creationId xmlns:a16="http://schemas.microsoft.com/office/drawing/2014/main" id="{99A5A989-F89B-781E-4F75-FD9A600A45FB}"/>
                </a:ext>
              </a:extLst>
            </p:cNvPr>
            <p:cNvSpPr txBox="1"/>
            <p:nvPr/>
          </p:nvSpPr>
          <p:spPr>
            <a:xfrm>
              <a:off x="7748111" y="4801540"/>
              <a:ext cx="4485927" cy="320088"/>
            </a:xfrm>
            <a:prstGeom prst="rect">
              <a:avLst/>
            </a:prstGeom>
            <a:noFill/>
            <a:ln>
              <a:noFill/>
            </a:ln>
          </p:spPr>
          <p:txBody>
            <a:bodyPr spcFirstLastPara="1" wrap="square" lIns="0" tIns="0" rIns="0" bIns="0" anchor="ctr" anchorCtr="0">
              <a:spAutoFit/>
            </a:bodyPr>
            <a:lstStyle/>
            <a:p>
              <a:pPr lvl="0">
                <a:lnSpc>
                  <a:spcPct val="130000"/>
                </a:lnSpc>
                <a:buSzPts val="1400"/>
              </a:pPr>
              <a:r>
                <a:rPr lang="en-US" sz="1600" b="1"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Scalable Production &amp; Rapid Deployment</a:t>
              </a:r>
              <a:endParaRPr sz="1600" b="1" i="0" u="none" strike="noStrike" cap="none"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grpSp>
      <p:grpSp>
        <p:nvGrpSpPr>
          <p:cNvPr id="14" name="Group 13">
            <a:extLst>
              <a:ext uri="{FF2B5EF4-FFF2-40B4-BE49-F238E27FC236}">
                <a16:creationId xmlns:a16="http://schemas.microsoft.com/office/drawing/2014/main" id="{9C43B42F-DD6C-28CB-1BB1-8D6404514D19}"/>
              </a:ext>
            </a:extLst>
          </p:cNvPr>
          <p:cNvGrpSpPr/>
          <p:nvPr/>
        </p:nvGrpSpPr>
        <p:grpSpPr>
          <a:xfrm>
            <a:off x="6952590" y="5606818"/>
            <a:ext cx="5896310" cy="725675"/>
            <a:chOff x="6952590" y="5461046"/>
            <a:chExt cx="5896310" cy="725675"/>
          </a:xfrm>
        </p:grpSpPr>
        <p:sp>
          <p:nvSpPr>
            <p:cNvPr id="1074" name="Google Shape;1074;p16">
              <a:extLst>
                <a:ext uri="{FF2B5EF4-FFF2-40B4-BE49-F238E27FC236}">
                  <a16:creationId xmlns:a16="http://schemas.microsoft.com/office/drawing/2014/main" id="{029C1F07-B810-4223-2A88-0AE8D19FD7CA}"/>
                </a:ext>
              </a:extLst>
            </p:cNvPr>
            <p:cNvSpPr/>
            <p:nvPr/>
          </p:nvSpPr>
          <p:spPr>
            <a:xfrm>
              <a:off x="6952590" y="5461046"/>
              <a:ext cx="5896310" cy="725675"/>
            </a:xfrm>
            <a:prstGeom prst="rect">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75" name="Google Shape;1075;p16">
              <a:extLst>
                <a:ext uri="{FF2B5EF4-FFF2-40B4-BE49-F238E27FC236}">
                  <a16:creationId xmlns:a16="http://schemas.microsoft.com/office/drawing/2014/main" id="{0D1E1335-62F6-76F6-E2C8-545E4EBDDCC9}"/>
                </a:ext>
              </a:extLst>
            </p:cNvPr>
            <p:cNvSpPr txBox="1"/>
            <p:nvPr/>
          </p:nvSpPr>
          <p:spPr>
            <a:xfrm>
              <a:off x="7748111" y="5701258"/>
              <a:ext cx="4485927" cy="246221"/>
            </a:xfrm>
            <a:prstGeom prst="rect">
              <a:avLst/>
            </a:prstGeom>
            <a:noFill/>
            <a:ln>
              <a:noFill/>
            </a:ln>
          </p:spPr>
          <p:txBody>
            <a:bodyPr spcFirstLastPara="1" wrap="square" lIns="0" tIns="0" rIns="0" bIns="0" anchor="ctr" anchorCtr="0">
              <a:spAutoFit/>
            </a:bodyPr>
            <a:lstStyle/>
            <a:p>
              <a:r>
                <a:rPr lang="en-US" sz="1600" b="1" dirty="0" err="1">
                  <a:solidFill>
                    <a:srgbClr val="F5F5F5"/>
                  </a:solidFill>
                </a:rPr>
                <a:t>Attritable</a:t>
              </a:r>
              <a:r>
                <a:rPr lang="en-US" sz="1600" b="1" dirty="0">
                  <a:solidFill>
                    <a:srgbClr val="F5F5F5"/>
                  </a:solidFill>
                </a:rPr>
                <a:t>, Cost-Effective UAS Systems</a:t>
              </a:r>
              <a:endParaRPr lang="en-US" sz="1600" dirty="0">
                <a:solidFill>
                  <a:srgbClr val="F5F5F5"/>
                </a:solidFill>
              </a:endParaRPr>
            </a:p>
          </p:txBody>
        </p:sp>
        <p:pic>
          <p:nvPicPr>
            <p:cNvPr id="1082" name="Google Shape;1082;p16">
              <a:extLst>
                <a:ext uri="{FF2B5EF4-FFF2-40B4-BE49-F238E27FC236}">
                  <a16:creationId xmlns:a16="http://schemas.microsoft.com/office/drawing/2014/main" id="{A5FFA213-9C55-8D8F-B7D2-1E43369CECA2}"/>
                </a:ext>
              </a:extLst>
            </p:cNvPr>
            <p:cNvPicPr preferRelativeResize="0"/>
            <p:nvPr/>
          </p:nvPicPr>
          <p:blipFill>
            <a:blip r:embed="rId5">
              <a:alphaModFix/>
            </a:blip>
            <a:srcRect/>
            <a:stretch/>
          </p:blipFill>
          <p:spPr>
            <a:xfrm>
              <a:off x="7209239" y="5680609"/>
              <a:ext cx="310009" cy="310009"/>
            </a:xfrm>
            <a:prstGeom prst="rect">
              <a:avLst/>
            </a:prstGeom>
            <a:noFill/>
            <a:ln>
              <a:noFill/>
            </a:ln>
          </p:spPr>
        </p:pic>
      </p:grpSp>
      <p:pic>
        <p:nvPicPr>
          <p:cNvPr id="4" name="Picture 3">
            <a:extLst>
              <a:ext uri="{FF2B5EF4-FFF2-40B4-BE49-F238E27FC236}">
                <a16:creationId xmlns:a16="http://schemas.microsoft.com/office/drawing/2014/main" id="{BA0874D2-B903-D82A-8BCC-660F597718C3}"/>
              </a:ext>
            </a:extLst>
          </p:cNvPr>
          <p:cNvPicPr>
            <a:picLocks noChangeAspect="1"/>
          </p:cNvPicPr>
          <p:nvPr/>
        </p:nvPicPr>
        <p:blipFill>
          <a:blip r:embed="rId6"/>
          <a:stretch>
            <a:fillRect/>
          </a:stretch>
        </p:blipFill>
        <p:spPr>
          <a:xfrm>
            <a:off x="1603888" y="361327"/>
            <a:ext cx="2782018" cy="2357643"/>
          </a:xfrm>
          <a:prstGeom prst="rect">
            <a:avLst/>
          </a:prstGeom>
        </p:spPr>
      </p:pic>
      <p:grpSp>
        <p:nvGrpSpPr>
          <p:cNvPr id="17" name="Group 16">
            <a:extLst>
              <a:ext uri="{FF2B5EF4-FFF2-40B4-BE49-F238E27FC236}">
                <a16:creationId xmlns:a16="http://schemas.microsoft.com/office/drawing/2014/main" id="{C1881A26-5E96-3F98-7550-F9D2CC0DF4FF}"/>
              </a:ext>
            </a:extLst>
          </p:cNvPr>
          <p:cNvGrpSpPr/>
          <p:nvPr/>
        </p:nvGrpSpPr>
        <p:grpSpPr>
          <a:xfrm>
            <a:off x="810403" y="3546627"/>
            <a:ext cx="4687506" cy="1771224"/>
            <a:chOff x="807710" y="3765751"/>
            <a:chExt cx="4379400" cy="1771224"/>
          </a:xfrm>
        </p:grpSpPr>
        <p:sp>
          <p:nvSpPr>
            <p:cNvPr id="15" name="TextBox 14">
              <a:extLst>
                <a:ext uri="{FF2B5EF4-FFF2-40B4-BE49-F238E27FC236}">
                  <a16:creationId xmlns:a16="http://schemas.microsoft.com/office/drawing/2014/main" id="{1D65E1B9-0C3A-5CBC-A99B-1B3FE7212B02}"/>
                </a:ext>
              </a:extLst>
            </p:cNvPr>
            <p:cNvSpPr txBox="1"/>
            <p:nvPr/>
          </p:nvSpPr>
          <p:spPr>
            <a:xfrm>
              <a:off x="807710" y="3765751"/>
              <a:ext cx="4379400" cy="430887"/>
            </a:xfrm>
            <a:prstGeom prst="rect">
              <a:avLst/>
            </a:prstGeom>
            <a:solidFill>
              <a:srgbClr val="5B6A3A"/>
            </a:solidFill>
            <a:ln w="19050">
              <a:solidFill>
                <a:srgbClr val="5B6A3A"/>
              </a:solidFill>
            </a:ln>
          </p:spPr>
          <p:txBody>
            <a:bodyPr wrap="square" rtlCol="0">
              <a:spAutoFit/>
            </a:bodyPr>
            <a:lstStyle/>
            <a:p>
              <a:pPr algn="ctr"/>
              <a:r>
                <a:rPr lang="en-US" sz="2200" b="1" dirty="0">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ASK</a:t>
              </a:r>
            </a:p>
          </p:txBody>
        </p:sp>
        <p:sp>
          <p:nvSpPr>
            <p:cNvPr id="16" name="TextBox 15">
              <a:extLst>
                <a:ext uri="{FF2B5EF4-FFF2-40B4-BE49-F238E27FC236}">
                  <a16:creationId xmlns:a16="http://schemas.microsoft.com/office/drawing/2014/main" id="{10C09D1F-491B-6597-A540-C829146ABFB9}"/>
                </a:ext>
              </a:extLst>
            </p:cNvPr>
            <p:cNvSpPr txBox="1"/>
            <p:nvPr/>
          </p:nvSpPr>
          <p:spPr>
            <a:xfrm>
              <a:off x="807710" y="4198147"/>
              <a:ext cx="4379400" cy="1338828"/>
            </a:xfrm>
            <a:prstGeom prst="rect">
              <a:avLst/>
            </a:prstGeom>
            <a:solidFill>
              <a:srgbClr val="F5F5F5"/>
            </a:solidFill>
            <a:ln w="19050">
              <a:solidFill>
                <a:srgbClr val="5B6A3A"/>
              </a:solidFill>
            </a:ln>
          </p:spPr>
          <p:txBody>
            <a:bodyPr wrap="square" lIns="182880" tIns="0" bIns="182880" rtlCol="0">
              <a:spAutoFit/>
            </a:bodyPr>
            <a:lstStyle/>
            <a:p>
              <a:pPr>
                <a:lnSpc>
                  <a:spcPct val="150000"/>
                </a:lnSpc>
                <a:spcBef>
                  <a:spcPts val="1400"/>
                </a:spcBef>
                <a:buClr>
                  <a:srgbClr val="F5F5F5"/>
                </a:buClr>
              </a:pPr>
              <a:r>
                <a:rPr lang="en-US" sz="2200" b="1"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rPr>
                <a:t>$2M Seed Round</a:t>
              </a:r>
            </a:p>
            <a:p>
              <a:pPr marL="468630" indent="-285750">
                <a:buClr>
                  <a:srgbClr val="5B6A3A"/>
                </a:buClr>
                <a:buFont typeface="Arial" panose="020B0604020202020204" pitchFamily="34" charset="0"/>
                <a:buChar char="•"/>
              </a:pPr>
              <a:r>
                <a:rPr lang="en-US"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rPr>
                <a:t>Scale production of ETA platform</a:t>
              </a:r>
            </a:p>
            <a:p>
              <a:pPr marL="468630" indent="-285750">
                <a:buClr>
                  <a:srgbClr val="5B6A3A"/>
                </a:buClr>
                <a:buFont typeface="Arial" panose="020B0604020202020204" pitchFamily="34" charset="0"/>
                <a:buChar char="•"/>
              </a:pPr>
              <a:r>
                <a:rPr lang="en-US"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rPr>
                <a:t>Expand payload integrations</a:t>
              </a:r>
            </a:p>
            <a:p>
              <a:pPr marL="468630" indent="-285750">
                <a:spcAft>
                  <a:spcPts val="600"/>
                </a:spcAft>
                <a:buClr>
                  <a:srgbClr val="5B6A3A"/>
                </a:buClr>
                <a:buFont typeface="Arial" panose="020B0604020202020204" pitchFamily="34" charset="0"/>
                <a:buChar char="•"/>
              </a:pPr>
              <a:r>
                <a:rPr lang="en-US"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rPr>
                <a:t>Build leadership team</a:t>
              </a:r>
            </a:p>
          </p:txBody>
        </p:sp>
      </p:grpSp>
      <p:sp>
        <p:nvSpPr>
          <p:cNvPr id="1067" name="Google Shape;1067;p16">
            <a:extLst>
              <a:ext uri="{FF2B5EF4-FFF2-40B4-BE49-F238E27FC236}">
                <a16:creationId xmlns:a16="http://schemas.microsoft.com/office/drawing/2014/main" id="{C3444C5F-D91F-364A-BD9C-9F1684A171E5}"/>
              </a:ext>
            </a:extLst>
          </p:cNvPr>
          <p:cNvSpPr txBox="1">
            <a:spLocks noGrp="1"/>
          </p:cNvSpPr>
          <p:nvPr>
            <p:ph type="title" idx="4294967295"/>
          </p:nvPr>
        </p:nvSpPr>
        <p:spPr>
          <a:xfrm>
            <a:off x="810403" y="2887919"/>
            <a:ext cx="4687506" cy="840525"/>
          </a:xfrm>
          <a:prstGeom prst="rect">
            <a:avLst/>
          </a:prstGeom>
          <a:noFill/>
          <a:ln>
            <a:noFill/>
          </a:ln>
        </p:spPr>
        <p:txBody>
          <a:bodyPr spcFirstLastPara="1" wrap="square" lIns="0" tIns="0" rIns="0" bIns="0" anchor="t" anchorCtr="0">
            <a:noAutofit/>
          </a:bodyPr>
          <a:lstStyle/>
          <a:p>
            <a:pPr algn="ctr">
              <a:lnSpc>
                <a:spcPct val="100000"/>
              </a:lnSpc>
            </a:pPr>
            <a:r>
              <a:rPr lang="en-US" sz="2200" b="0" spc="50" dirty="0">
                <a:solidFill>
                  <a:srgbClr val="1E1E1E"/>
                </a:solidFill>
              </a:rPr>
              <a:t>Mission-Ready U.S. Drone Systems</a:t>
            </a:r>
          </a:p>
        </p:txBody>
      </p:sp>
    </p:spTree>
    <p:extLst>
      <p:ext uri="{BB962C8B-B14F-4D97-AF65-F5344CB8AC3E}">
        <p14:creationId xmlns:p14="http://schemas.microsoft.com/office/powerpoint/2010/main" val="134877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1062"/>
        <p:cNvGrpSpPr/>
        <p:nvPr/>
      </p:nvGrpSpPr>
      <p:grpSpPr>
        <a:xfrm>
          <a:off x="0" y="0"/>
          <a:ext cx="0" cy="0"/>
          <a:chOff x="0" y="0"/>
          <a:chExt cx="0" cy="0"/>
        </a:xfrm>
      </p:grpSpPr>
      <p:sp>
        <p:nvSpPr>
          <p:cNvPr id="1067" name="Google Shape;1067;p16"/>
          <p:cNvSpPr txBox="1">
            <a:spLocks noGrp="1"/>
          </p:cNvSpPr>
          <p:nvPr>
            <p:ph type="title" idx="4294967295"/>
          </p:nvPr>
        </p:nvSpPr>
        <p:spPr>
          <a:xfrm>
            <a:off x="796498" y="2408227"/>
            <a:ext cx="4379400" cy="1240340"/>
          </a:xfrm>
          <a:prstGeom prst="rect">
            <a:avLst/>
          </a:prstGeom>
          <a:noFill/>
          <a:ln>
            <a:noFill/>
          </a:ln>
        </p:spPr>
        <p:txBody>
          <a:bodyPr spcFirstLastPara="1" wrap="square" lIns="0" tIns="0" rIns="0" bIns="0" anchor="t" anchorCtr="0">
            <a:noAutofit/>
          </a:bodyPr>
          <a:lstStyle/>
          <a:p>
            <a:pPr>
              <a:lnSpc>
                <a:spcPct val="100000"/>
              </a:lnSpc>
            </a:pPr>
            <a:r>
              <a:rPr lang="en-US" spc="50">
                <a:solidFill>
                  <a:srgbClr val="1E1E1E"/>
                </a:solidFill>
              </a:rPr>
              <a:t>Mission-Ready U.S. Drone Systems</a:t>
            </a:r>
          </a:p>
        </p:txBody>
      </p:sp>
      <p:sp>
        <p:nvSpPr>
          <p:cNvPr id="1068" name="Google Shape;1068;p16"/>
          <p:cNvSpPr txBox="1"/>
          <p:nvPr/>
        </p:nvSpPr>
        <p:spPr>
          <a:xfrm>
            <a:off x="807710" y="4782403"/>
            <a:ext cx="1849355" cy="240066"/>
          </a:xfrm>
          <a:prstGeom prst="rect">
            <a:avLst/>
          </a:prstGeom>
          <a:noFill/>
          <a:ln>
            <a:noFill/>
          </a:ln>
        </p:spPr>
        <p:txBody>
          <a:bodyPr spcFirstLastPara="1" wrap="square" lIns="0" tIns="0" rIns="0" bIns="0" anchor="t" anchorCtr="0">
            <a:spAutoFit/>
          </a:bodyPr>
          <a:lstStyle/>
          <a:p>
            <a:pPr marL="17780" marR="0" lvl="0" indent="0" rtl="0">
              <a:lnSpc>
                <a:spcPct val="130000"/>
              </a:lnSpc>
              <a:spcBef>
                <a:spcPts val="0"/>
              </a:spcBef>
              <a:spcAft>
                <a:spcPts val="0"/>
              </a:spcAft>
              <a:buClr>
                <a:srgbClr val="000000"/>
              </a:buClr>
              <a:buSzPts val="1200"/>
              <a:buFont typeface="Arial"/>
              <a:buNone/>
            </a:pPr>
            <a:r>
              <a:rPr lang="en-US" sz="1200" b="1" i="0" u="none" strike="noStrike" cap="none" dirty="0">
                <a:solidFill>
                  <a:srgbClr val="1E1E1E"/>
                </a:solidFill>
                <a:latin typeface="Helvetica Neue"/>
                <a:ea typeface="Helvetica Neue"/>
                <a:cs typeface="Helvetica Neue"/>
                <a:sym typeface="Helvetica Neue"/>
              </a:rPr>
              <a:t>$</a:t>
            </a:r>
            <a:r>
              <a:rPr lang="en-US" sz="1200" b="1" dirty="0">
                <a:solidFill>
                  <a:srgbClr val="1E1E1E"/>
                </a:solidFill>
                <a:latin typeface="Helvetica Neue"/>
                <a:ea typeface="Helvetica Neue"/>
                <a:cs typeface="Helvetica Neue"/>
                <a:sym typeface="Helvetica Neue"/>
              </a:rPr>
              <a:t>2M</a:t>
            </a:r>
            <a:r>
              <a:rPr lang="en-US" sz="1200" b="1" i="0" u="none" strike="noStrike" cap="none" dirty="0">
                <a:solidFill>
                  <a:srgbClr val="1E1E1E"/>
                </a:solidFill>
                <a:latin typeface="Helvetica Neue"/>
                <a:ea typeface="Helvetica Neue"/>
                <a:cs typeface="Helvetica Neue"/>
                <a:sym typeface="Helvetica Neue"/>
              </a:rPr>
              <a:t> Seed Raise</a:t>
            </a:r>
            <a:endParaRPr lang="en-US" sz="1200" b="1" i="0" u="none" strike="noStrike" cap="none" dirty="0">
              <a:solidFill>
                <a:srgbClr val="1E1E1E"/>
              </a:solidFill>
              <a:latin typeface="Helvetica Neue"/>
              <a:ea typeface="Helvetica Neue"/>
              <a:cs typeface="Helvetica Neue"/>
            </a:endParaRPr>
          </a:p>
        </p:txBody>
      </p:sp>
      <p:sp>
        <p:nvSpPr>
          <p:cNvPr id="1076" name="Google Shape;1076;p16"/>
          <p:cNvSpPr txBox="1"/>
          <p:nvPr/>
        </p:nvSpPr>
        <p:spPr>
          <a:xfrm>
            <a:off x="807710" y="5116094"/>
            <a:ext cx="1960890" cy="1200329"/>
          </a:xfrm>
          <a:prstGeom prst="rect">
            <a:avLst/>
          </a:prstGeom>
          <a:noFill/>
          <a:ln>
            <a:noFill/>
          </a:ln>
        </p:spPr>
        <p:txBody>
          <a:bodyPr spcFirstLastPara="1" wrap="square" lIns="0" tIns="0" rIns="0" bIns="0" anchor="t" anchorCtr="0">
            <a:spAutoFit/>
          </a:bodyPr>
          <a:lstStyle/>
          <a:p>
            <a:pPr marL="18288" marR="0" lvl="0" indent="0" algn="l" rtl="0">
              <a:lnSpc>
                <a:spcPct val="130000"/>
              </a:lnSpc>
              <a:spcBef>
                <a:spcPts val="0"/>
              </a:spcBef>
              <a:spcAft>
                <a:spcPts val="0"/>
              </a:spcAft>
              <a:buClr>
                <a:srgbClr val="FEFEFE"/>
              </a:buClr>
              <a:buSzPts val="1000"/>
              <a:buFont typeface="Helvetica Neue"/>
              <a:buNone/>
            </a:pPr>
            <a:r>
              <a:rPr lang="en-US"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Presented by:</a:t>
            </a:r>
            <a:endParaRPr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18288" marR="0" lvl="0" indent="0" algn="l" rtl="0">
              <a:lnSpc>
                <a:spcPct val="130000"/>
              </a:lnSpc>
              <a:spcBef>
                <a:spcPts val="0"/>
              </a:spcBef>
              <a:spcAft>
                <a:spcPts val="0"/>
              </a:spcAft>
              <a:buClr>
                <a:srgbClr val="FEFEFE"/>
              </a:buClr>
              <a:buSzPts val="1400"/>
              <a:buFont typeface="Helvetica Neue"/>
              <a:buNone/>
            </a:pPr>
            <a:r>
              <a:rPr lang="en-US" sz="1200" b="1"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Kavin Gustafson</a:t>
            </a:r>
            <a:endParaRPr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18288" marR="0" lvl="0" indent="0" algn="l" rtl="0">
              <a:lnSpc>
                <a:spcPct val="130000"/>
              </a:lnSpc>
              <a:spcBef>
                <a:spcPts val="0"/>
              </a:spcBef>
              <a:spcAft>
                <a:spcPts val="0"/>
              </a:spcAft>
              <a:buClr>
                <a:srgbClr val="FEFEFE"/>
              </a:buClr>
              <a:buSzPts val="1000"/>
              <a:buFont typeface="Helvetica Neue"/>
              <a:buNone/>
            </a:pPr>
            <a:r>
              <a:rPr lang="en-US"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CEO Outcome Group</a:t>
            </a:r>
            <a:br>
              <a:rPr lang="en-US"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n-US"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951-212-8603</a:t>
            </a:r>
            <a:endParaRPr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18288" marR="0" lvl="0" indent="0" algn="l" rtl="0">
              <a:lnSpc>
                <a:spcPct val="130000"/>
              </a:lnSpc>
              <a:spcBef>
                <a:spcPts val="0"/>
              </a:spcBef>
              <a:spcAft>
                <a:spcPts val="0"/>
              </a:spcAft>
              <a:buClr>
                <a:srgbClr val="FEFEFE"/>
              </a:buClr>
              <a:buSzPts val="1000"/>
              <a:buFont typeface="Helvetica Neue"/>
              <a:buNone/>
            </a:pPr>
            <a:r>
              <a:rPr lang="en-US"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kavin@outcomegroup.com</a:t>
            </a:r>
            <a:endParaRPr sz="1200" b="0"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71" name="Google Shape;1071;p16"/>
          <p:cNvSpPr/>
          <p:nvPr/>
        </p:nvSpPr>
        <p:spPr>
          <a:xfrm>
            <a:off x="6096000" y="450934"/>
            <a:ext cx="5076925" cy="1250065"/>
          </a:xfrm>
          <a:prstGeom prst="rect">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72" name="Google Shape;1072;p16"/>
          <p:cNvSpPr txBox="1"/>
          <p:nvPr/>
        </p:nvSpPr>
        <p:spPr>
          <a:xfrm>
            <a:off x="7225166" y="935928"/>
            <a:ext cx="3759209" cy="280077"/>
          </a:xfrm>
          <a:prstGeom prst="rect">
            <a:avLst/>
          </a:prstGeom>
          <a:noFill/>
          <a:ln>
            <a:noFill/>
          </a:ln>
        </p:spPr>
        <p:txBody>
          <a:bodyPr spcFirstLastPara="1" wrap="square" lIns="0" tIns="0" rIns="0" bIns="0" anchor="ctr" anchorCtr="0">
            <a:spAutoFit/>
          </a:bodyPr>
          <a:lstStyle/>
          <a:p>
            <a:pPr lvl="0">
              <a:lnSpc>
                <a:spcPct val="130000"/>
              </a:lnSpc>
              <a:buSzPts val="1400"/>
            </a:pPr>
            <a:r>
              <a:rPr lang="en-US"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U.S.-Built, Resilient Supply Chain</a:t>
            </a:r>
            <a:endParaRPr sz="1400" b="1" i="0" u="none" strike="noStrike" cap="none">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pic>
        <p:nvPicPr>
          <p:cNvPr id="1078" name="Google Shape;1078;p16"/>
          <p:cNvPicPr preferRelativeResize="0"/>
          <p:nvPr/>
        </p:nvPicPr>
        <p:blipFill>
          <a:blip r:embed="rId3">
            <a:alphaModFix/>
          </a:blip>
          <a:srcRect/>
          <a:stretch/>
        </p:blipFill>
        <p:spPr>
          <a:xfrm>
            <a:off x="6508888" y="875788"/>
            <a:ext cx="400356" cy="400356"/>
          </a:xfrm>
          <a:prstGeom prst="rect">
            <a:avLst/>
          </a:prstGeom>
          <a:noFill/>
          <a:ln>
            <a:noFill/>
          </a:ln>
        </p:spPr>
      </p:pic>
      <p:sp>
        <p:nvSpPr>
          <p:cNvPr id="1069" name="Google Shape;1069;p16"/>
          <p:cNvSpPr/>
          <p:nvPr/>
        </p:nvSpPr>
        <p:spPr>
          <a:xfrm>
            <a:off x="6096000" y="2171746"/>
            <a:ext cx="5076925" cy="1248300"/>
          </a:xfrm>
          <a:prstGeom prst="rect">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70" name="Google Shape;1070;p16"/>
          <p:cNvSpPr txBox="1"/>
          <p:nvPr/>
        </p:nvSpPr>
        <p:spPr>
          <a:xfrm>
            <a:off x="7225166" y="2655858"/>
            <a:ext cx="3759209" cy="280077"/>
          </a:xfrm>
          <a:prstGeom prst="rect">
            <a:avLst/>
          </a:prstGeom>
          <a:noFill/>
          <a:ln>
            <a:noFill/>
          </a:ln>
        </p:spPr>
        <p:txBody>
          <a:bodyPr spcFirstLastPara="1" wrap="square" lIns="0" tIns="0" rIns="0" bIns="0" anchor="ctr" anchorCtr="0">
            <a:spAutoFit/>
          </a:bodyPr>
          <a:lstStyle/>
          <a:p>
            <a:pPr lvl="0">
              <a:lnSpc>
                <a:spcPct val="130000"/>
              </a:lnSpc>
              <a:buSzPts val="1400"/>
            </a:pPr>
            <a:r>
              <a:rPr lang="en-US"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High-Performance Modular Platforms</a:t>
            </a:r>
            <a:endParaRPr sz="1400" b="1" i="0" u="none" strike="noStrike" cap="none">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pic>
        <p:nvPicPr>
          <p:cNvPr id="1079" name="Google Shape;1079;p16"/>
          <p:cNvPicPr preferRelativeResize="0"/>
          <p:nvPr/>
        </p:nvPicPr>
        <p:blipFill>
          <a:blip r:embed="rId3">
            <a:alphaModFix/>
          </a:blip>
          <a:srcRect/>
          <a:stretch/>
        </p:blipFill>
        <p:spPr>
          <a:xfrm>
            <a:off x="6508888" y="2595718"/>
            <a:ext cx="400356" cy="400356"/>
          </a:xfrm>
          <a:prstGeom prst="rect">
            <a:avLst/>
          </a:prstGeom>
          <a:noFill/>
          <a:ln>
            <a:noFill/>
          </a:ln>
        </p:spPr>
      </p:pic>
      <p:sp>
        <p:nvSpPr>
          <p:cNvPr id="1064" name="Google Shape;1064;p16"/>
          <p:cNvSpPr/>
          <p:nvPr/>
        </p:nvSpPr>
        <p:spPr>
          <a:xfrm>
            <a:off x="6096000" y="3890793"/>
            <a:ext cx="5076925" cy="1248300"/>
          </a:xfrm>
          <a:prstGeom prst="rect">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65" name="Google Shape;1065;p16"/>
          <p:cNvSpPr txBox="1"/>
          <p:nvPr/>
        </p:nvSpPr>
        <p:spPr>
          <a:xfrm>
            <a:off x="7225166" y="4374905"/>
            <a:ext cx="3759209" cy="280077"/>
          </a:xfrm>
          <a:prstGeom prst="rect">
            <a:avLst/>
          </a:prstGeom>
          <a:noFill/>
          <a:ln>
            <a:noFill/>
          </a:ln>
        </p:spPr>
        <p:txBody>
          <a:bodyPr spcFirstLastPara="1" wrap="square" lIns="0" tIns="0" rIns="0" bIns="0" anchor="ctr" anchorCtr="0">
            <a:spAutoFit/>
          </a:bodyPr>
          <a:lstStyle/>
          <a:p>
            <a:pPr lvl="0">
              <a:lnSpc>
                <a:spcPct val="130000"/>
              </a:lnSpc>
              <a:buSzPts val="1400"/>
            </a:pPr>
            <a:r>
              <a:rPr lang="en-US"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Scalable Production &amp; Rapid Deployment</a:t>
            </a:r>
            <a:endParaRPr sz="1400" b="1" i="0" u="none" strike="noStrike" cap="none">
              <a:solidFill>
                <a:srgbClr val="F5F5F5"/>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pic>
        <p:nvPicPr>
          <p:cNvPr id="1081" name="Google Shape;1081;p16"/>
          <p:cNvPicPr preferRelativeResize="0"/>
          <p:nvPr/>
        </p:nvPicPr>
        <p:blipFill>
          <a:blip r:embed="rId3">
            <a:alphaModFix/>
          </a:blip>
          <a:srcRect/>
          <a:stretch/>
        </p:blipFill>
        <p:spPr>
          <a:xfrm>
            <a:off x="6508888" y="4314765"/>
            <a:ext cx="400356" cy="400356"/>
          </a:xfrm>
          <a:prstGeom prst="rect">
            <a:avLst/>
          </a:prstGeom>
          <a:noFill/>
          <a:ln>
            <a:noFill/>
          </a:ln>
        </p:spPr>
      </p:pic>
      <p:sp>
        <p:nvSpPr>
          <p:cNvPr id="1074" name="Google Shape;1074;p16"/>
          <p:cNvSpPr/>
          <p:nvPr/>
        </p:nvSpPr>
        <p:spPr>
          <a:xfrm>
            <a:off x="6096000" y="5623694"/>
            <a:ext cx="5076925" cy="1248300"/>
          </a:xfrm>
          <a:prstGeom prst="rect">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75" name="Google Shape;1075;p16"/>
          <p:cNvSpPr txBox="1"/>
          <p:nvPr/>
        </p:nvSpPr>
        <p:spPr>
          <a:xfrm>
            <a:off x="7225166" y="6140122"/>
            <a:ext cx="3759209" cy="215444"/>
          </a:xfrm>
          <a:prstGeom prst="rect">
            <a:avLst/>
          </a:prstGeom>
          <a:noFill/>
          <a:ln>
            <a:noFill/>
          </a:ln>
        </p:spPr>
        <p:txBody>
          <a:bodyPr spcFirstLastPara="1" wrap="square" lIns="0" tIns="0" rIns="0" bIns="0" anchor="ctr" anchorCtr="0">
            <a:spAutoFit/>
          </a:bodyPr>
          <a:lstStyle/>
          <a:p>
            <a:r>
              <a:rPr lang="en-US" b="1" err="1">
                <a:solidFill>
                  <a:srgbClr val="F5F5F5"/>
                </a:solidFill>
              </a:rPr>
              <a:t>Attritable</a:t>
            </a:r>
            <a:r>
              <a:rPr lang="en-US" b="1">
                <a:solidFill>
                  <a:srgbClr val="F5F5F5"/>
                </a:solidFill>
              </a:rPr>
              <a:t>, Cost-Effective UAS Systems</a:t>
            </a:r>
            <a:endParaRPr lang="en-US">
              <a:solidFill>
                <a:srgbClr val="F5F5F5"/>
              </a:solidFill>
            </a:endParaRPr>
          </a:p>
        </p:txBody>
      </p:sp>
      <p:pic>
        <p:nvPicPr>
          <p:cNvPr id="1082" name="Google Shape;1082;p16"/>
          <p:cNvPicPr preferRelativeResize="0"/>
          <p:nvPr/>
        </p:nvPicPr>
        <p:blipFill>
          <a:blip r:embed="rId3">
            <a:alphaModFix/>
          </a:blip>
          <a:srcRect/>
          <a:stretch/>
        </p:blipFill>
        <p:spPr>
          <a:xfrm>
            <a:off x="6508888" y="6047666"/>
            <a:ext cx="400356" cy="400356"/>
          </a:xfrm>
          <a:prstGeom prst="rect">
            <a:avLst/>
          </a:prstGeom>
          <a:noFill/>
          <a:ln>
            <a:noFill/>
          </a:ln>
        </p:spPr>
      </p:pic>
      <p:pic>
        <p:nvPicPr>
          <p:cNvPr id="4" name="Picture 3">
            <a:extLst>
              <a:ext uri="{FF2B5EF4-FFF2-40B4-BE49-F238E27FC236}">
                <a16:creationId xmlns:a16="http://schemas.microsoft.com/office/drawing/2014/main" id="{DEEC8BF0-BA9C-CB2C-9EE9-2FACEB142063}"/>
              </a:ext>
            </a:extLst>
          </p:cNvPr>
          <p:cNvPicPr>
            <a:picLocks noChangeAspect="1"/>
          </p:cNvPicPr>
          <p:nvPr/>
        </p:nvPicPr>
        <p:blipFill>
          <a:blip r:embed="rId4"/>
          <a:stretch>
            <a:fillRect/>
          </a:stretch>
        </p:blipFill>
        <p:spPr>
          <a:xfrm>
            <a:off x="2010281" y="676390"/>
            <a:ext cx="1832261" cy="1552764"/>
          </a:xfrm>
          <a:prstGeom prst="rect">
            <a:avLst/>
          </a:prstGeom>
        </p:spPr>
      </p:pic>
      <p:sp>
        <p:nvSpPr>
          <p:cNvPr id="5" name="Google Shape;1067;p16">
            <a:extLst>
              <a:ext uri="{FF2B5EF4-FFF2-40B4-BE49-F238E27FC236}">
                <a16:creationId xmlns:a16="http://schemas.microsoft.com/office/drawing/2014/main" id="{598729D7-D52B-7A61-D00B-254CC245A88F}"/>
              </a:ext>
            </a:extLst>
          </p:cNvPr>
          <p:cNvSpPr txBox="1">
            <a:spLocks/>
          </p:cNvSpPr>
          <p:nvPr/>
        </p:nvSpPr>
        <p:spPr>
          <a:xfrm>
            <a:off x="807710" y="3663446"/>
            <a:ext cx="4505973" cy="5601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494A48"/>
              </a:buClr>
              <a:buSzPts val="3600"/>
              <a:buFont typeface="Helvetica Neue"/>
              <a:buNone/>
              <a:defRPr sz="3600" b="1" i="0" u="none" strike="noStrike" cap="none">
                <a:solidFill>
                  <a:srgbClr val="494A48"/>
                </a:solidFill>
                <a:latin typeface="Helvetica Neue"/>
                <a:ea typeface="Helvetica Neue"/>
                <a:cs typeface="Helvetica Neue"/>
                <a:sym typeface="Helvetica Neue"/>
              </a:defRPr>
            </a:lvl9pPr>
          </a:lstStyle>
          <a:p>
            <a:pPr>
              <a:lnSpc>
                <a:spcPct val="100000"/>
              </a:lnSpc>
            </a:pPr>
            <a:r>
              <a:rPr lang="en-US" sz="1800" b="0" i="1">
                <a:solidFill>
                  <a:srgbClr val="1E1E1E"/>
                </a:solidFill>
              </a:rPr>
              <a:t>Modular payload architecture, domestic manufacturing, and rapid deployment.</a:t>
            </a:r>
            <a:endParaRPr lang="en-US" sz="1800" b="0">
              <a:solidFill>
                <a:srgbClr val="1E1E1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8B4E"/>
        </a:solidFill>
        <a:effectLst/>
      </p:bgPr>
    </p:bg>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2CA03249-A2F7-6617-0D4E-C5F80169A3C3}"/>
              </a:ext>
            </a:extLst>
          </p:cNvPr>
          <p:cNvPicPr>
            <a:picLocks noGrp="1" noChangeAspect="1"/>
          </p:cNvPicPr>
          <p:nvPr>
            <p:ph type="pic" idx="22"/>
          </p:nvPr>
        </p:nvPicPr>
        <p:blipFill>
          <a:blip r:embed="rId3"/>
          <a:srcRect l="10787" r="10787"/>
          <a:stretch/>
        </p:blipFill>
        <p:spPr>
          <a:xfrm>
            <a:off x="-7723" y="1627645"/>
            <a:ext cx="4051376" cy="3863266"/>
          </a:xfrm>
          <a:prstGeom prst="rect">
            <a:avLst/>
          </a:prstGeom>
          <a:noFill/>
          <a:ln w="12700">
            <a:solidFill>
              <a:srgbClr val="F5F5F5"/>
            </a:solidFill>
          </a:ln>
        </p:spPr>
      </p:pic>
      <p:sp>
        <p:nvSpPr>
          <p:cNvPr id="3" name="Text Placeholder 2">
            <a:extLst>
              <a:ext uri="{FF2B5EF4-FFF2-40B4-BE49-F238E27FC236}">
                <a16:creationId xmlns:a16="http://schemas.microsoft.com/office/drawing/2014/main" id="{EFB8390D-219E-B868-299D-07DD64367B51}"/>
              </a:ext>
            </a:extLst>
          </p:cNvPr>
          <p:cNvSpPr>
            <a:spLocks noGrp="1"/>
          </p:cNvSpPr>
          <p:nvPr>
            <p:ph type="body" sz="quarter" idx="32"/>
          </p:nvPr>
        </p:nvSpPr>
        <p:spPr>
          <a:xfrm>
            <a:off x="369431" y="5671131"/>
            <a:ext cx="3308025" cy="632969"/>
          </a:xfrm>
        </p:spPr>
        <p:txBody>
          <a:bodyPr>
            <a:noAutofit/>
          </a:bodyPr>
          <a:lstStyle/>
          <a:p>
            <a:r>
              <a:rPr lang="en-US" sz="1600"/>
              <a:t>No Viable Domestic Production</a:t>
            </a:r>
          </a:p>
        </p:txBody>
      </p:sp>
      <p:sp>
        <p:nvSpPr>
          <p:cNvPr id="5" name="Title 4">
            <a:extLst>
              <a:ext uri="{FF2B5EF4-FFF2-40B4-BE49-F238E27FC236}">
                <a16:creationId xmlns:a16="http://schemas.microsoft.com/office/drawing/2014/main" id="{23330EC0-3D1E-7F78-63C4-5AB2E5CA0ADB}"/>
              </a:ext>
            </a:extLst>
          </p:cNvPr>
          <p:cNvSpPr>
            <a:spLocks noGrp="1"/>
          </p:cNvSpPr>
          <p:nvPr>
            <p:ph type="title"/>
          </p:nvPr>
        </p:nvSpPr>
        <p:spPr/>
        <p:txBody>
          <a:bodyPr/>
          <a:lstStyle/>
          <a:p>
            <a:r>
              <a:rPr lang="en-US"/>
              <a:t>Gaps in the U.S. Drone Ecosystem</a:t>
            </a:r>
          </a:p>
        </p:txBody>
      </p:sp>
      <p:sp>
        <p:nvSpPr>
          <p:cNvPr id="6" name="Text Placeholder 5">
            <a:extLst>
              <a:ext uri="{FF2B5EF4-FFF2-40B4-BE49-F238E27FC236}">
                <a16:creationId xmlns:a16="http://schemas.microsoft.com/office/drawing/2014/main" id="{B267660D-23D1-BB2B-F0A5-2FF6F5403E43}"/>
              </a:ext>
            </a:extLst>
          </p:cNvPr>
          <p:cNvSpPr>
            <a:spLocks noGrp="1"/>
          </p:cNvSpPr>
          <p:nvPr>
            <p:ph type="body" sz="quarter" idx="37"/>
          </p:nvPr>
        </p:nvSpPr>
        <p:spPr/>
        <p:txBody>
          <a:bodyPr/>
          <a:lstStyle/>
          <a:p>
            <a:r>
              <a:rPr lang="en-US" dirty="0"/>
              <a:t>Gaps in supply chain, production, and performance defeat mission-ready deployment.</a:t>
            </a:r>
          </a:p>
          <a:p>
            <a:endParaRPr lang="en-US" dirty="0"/>
          </a:p>
        </p:txBody>
      </p:sp>
      <p:pic>
        <p:nvPicPr>
          <p:cNvPr id="20" name="Picture Placeholder 19">
            <a:extLst>
              <a:ext uri="{FF2B5EF4-FFF2-40B4-BE49-F238E27FC236}">
                <a16:creationId xmlns:a16="http://schemas.microsoft.com/office/drawing/2014/main" id="{C4209674-DDF7-AC8D-DD96-898D2351520C}"/>
              </a:ext>
            </a:extLst>
          </p:cNvPr>
          <p:cNvPicPr>
            <a:picLocks noGrp="1" noChangeAspect="1"/>
          </p:cNvPicPr>
          <p:nvPr>
            <p:ph type="pic" idx="39"/>
          </p:nvPr>
        </p:nvPicPr>
        <p:blipFill>
          <a:blip r:embed="rId4"/>
          <a:srcRect l="9614" r="9614"/>
          <a:stretch/>
        </p:blipFill>
        <p:spPr>
          <a:xfrm>
            <a:off x="8135221" y="1618216"/>
            <a:ext cx="4062335" cy="3872695"/>
          </a:xfrm>
          <a:prstGeom prst="rect">
            <a:avLst/>
          </a:prstGeom>
          <a:noFill/>
          <a:ln w="12700">
            <a:solidFill>
              <a:srgbClr val="F5F5F5"/>
            </a:solidFill>
          </a:ln>
        </p:spPr>
      </p:pic>
      <p:pic>
        <p:nvPicPr>
          <p:cNvPr id="16" name="Picture Placeholder 15">
            <a:extLst>
              <a:ext uri="{FF2B5EF4-FFF2-40B4-BE49-F238E27FC236}">
                <a16:creationId xmlns:a16="http://schemas.microsoft.com/office/drawing/2014/main" id="{4B50157C-CD56-5AEF-0C25-B8EB2E6107D9}"/>
              </a:ext>
            </a:extLst>
          </p:cNvPr>
          <p:cNvPicPr>
            <a:picLocks noGrp="1" noChangeAspect="1"/>
          </p:cNvPicPr>
          <p:nvPr>
            <p:ph type="pic" idx="42"/>
          </p:nvPr>
        </p:nvPicPr>
        <p:blipFill>
          <a:blip r:embed="rId5"/>
          <a:srcRect l="20407" r="20407"/>
          <a:stretch/>
        </p:blipFill>
        <p:spPr>
          <a:xfrm>
            <a:off x="4056780" y="1627645"/>
            <a:ext cx="4051376" cy="3853837"/>
          </a:xfrm>
          <a:prstGeom prst="rect">
            <a:avLst/>
          </a:prstGeom>
          <a:noFill/>
          <a:ln w="12700">
            <a:solidFill>
              <a:srgbClr val="F5F5F5"/>
            </a:solidFill>
          </a:ln>
        </p:spPr>
      </p:pic>
      <p:sp>
        <p:nvSpPr>
          <p:cNvPr id="21" name="Text Placeholder 2">
            <a:extLst>
              <a:ext uri="{FF2B5EF4-FFF2-40B4-BE49-F238E27FC236}">
                <a16:creationId xmlns:a16="http://schemas.microsoft.com/office/drawing/2014/main" id="{4FA6425E-A256-2E81-3E51-BE74E70C4E0D}"/>
              </a:ext>
            </a:extLst>
          </p:cNvPr>
          <p:cNvSpPr txBox="1">
            <a:spLocks/>
          </p:cNvSpPr>
          <p:nvPr/>
        </p:nvSpPr>
        <p:spPr>
          <a:xfrm>
            <a:off x="4433136" y="5671131"/>
            <a:ext cx="3308025" cy="632969"/>
          </a:xfrm>
          <a:prstGeom prst="rect">
            <a:avLst/>
          </a:prstGeom>
          <a:noFill/>
          <a:ln>
            <a:noFill/>
          </a:ln>
        </p:spPr>
        <p:txBody>
          <a:bodyPr spcFirstLastPara="1" wrap="square" lIns="0" tIns="0" rIns="0" bIns="0" anchor="ctr" anchorCtr="1">
            <a:noAutofit/>
          </a:bodyPr>
          <a:lstStyle>
            <a:defPPr marR="0" lvl="0" algn="l" rtl="0">
              <a:lnSpc>
                <a:spcPct val="100000"/>
              </a:lnSpc>
              <a:spcBef>
                <a:spcPts val="0"/>
              </a:spcBef>
              <a:spcAft>
                <a:spcPts val="0"/>
              </a:spcAft>
            </a:defPPr>
            <a:lvl1pPr marL="0" marR="0" lvl="0" indent="-228600" algn="ctr" rtl="0">
              <a:lnSpc>
                <a:spcPct val="150000"/>
              </a:lnSpc>
              <a:spcBef>
                <a:spcPts val="1000"/>
              </a:spcBef>
              <a:spcAft>
                <a:spcPts val="0"/>
              </a:spcAft>
              <a:buClr>
                <a:srgbClr val="494A48"/>
              </a:buClr>
              <a:buSzPts val="2800"/>
              <a:buFont typeface="Helvetica Neue"/>
              <a:buNone/>
              <a:defRPr sz="1400" b="1" i="0" u="none" strike="noStrike" cap="none">
                <a:solidFill>
                  <a:srgbClr val="F5F5F5"/>
                </a:solidFill>
                <a:latin typeface="Helvetica Neue"/>
                <a:ea typeface="Helvetica Neue"/>
                <a:cs typeface="Helvetica Neue"/>
                <a:sym typeface="Helvetica Neue"/>
              </a:defRPr>
            </a:lvl1pPr>
            <a:lvl2pPr marL="914400" marR="0" lvl="1" indent="-228600" algn="l" rtl="0">
              <a:lnSpc>
                <a:spcPct val="150000"/>
              </a:lnSpc>
              <a:spcBef>
                <a:spcPts val="1000"/>
              </a:spcBef>
              <a:spcAft>
                <a:spcPts val="0"/>
              </a:spcAft>
              <a:buClr>
                <a:srgbClr val="494A48"/>
              </a:buClr>
              <a:buSzPts val="2800"/>
              <a:buFont typeface="Helvetica Neue"/>
              <a:buNone/>
              <a:defRPr sz="1200" b="0" i="0" u="none" strike="noStrike" cap="none">
                <a:solidFill>
                  <a:srgbClr val="494A48"/>
                </a:solidFill>
                <a:latin typeface="Helvetica Neue"/>
                <a:ea typeface="Helvetica Neue"/>
                <a:cs typeface="Helvetica Neue"/>
                <a:sym typeface="Helvetica Neue"/>
              </a:defRPr>
            </a:lvl2pPr>
            <a:lvl3pPr marL="1371600" marR="0" lvl="2" indent="-228600" algn="l" rtl="0">
              <a:lnSpc>
                <a:spcPct val="150000"/>
              </a:lnSpc>
              <a:spcBef>
                <a:spcPts val="1000"/>
              </a:spcBef>
              <a:spcAft>
                <a:spcPts val="0"/>
              </a:spcAft>
              <a:buClr>
                <a:srgbClr val="494A48"/>
              </a:buClr>
              <a:buSzPts val="2800"/>
              <a:buFont typeface="Helvetica Neue"/>
              <a:buNone/>
              <a:defRPr sz="1200" b="0" i="0" u="none" strike="noStrike" cap="none">
                <a:solidFill>
                  <a:srgbClr val="494A48"/>
                </a:solidFill>
                <a:latin typeface="Helvetica Neue"/>
                <a:ea typeface="Helvetica Neue"/>
                <a:cs typeface="Helvetica Neue"/>
                <a:sym typeface="Helvetica Neue"/>
              </a:defRPr>
            </a:lvl3pPr>
            <a:lvl4pPr marL="1828800" marR="0" lvl="3" indent="-228600" algn="l" rtl="0">
              <a:lnSpc>
                <a:spcPct val="150000"/>
              </a:lnSpc>
              <a:spcBef>
                <a:spcPts val="1000"/>
              </a:spcBef>
              <a:spcAft>
                <a:spcPts val="0"/>
              </a:spcAft>
              <a:buClr>
                <a:srgbClr val="494A48"/>
              </a:buClr>
              <a:buSzPts val="2800"/>
              <a:buFont typeface="Helvetica Neue"/>
              <a:buNone/>
              <a:defRPr sz="1200" b="0" i="0" u="none" strike="noStrike" cap="none">
                <a:solidFill>
                  <a:srgbClr val="494A48"/>
                </a:solidFill>
                <a:latin typeface="Helvetica Neue"/>
                <a:ea typeface="Helvetica Neue"/>
                <a:cs typeface="Helvetica Neue"/>
                <a:sym typeface="Helvetica Neue"/>
              </a:defRPr>
            </a:lvl4pPr>
            <a:lvl5pPr marL="2286000" marR="0" lvl="4" indent="-228600" algn="l" rtl="0">
              <a:lnSpc>
                <a:spcPct val="150000"/>
              </a:lnSpc>
              <a:spcBef>
                <a:spcPts val="1000"/>
              </a:spcBef>
              <a:spcAft>
                <a:spcPts val="0"/>
              </a:spcAft>
              <a:buClr>
                <a:srgbClr val="494A48"/>
              </a:buClr>
              <a:buSzPts val="2800"/>
              <a:buFont typeface="Helvetica Neue"/>
              <a:buNone/>
              <a:defRPr sz="1200" b="0" i="0" u="none" strike="noStrike" cap="none">
                <a:solidFill>
                  <a:srgbClr val="494A48"/>
                </a:solidFill>
                <a:latin typeface="Helvetica Neue"/>
                <a:ea typeface="Helvetica Neue"/>
                <a:cs typeface="Helvetica Neue"/>
                <a:sym typeface="Helvetica Neue"/>
              </a:defRPr>
            </a:lvl5pPr>
            <a:lvl6pPr marL="2743200" marR="0" lvl="5"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6pPr>
            <a:lvl7pPr marL="3200400" marR="0" lvl="6"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7pPr>
            <a:lvl8pPr marL="3657600" marR="0" lvl="7"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8pPr>
            <a:lvl9pPr marL="4114800" marR="0" lvl="8"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9pPr>
          </a:lstStyle>
          <a:p>
            <a:r>
              <a:rPr lang="en-US" sz="1600"/>
              <a:t>Vehicle Performance Gap</a:t>
            </a:r>
          </a:p>
        </p:txBody>
      </p:sp>
      <p:sp>
        <p:nvSpPr>
          <p:cNvPr id="24" name="Text Placeholder 2">
            <a:extLst>
              <a:ext uri="{FF2B5EF4-FFF2-40B4-BE49-F238E27FC236}">
                <a16:creationId xmlns:a16="http://schemas.microsoft.com/office/drawing/2014/main" id="{5C6A0A74-C5B3-480D-3177-04299574E3DC}"/>
              </a:ext>
            </a:extLst>
          </p:cNvPr>
          <p:cNvSpPr txBox="1">
            <a:spLocks/>
          </p:cNvSpPr>
          <p:nvPr/>
        </p:nvSpPr>
        <p:spPr>
          <a:xfrm>
            <a:off x="8502216" y="5671131"/>
            <a:ext cx="3308025" cy="632969"/>
          </a:xfrm>
          <a:prstGeom prst="rect">
            <a:avLst/>
          </a:prstGeom>
          <a:noFill/>
          <a:ln>
            <a:noFill/>
          </a:ln>
        </p:spPr>
        <p:txBody>
          <a:bodyPr spcFirstLastPara="1" wrap="square" lIns="0" tIns="0" rIns="0" bIns="0" anchor="ctr" anchorCtr="1">
            <a:noAutofit/>
          </a:bodyPr>
          <a:lstStyle>
            <a:defPPr marR="0" lvl="0" algn="l" rtl="0">
              <a:lnSpc>
                <a:spcPct val="100000"/>
              </a:lnSpc>
              <a:spcBef>
                <a:spcPts val="0"/>
              </a:spcBef>
              <a:spcAft>
                <a:spcPts val="0"/>
              </a:spcAft>
            </a:defPPr>
            <a:lvl1pPr marL="0" marR="0" lvl="0" indent="-228600" algn="ctr" rtl="0">
              <a:lnSpc>
                <a:spcPct val="150000"/>
              </a:lnSpc>
              <a:spcBef>
                <a:spcPts val="1000"/>
              </a:spcBef>
              <a:spcAft>
                <a:spcPts val="0"/>
              </a:spcAft>
              <a:buClr>
                <a:srgbClr val="494A48"/>
              </a:buClr>
              <a:buSzPts val="2800"/>
              <a:buFont typeface="Helvetica Neue"/>
              <a:buNone/>
              <a:defRPr sz="1400" b="1" i="0" u="none" strike="noStrike" cap="none">
                <a:solidFill>
                  <a:srgbClr val="F5F5F5"/>
                </a:solidFill>
                <a:latin typeface="Helvetica Neue"/>
                <a:ea typeface="Helvetica Neue"/>
                <a:cs typeface="Helvetica Neue"/>
                <a:sym typeface="Helvetica Neue"/>
              </a:defRPr>
            </a:lvl1pPr>
            <a:lvl2pPr marL="914400" marR="0" lvl="1" indent="-228600" algn="l" rtl="0">
              <a:lnSpc>
                <a:spcPct val="150000"/>
              </a:lnSpc>
              <a:spcBef>
                <a:spcPts val="1000"/>
              </a:spcBef>
              <a:spcAft>
                <a:spcPts val="0"/>
              </a:spcAft>
              <a:buClr>
                <a:srgbClr val="494A48"/>
              </a:buClr>
              <a:buSzPts val="2800"/>
              <a:buFont typeface="Helvetica Neue"/>
              <a:buNone/>
              <a:defRPr sz="1200" b="0" i="0" u="none" strike="noStrike" cap="none">
                <a:solidFill>
                  <a:srgbClr val="494A48"/>
                </a:solidFill>
                <a:latin typeface="Helvetica Neue"/>
                <a:ea typeface="Helvetica Neue"/>
                <a:cs typeface="Helvetica Neue"/>
                <a:sym typeface="Helvetica Neue"/>
              </a:defRPr>
            </a:lvl2pPr>
            <a:lvl3pPr marL="1371600" marR="0" lvl="2" indent="-228600" algn="l" rtl="0">
              <a:lnSpc>
                <a:spcPct val="150000"/>
              </a:lnSpc>
              <a:spcBef>
                <a:spcPts val="1000"/>
              </a:spcBef>
              <a:spcAft>
                <a:spcPts val="0"/>
              </a:spcAft>
              <a:buClr>
                <a:srgbClr val="494A48"/>
              </a:buClr>
              <a:buSzPts val="2800"/>
              <a:buFont typeface="Helvetica Neue"/>
              <a:buNone/>
              <a:defRPr sz="1200" b="0" i="0" u="none" strike="noStrike" cap="none">
                <a:solidFill>
                  <a:srgbClr val="494A48"/>
                </a:solidFill>
                <a:latin typeface="Helvetica Neue"/>
                <a:ea typeface="Helvetica Neue"/>
                <a:cs typeface="Helvetica Neue"/>
                <a:sym typeface="Helvetica Neue"/>
              </a:defRPr>
            </a:lvl3pPr>
            <a:lvl4pPr marL="1828800" marR="0" lvl="3" indent="-228600" algn="l" rtl="0">
              <a:lnSpc>
                <a:spcPct val="150000"/>
              </a:lnSpc>
              <a:spcBef>
                <a:spcPts val="1000"/>
              </a:spcBef>
              <a:spcAft>
                <a:spcPts val="0"/>
              </a:spcAft>
              <a:buClr>
                <a:srgbClr val="494A48"/>
              </a:buClr>
              <a:buSzPts val="2800"/>
              <a:buFont typeface="Helvetica Neue"/>
              <a:buNone/>
              <a:defRPr sz="1200" b="0" i="0" u="none" strike="noStrike" cap="none">
                <a:solidFill>
                  <a:srgbClr val="494A48"/>
                </a:solidFill>
                <a:latin typeface="Helvetica Neue"/>
                <a:ea typeface="Helvetica Neue"/>
                <a:cs typeface="Helvetica Neue"/>
                <a:sym typeface="Helvetica Neue"/>
              </a:defRPr>
            </a:lvl4pPr>
            <a:lvl5pPr marL="2286000" marR="0" lvl="4" indent="-228600" algn="l" rtl="0">
              <a:lnSpc>
                <a:spcPct val="150000"/>
              </a:lnSpc>
              <a:spcBef>
                <a:spcPts val="1000"/>
              </a:spcBef>
              <a:spcAft>
                <a:spcPts val="0"/>
              </a:spcAft>
              <a:buClr>
                <a:srgbClr val="494A48"/>
              </a:buClr>
              <a:buSzPts val="2800"/>
              <a:buFont typeface="Helvetica Neue"/>
              <a:buNone/>
              <a:defRPr sz="1200" b="0" i="0" u="none" strike="noStrike" cap="none">
                <a:solidFill>
                  <a:srgbClr val="494A48"/>
                </a:solidFill>
                <a:latin typeface="Helvetica Neue"/>
                <a:ea typeface="Helvetica Neue"/>
                <a:cs typeface="Helvetica Neue"/>
                <a:sym typeface="Helvetica Neue"/>
              </a:defRPr>
            </a:lvl5pPr>
            <a:lvl6pPr marL="2743200" marR="0" lvl="5"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6pPr>
            <a:lvl7pPr marL="3200400" marR="0" lvl="6"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7pPr>
            <a:lvl8pPr marL="3657600" marR="0" lvl="7"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8pPr>
            <a:lvl9pPr marL="4114800" marR="0" lvl="8" indent="-406400" algn="l" rtl="0">
              <a:lnSpc>
                <a:spcPct val="150000"/>
              </a:lnSpc>
              <a:spcBef>
                <a:spcPts val="1000"/>
              </a:spcBef>
              <a:spcAft>
                <a:spcPts val="0"/>
              </a:spcAft>
              <a:buClr>
                <a:srgbClr val="494A48"/>
              </a:buClr>
              <a:buSzPts val="2800"/>
              <a:buFont typeface="Helvetica Neue"/>
              <a:buChar char="•"/>
              <a:defRPr sz="2800" b="0" i="0" u="none" strike="noStrike" cap="none">
                <a:solidFill>
                  <a:srgbClr val="494A48"/>
                </a:solidFill>
                <a:latin typeface="Helvetica Neue"/>
                <a:ea typeface="Helvetica Neue"/>
                <a:cs typeface="Helvetica Neue"/>
                <a:sym typeface="Helvetica Neue"/>
              </a:defRPr>
            </a:lvl9pPr>
          </a:lstStyle>
          <a:p>
            <a:r>
              <a:rPr lang="en-US" sz="1600"/>
              <a:t>Lack of AI Development Platforms</a:t>
            </a:r>
          </a:p>
        </p:txBody>
      </p:sp>
      <p:sp>
        <p:nvSpPr>
          <p:cNvPr id="8" name="Slide Number Placeholder 7">
            <a:extLst>
              <a:ext uri="{FF2B5EF4-FFF2-40B4-BE49-F238E27FC236}">
                <a16:creationId xmlns:a16="http://schemas.microsoft.com/office/drawing/2014/main" id="{A80D2B6A-1A2F-919B-E8C8-8F44F6917184}"/>
              </a:ext>
            </a:extLst>
          </p:cNvPr>
          <p:cNvSpPr>
            <a:spLocks noGrp="1"/>
          </p:cNvSpPr>
          <p:nvPr>
            <p:ph type="sldNum" idx="12"/>
          </p:nvPr>
        </p:nvSpPr>
        <p:spPr/>
        <p:txBody>
          <a:bodyPr/>
          <a:lstStyle/>
          <a:p>
            <a:fld id="{00000000-1234-1234-1234-123412341234}" type="slidenum">
              <a:rPr lang="en-US" smtClean="0"/>
              <a:pPr/>
              <a:t>2</a:t>
            </a:fld>
            <a:endParaRPr lang="en-US" sz="1400" b="0" dirty="0">
              <a:latin typeface="Arial"/>
              <a:ea typeface="Arial"/>
              <a:cs typeface="Arial"/>
              <a:sym typeface="Arial"/>
            </a:endParaRPr>
          </a:p>
        </p:txBody>
      </p:sp>
    </p:spTree>
    <p:extLst>
      <p:ext uri="{BB962C8B-B14F-4D97-AF65-F5344CB8AC3E}">
        <p14:creationId xmlns:p14="http://schemas.microsoft.com/office/powerpoint/2010/main" val="97412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E081A67-9402-56F7-4C47-4E6E71680E6A}"/>
              </a:ext>
            </a:extLst>
          </p:cNvPr>
          <p:cNvPicPr>
            <a:picLocks noGrp="1" noChangeAspect="1"/>
          </p:cNvPicPr>
          <p:nvPr>
            <p:ph type="pic" idx="22"/>
          </p:nvPr>
        </p:nvPicPr>
        <p:blipFill>
          <a:blip r:embed="rId3"/>
          <a:srcRect l="523" r="523"/>
          <a:stretch/>
        </p:blipFill>
        <p:spPr>
          <a:xfrm>
            <a:off x="-7723" y="1627645"/>
            <a:ext cx="4062335" cy="3863266"/>
          </a:xfrm>
          <a:prstGeom prst="rect">
            <a:avLst/>
          </a:prstGeom>
          <a:noFill/>
          <a:ln w="12700">
            <a:solidFill>
              <a:srgbClr val="FFFFFF"/>
            </a:solidFill>
          </a:ln>
        </p:spPr>
      </p:pic>
      <p:sp>
        <p:nvSpPr>
          <p:cNvPr id="3" name="Text Placeholder 2">
            <a:extLst>
              <a:ext uri="{FF2B5EF4-FFF2-40B4-BE49-F238E27FC236}">
                <a16:creationId xmlns:a16="http://schemas.microsoft.com/office/drawing/2014/main" id="{ACC3960E-5FB7-FCD0-79A8-9F07EA207659}"/>
              </a:ext>
            </a:extLst>
          </p:cNvPr>
          <p:cNvSpPr>
            <a:spLocks noGrp="1"/>
          </p:cNvSpPr>
          <p:nvPr>
            <p:ph type="body" sz="quarter" idx="32"/>
          </p:nvPr>
        </p:nvSpPr>
        <p:spPr/>
        <p:txBody>
          <a:bodyPr>
            <a:normAutofit/>
          </a:bodyPr>
          <a:lstStyle/>
          <a:p>
            <a:r>
              <a:rPr lang="en-US" sz="1600"/>
              <a:t>U.S.-Based Manufacturing</a:t>
            </a:r>
          </a:p>
        </p:txBody>
      </p:sp>
      <p:sp>
        <p:nvSpPr>
          <p:cNvPr id="4" name="Title 3">
            <a:extLst>
              <a:ext uri="{FF2B5EF4-FFF2-40B4-BE49-F238E27FC236}">
                <a16:creationId xmlns:a16="http://schemas.microsoft.com/office/drawing/2014/main" id="{C6A7639F-0D8B-D9BA-6DD8-1ACD6ED65E6F}"/>
              </a:ext>
            </a:extLst>
          </p:cNvPr>
          <p:cNvSpPr>
            <a:spLocks noGrp="1"/>
          </p:cNvSpPr>
          <p:nvPr>
            <p:ph type="title"/>
          </p:nvPr>
        </p:nvSpPr>
        <p:spPr/>
        <p:txBody>
          <a:bodyPr/>
          <a:lstStyle/>
          <a:p>
            <a:r>
              <a:rPr lang="en-US"/>
              <a:t>Building the Domestic Drone Stack</a:t>
            </a:r>
          </a:p>
        </p:txBody>
      </p:sp>
      <p:sp>
        <p:nvSpPr>
          <p:cNvPr id="5" name="Text Placeholder 4">
            <a:extLst>
              <a:ext uri="{FF2B5EF4-FFF2-40B4-BE49-F238E27FC236}">
                <a16:creationId xmlns:a16="http://schemas.microsoft.com/office/drawing/2014/main" id="{8EB57895-1CB1-DA9D-C72C-AE12ED18E9FE}"/>
              </a:ext>
            </a:extLst>
          </p:cNvPr>
          <p:cNvSpPr>
            <a:spLocks noGrp="1"/>
          </p:cNvSpPr>
          <p:nvPr>
            <p:ph type="body" sz="quarter" idx="37"/>
          </p:nvPr>
        </p:nvSpPr>
        <p:spPr/>
        <p:txBody>
          <a:bodyPr/>
          <a:lstStyle/>
          <a:p>
            <a:r>
              <a:rPr lang="en-US"/>
              <a:t>Integrated design, manufacturing, and AI-ready platforms built in the United States</a:t>
            </a:r>
          </a:p>
        </p:txBody>
      </p:sp>
      <p:pic>
        <p:nvPicPr>
          <p:cNvPr id="15" name="Picture Placeholder 14">
            <a:extLst>
              <a:ext uri="{FF2B5EF4-FFF2-40B4-BE49-F238E27FC236}">
                <a16:creationId xmlns:a16="http://schemas.microsoft.com/office/drawing/2014/main" id="{8DDB3673-E8EC-2EDF-C806-DA2B69DAC084}"/>
              </a:ext>
            </a:extLst>
          </p:cNvPr>
          <p:cNvPicPr>
            <a:picLocks noGrp="1" noChangeAspect="1"/>
          </p:cNvPicPr>
          <p:nvPr>
            <p:ph type="pic" idx="39"/>
          </p:nvPr>
        </p:nvPicPr>
        <p:blipFill>
          <a:blip r:embed="rId4"/>
          <a:srcRect l="14906" r="14906"/>
          <a:stretch/>
        </p:blipFill>
        <p:spPr>
          <a:xfrm>
            <a:off x="8125061" y="1627645"/>
            <a:ext cx="4062335" cy="3863266"/>
          </a:xfrm>
          <a:prstGeom prst="rect">
            <a:avLst/>
          </a:prstGeom>
          <a:noFill/>
          <a:ln w="12700">
            <a:solidFill>
              <a:srgbClr val="FFFFFF"/>
            </a:solidFill>
          </a:ln>
        </p:spPr>
      </p:pic>
      <p:sp>
        <p:nvSpPr>
          <p:cNvPr id="7" name="Text Placeholder 6">
            <a:extLst>
              <a:ext uri="{FF2B5EF4-FFF2-40B4-BE49-F238E27FC236}">
                <a16:creationId xmlns:a16="http://schemas.microsoft.com/office/drawing/2014/main" id="{00902602-D40B-9BFB-2827-13D0DB8FD1D9}"/>
              </a:ext>
            </a:extLst>
          </p:cNvPr>
          <p:cNvSpPr>
            <a:spLocks noGrp="1"/>
          </p:cNvSpPr>
          <p:nvPr>
            <p:ph type="body" sz="quarter" idx="40"/>
          </p:nvPr>
        </p:nvSpPr>
        <p:spPr/>
        <p:txBody>
          <a:bodyPr>
            <a:noAutofit/>
          </a:bodyPr>
          <a:lstStyle/>
          <a:p>
            <a:r>
              <a:rPr lang="en-US" sz="1600"/>
              <a:t>AI-Ready Hardware</a:t>
            </a:r>
          </a:p>
        </p:txBody>
      </p:sp>
      <p:pic>
        <p:nvPicPr>
          <p:cNvPr id="13" name="Picture Placeholder 12">
            <a:extLst>
              <a:ext uri="{FF2B5EF4-FFF2-40B4-BE49-F238E27FC236}">
                <a16:creationId xmlns:a16="http://schemas.microsoft.com/office/drawing/2014/main" id="{226C2B9D-3008-6D1C-2B39-C5B11FBF66B9}"/>
              </a:ext>
            </a:extLst>
          </p:cNvPr>
          <p:cNvPicPr>
            <a:picLocks noGrp="1" noChangeAspect="1"/>
          </p:cNvPicPr>
          <p:nvPr>
            <p:ph type="pic" idx="42"/>
          </p:nvPr>
        </p:nvPicPr>
        <p:blipFill>
          <a:blip r:embed="rId5"/>
          <a:srcRect l="7612" r="33420"/>
          <a:stretch>
            <a:fillRect/>
          </a:stretch>
        </p:blipFill>
        <p:spPr>
          <a:xfrm>
            <a:off x="4066940" y="1627645"/>
            <a:ext cx="4050007" cy="3863266"/>
          </a:xfrm>
          <a:prstGeom prst="rect">
            <a:avLst/>
          </a:prstGeom>
          <a:noFill/>
          <a:ln w="12700">
            <a:solidFill>
              <a:srgbClr val="FFFFFF"/>
            </a:solidFill>
          </a:ln>
        </p:spPr>
      </p:pic>
      <p:sp>
        <p:nvSpPr>
          <p:cNvPr id="9" name="Text Placeholder 8">
            <a:extLst>
              <a:ext uri="{FF2B5EF4-FFF2-40B4-BE49-F238E27FC236}">
                <a16:creationId xmlns:a16="http://schemas.microsoft.com/office/drawing/2014/main" id="{5D87A842-8EAA-A46A-BA25-E6767D4474EF}"/>
              </a:ext>
            </a:extLst>
          </p:cNvPr>
          <p:cNvSpPr>
            <a:spLocks noGrp="1"/>
          </p:cNvSpPr>
          <p:nvPr>
            <p:ph type="body" sz="quarter" idx="43"/>
          </p:nvPr>
        </p:nvSpPr>
        <p:spPr/>
        <p:txBody>
          <a:bodyPr>
            <a:noAutofit/>
          </a:bodyPr>
          <a:lstStyle/>
          <a:p>
            <a:r>
              <a:rPr lang="en-US" sz="1600"/>
              <a:t>Premier Modular Platforms</a:t>
            </a:r>
          </a:p>
        </p:txBody>
      </p:sp>
      <p:sp>
        <p:nvSpPr>
          <p:cNvPr id="2" name="Slide Number Placeholder 1">
            <a:extLst>
              <a:ext uri="{FF2B5EF4-FFF2-40B4-BE49-F238E27FC236}">
                <a16:creationId xmlns:a16="http://schemas.microsoft.com/office/drawing/2014/main" id="{C1A7BD7B-EE1E-7ABE-E41C-F7ACD06298DF}"/>
              </a:ext>
            </a:extLst>
          </p:cNvPr>
          <p:cNvSpPr>
            <a:spLocks noGrp="1"/>
          </p:cNvSpPr>
          <p:nvPr>
            <p:ph type="sldNum" idx="12"/>
          </p:nvPr>
        </p:nvSpPr>
        <p:spPr/>
        <p:txBody>
          <a:bodyPr/>
          <a:lstStyle/>
          <a:p>
            <a:fld id="{00000000-1234-1234-1234-123412341234}" type="slidenum">
              <a:rPr lang="en-US" smtClean="0"/>
              <a:pPr/>
              <a:t>3</a:t>
            </a:fld>
            <a:endParaRPr lang="en-US" sz="1400" b="0" dirty="0">
              <a:latin typeface="Arial"/>
              <a:ea typeface="Arial"/>
              <a:cs typeface="Arial"/>
              <a:sym typeface="Arial"/>
            </a:endParaRPr>
          </a:p>
        </p:txBody>
      </p:sp>
    </p:spTree>
    <p:extLst>
      <p:ext uri="{BB962C8B-B14F-4D97-AF65-F5344CB8AC3E}">
        <p14:creationId xmlns:p14="http://schemas.microsoft.com/office/powerpoint/2010/main" val="288905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607"/>
        <p:cNvGrpSpPr/>
        <p:nvPr/>
      </p:nvGrpSpPr>
      <p:grpSpPr>
        <a:xfrm>
          <a:off x="0" y="0"/>
          <a:ext cx="0" cy="0"/>
          <a:chOff x="0" y="0"/>
          <a:chExt cx="0" cy="0"/>
        </a:xfrm>
      </p:grpSpPr>
      <p:pic>
        <p:nvPicPr>
          <p:cNvPr id="611" name="Google Shape;611;p4"/>
          <p:cNvPicPr preferRelativeResize="0">
            <a:picLocks noGrp="1"/>
          </p:cNvPicPr>
          <p:nvPr>
            <p:ph type="pic" idx="2"/>
          </p:nvPr>
        </p:nvPicPr>
        <p:blipFill>
          <a:blip r:embed="rId4">
            <a:alphaModFix/>
          </a:blip>
          <a:srcRect l="29185" r="29185"/>
          <a:stretch/>
        </p:blipFill>
        <p:spPr>
          <a:xfrm>
            <a:off x="3979053" y="-7781"/>
            <a:ext cx="5130626" cy="6865782"/>
          </a:xfrm>
          <a:prstGeom prst="rect">
            <a:avLst/>
          </a:prstGeom>
          <a:noFill/>
          <a:ln>
            <a:noFill/>
          </a:ln>
        </p:spPr>
      </p:pic>
      <p:sp>
        <p:nvSpPr>
          <p:cNvPr id="612" name="Google Shape;612;p4"/>
          <p:cNvSpPr txBox="1"/>
          <p:nvPr/>
        </p:nvSpPr>
        <p:spPr>
          <a:xfrm>
            <a:off x="679551" y="1188499"/>
            <a:ext cx="2933359" cy="707886"/>
          </a:xfrm>
          <a:prstGeom prst="rect">
            <a:avLst/>
          </a:prstGeom>
          <a:noFill/>
          <a:ln>
            <a:noFill/>
          </a:ln>
        </p:spPr>
        <p:txBody>
          <a:bodyPr spcFirstLastPara="1" wrap="square" lIns="0" tIns="0" rIns="0" bIns="0" anchor="t" anchorCtr="0">
            <a:spAutoFit/>
          </a:bodyPr>
          <a:lstStyle/>
          <a:p>
            <a:pPr lvl="0">
              <a:spcAft>
                <a:spcPts val="600"/>
              </a:spcAft>
              <a:buSzPts val="1600"/>
            </a:pPr>
            <a:r>
              <a:rPr kumimoji="0" lang="en-US" sz="2000" b="1" i="0" u="none" strike="noStrike" kern="0" cap="none" spc="0" normalizeH="0" baseline="0" noProof="0">
                <a:ln>
                  <a:noFill/>
                </a:ln>
                <a:solidFill>
                  <a:srgbClr val="1E1E1E"/>
                </a:solidFill>
                <a:effectLst/>
                <a:uLnTx/>
                <a:uFillTx/>
                <a:latin typeface="Arial"/>
                <a:cs typeface="Arial"/>
                <a:sym typeface="Arial"/>
              </a:rPr>
              <a:t>Payload Agnostic</a:t>
            </a:r>
          </a:p>
          <a:p>
            <a:pPr lvl="0">
              <a:spcAft>
                <a:spcPts val="600"/>
              </a:spcAft>
              <a:buSzPts val="1600"/>
            </a:pPr>
            <a:r>
              <a:rPr lang="en-US" sz="1600">
                <a:solidFill>
                  <a:srgbClr val="1E1E1E"/>
                </a:solidFill>
              </a:rPr>
              <a:t>EO • Thermal • LiDAR</a:t>
            </a:r>
            <a:endParaRPr lang="en-US" sz="2000" b="1">
              <a:solidFill>
                <a:srgbClr val="1E1E1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Rectangle 1">
            <a:extLst>
              <a:ext uri="{FF2B5EF4-FFF2-40B4-BE49-F238E27FC236}">
                <a16:creationId xmlns:a16="http://schemas.microsoft.com/office/drawing/2014/main" id="{C75D2295-3C03-33A9-0BBF-F1F84484D3A6}"/>
              </a:ext>
            </a:extLst>
          </p:cNvPr>
          <p:cNvSpPr/>
          <p:nvPr/>
        </p:nvSpPr>
        <p:spPr>
          <a:xfrm rot="10800000">
            <a:off x="5108911" y="-27481"/>
            <a:ext cx="4299283" cy="6885481"/>
          </a:xfrm>
          <a:prstGeom prst="rect">
            <a:avLst/>
          </a:prstGeom>
          <a:gradFill flip="none" rotWithShape="1">
            <a:gsLst>
              <a:gs pos="100000">
                <a:srgbClr val="1E1E1E"/>
              </a:gs>
              <a:gs pos="44000">
                <a:schemeClr val="bg1">
                  <a:alpha val="0"/>
                </a:schemeClr>
              </a:gs>
              <a:gs pos="89000">
                <a:srgbClr val="1E1E1E"/>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Google Shape;609;p4"/>
          <p:cNvSpPr/>
          <p:nvPr/>
        </p:nvSpPr>
        <p:spPr>
          <a:xfrm rot="10800000">
            <a:off x="9360070" y="-27482"/>
            <a:ext cx="2831926" cy="6885481"/>
          </a:xfrm>
          <a:prstGeom prst="rect">
            <a:avLst/>
          </a:prstGeom>
          <a:solidFill>
            <a:srgbClr val="1E1E1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dirty="0">
              <a:solidFill>
                <a:srgbClr val="494A48"/>
              </a:solidFill>
              <a:latin typeface="Helvetica Neue"/>
              <a:ea typeface="Helvetica Neue"/>
              <a:cs typeface="Helvetica Neue"/>
              <a:sym typeface="Helvetica Neue"/>
            </a:endParaRPr>
          </a:p>
        </p:txBody>
      </p:sp>
      <p:sp>
        <p:nvSpPr>
          <p:cNvPr id="610" name="Google Shape;610;p4"/>
          <p:cNvSpPr txBox="1"/>
          <p:nvPr/>
        </p:nvSpPr>
        <p:spPr>
          <a:xfrm>
            <a:off x="9259845" y="1159733"/>
            <a:ext cx="2483469" cy="4481227"/>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494A48"/>
              </a:buClr>
              <a:buSzPts val="1400"/>
              <a:buFont typeface="Helvetica Neue"/>
              <a:buNone/>
            </a:pPr>
            <a:r>
              <a:rPr lang="en-US" sz="3200" b="1" i="0" u="none" strike="noStrike" cap="none" dirty="0">
                <a:solidFill>
                  <a:srgbClr val="F5F5F5"/>
                </a:solidFill>
                <a:latin typeface="Helvetica Neue"/>
                <a:ea typeface="Helvetica Neue"/>
                <a:cs typeface="Helvetica Neue"/>
                <a:sym typeface="Helvetica Neue"/>
              </a:rPr>
              <a:t>E.T.A.</a:t>
            </a:r>
          </a:p>
          <a:p>
            <a:pPr marL="0" marR="0" lvl="0" indent="0" algn="l" rtl="0">
              <a:lnSpc>
                <a:spcPct val="130000"/>
              </a:lnSpc>
              <a:spcBef>
                <a:spcPts val="0"/>
              </a:spcBef>
              <a:spcAft>
                <a:spcPts val="0"/>
              </a:spcAft>
              <a:buClr>
                <a:srgbClr val="494A48"/>
              </a:buClr>
              <a:buSzPts val="1400"/>
              <a:buFont typeface="Helvetica Neue"/>
              <a:buNone/>
            </a:pPr>
            <a:r>
              <a:rPr lang="en-US" sz="3200" b="1" dirty="0">
                <a:solidFill>
                  <a:srgbClr val="F5F5F5"/>
                </a:solidFill>
                <a:latin typeface="Helvetica Neue"/>
                <a:ea typeface="Helvetica Neue"/>
                <a:cs typeface="Helvetica Neue"/>
                <a:sym typeface="Helvetica Neue"/>
              </a:rPr>
              <a:t>(E</a:t>
            </a:r>
            <a:r>
              <a:rPr lang="en-US" sz="3200" b="1" i="0" u="none" strike="noStrike" cap="none" dirty="0">
                <a:solidFill>
                  <a:srgbClr val="F5F5F5"/>
                </a:solidFill>
                <a:latin typeface="Helvetica Neue"/>
                <a:ea typeface="Helvetica Neue"/>
                <a:cs typeface="Helvetica Neue"/>
                <a:sym typeface="Helvetica Neue"/>
              </a:rPr>
              <a:t>lectron Transport Airplane)</a:t>
            </a:r>
          </a:p>
          <a:p>
            <a:pPr marL="0" marR="0" lvl="0" indent="0" algn="l" rtl="0">
              <a:lnSpc>
                <a:spcPct val="130000"/>
              </a:lnSpc>
              <a:spcBef>
                <a:spcPts val="0"/>
              </a:spcBef>
              <a:spcAft>
                <a:spcPts val="0"/>
              </a:spcAft>
              <a:buClr>
                <a:srgbClr val="494A48"/>
              </a:buClr>
              <a:buSzPts val="1400"/>
              <a:buFont typeface="Helvetica Neue"/>
              <a:buNone/>
            </a:pPr>
            <a:r>
              <a:rPr lang="en-US" sz="3200" b="1" dirty="0">
                <a:solidFill>
                  <a:srgbClr val="F5F5F5"/>
                </a:solidFill>
                <a:latin typeface="Helvetica Neue"/>
                <a:ea typeface="Helvetica Neue"/>
                <a:cs typeface="Helvetica Neue"/>
                <a:sym typeface="Helvetica Neue"/>
              </a:rPr>
              <a:t>Built for</a:t>
            </a:r>
          </a:p>
          <a:p>
            <a:pPr marL="0" marR="0" lvl="0" indent="0" algn="l" rtl="0">
              <a:lnSpc>
                <a:spcPct val="130000"/>
              </a:lnSpc>
              <a:spcBef>
                <a:spcPts val="0"/>
              </a:spcBef>
              <a:spcAft>
                <a:spcPts val="0"/>
              </a:spcAft>
              <a:buClr>
                <a:srgbClr val="494A48"/>
              </a:buClr>
              <a:buSzPts val="1400"/>
              <a:buFont typeface="Helvetica Neue"/>
              <a:buNone/>
            </a:pPr>
            <a:r>
              <a:rPr lang="en-US" sz="3200" b="1" dirty="0">
                <a:solidFill>
                  <a:srgbClr val="F5F5F5"/>
                </a:solidFill>
                <a:latin typeface="Helvetica Neue"/>
                <a:ea typeface="Helvetica Neue"/>
                <a:cs typeface="Helvetica Neue"/>
                <a:sym typeface="Helvetica Neue"/>
              </a:rPr>
              <a:t>Extreme Missions</a:t>
            </a:r>
          </a:p>
        </p:txBody>
      </p:sp>
      <p:cxnSp>
        <p:nvCxnSpPr>
          <p:cNvPr id="4" name="Straight Connector 3">
            <a:extLst>
              <a:ext uri="{FF2B5EF4-FFF2-40B4-BE49-F238E27FC236}">
                <a16:creationId xmlns:a16="http://schemas.microsoft.com/office/drawing/2014/main" id="{4BF4D61E-7165-C1A1-1BBE-5648A7CCF8AE}"/>
              </a:ext>
            </a:extLst>
          </p:cNvPr>
          <p:cNvCxnSpPr>
            <a:cxnSpLocks/>
          </p:cNvCxnSpPr>
          <p:nvPr/>
        </p:nvCxnSpPr>
        <p:spPr>
          <a:xfrm>
            <a:off x="567257" y="2181147"/>
            <a:ext cx="2933359" cy="0"/>
          </a:xfrm>
          <a:prstGeom prst="line">
            <a:avLst/>
          </a:prstGeom>
          <a:ln w="9525">
            <a:solidFill>
              <a:srgbClr val="5B6A3A"/>
            </a:solidFill>
          </a:ln>
        </p:spPr>
        <p:style>
          <a:lnRef idx="1">
            <a:schemeClr val="accent1"/>
          </a:lnRef>
          <a:fillRef idx="0">
            <a:schemeClr val="accent1"/>
          </a:fillRef>
          <a:effectRef idx="0">
            <a:schemeClr val="accent1"/>
          </a:effectRef>
          <a:fontRef idx="minor">
            <a:schemeClr val="tx1"/>
          </a:fontRef>
        </p:style>
      </p:cxnSp>
      <p:sp>
        <p:nvSpPr>
          <p:cNvPr id="10" name="Google Shape;612;p4">
            <a:extLst>
              <a:ext uri="{FF2B5EF4-FFF2-40B4-BE49-F238E27FC236}">
                <a16:creationId xmlns:a16="http://schemas.microsoft.com/office/drawing/2014/main" id="{A05403EB-D7F7-2D55-B341-E187BBE26755}"/>
              </a:ext>
            </a:extLst>
          </p:cNvPr>
          <p:cNvSpPr txBox="1"/>
          <p:nvPr/>
        </p:nvSpPr>
        <p:spPr>
          <a:xfrm>
            <a:off x="679551" y="2515382"/>
            <a:ext cx="2933359" cy="630942"/>
          </a:xfrm>
          <a:prstGeom prst="rect">
            <a:avLst/>
          </a:prstGeom>
          <a:noFill/>
          <a:ln>
            <a:noFill/>
          </a:ln>
        </p:spPr>
        <p:txBody>
          <a:bodyPr spcFirstLastPara="1" wrap="square" lIns="0" tIns="0" rIns="0" bIns="0" anchor="t" anchorCtr="0">
            <a:spAutoFit/>
          </a:bodyPr>
          <a:lstStyle/>
          <a:p>
            <a:pPr>
              <a:spcAft>
                <a:spcPts val="600"/>
              </a:spcAft>
              <a:buSzPts val="1600"/>
            </a:pPr>
            <a:r>
              <a:rPr lang="en-US" sz="2000" b="1">
                <a:solidFill>
                  <a:srgbClr val="1E1E1E"/>
                </a:solidFill>
              </a:rPr>
              <a:t>AI Development Ready</a:t>
            </a:r>
            <a:br>
              <a:rPr lang="en-US" sz="2000">
                <a:solidFill>
                  <a:srgbClr val="1E1E1E"/>
                </a:solidFill>
              </a:rPr>
            </a:br>
            <a:r>
              <a:rPr lang="en-US" sz="1600">
                <a:solidFill>
                  <a:srgbClr val="1E1E1E"/>
                </a:solidFill>
              </a:rPr>
              <a:t>Onboard AI Compute Hardware</a:t>
            </a:r>
          </a:p>
        </p:txBody>
      </p:sp>
      <p:sp>
        <p:nvSpPr>
          <p:cNvPr id="11" name="Google Shape;612;p4">
            <a:extLst>
              <a:ext uri="{FF2B5EF4-FFF2-40B4-BE49-F238E27FC236}">
                <a16:creationId xmlns:a16="http://schemas.microsoft.com/office/drawing/2014/main" id="{FF9E3E76-37F6-A42F-8B13-A166A9702545}"/>
              </a:ext>
            </a:extLst>
          </p:cNvPr>
          <p:cNvSpPr txBox="1"/>
          <p:nvPr/>
        </p:nvSpPr>
        <p:spPr>
          <a:xfrm>
            <a:off x="679551" y="3743870"/>
            <a:ext cx="2933359" cy="877163"/>
          </a:xfrm>
          <a:prstGeom prst="rect">
            <a:avLst/>
          </a:prstGeom>
          <a:noFill/>
          <a:ln>
            <a:noFill/>
          </a:ln>
        </p:spPr>
        <p:txBody>
          <a:bodyPr spcFirstLastPara="1" wrap="square" lIns="0" tIns="0" rIns="0" bIns="0" anchor="t" anchorCtr="0">
            <a:spAutoFit/>
          </a:bodyPr>
          <a:lstStyle/>
          <a:p>
            <a:pPr>
              <a:spcAft>
                <a:spcPts val="600"/>
              </a:spcAft>
              <a:buSzPts val="1600"/>
            </a:pPr>
            <a:r>
              <a:rPr lang="en-US" sz="2000" b="1">
                <a:solidFill>
                  <a:srgbClr val="1E1E1E"/>
                </a:solidFill>
              </a:rPr>
              <a:t>COTS Hardware</a:t>
            </a:r>
            <a:br>
              <a:rPr lang="en-US" sz="2000">
                <a:solidFill>
                  <a:srgbClr val="1E1E1E"/>
                </a:solidFill>
              </a:rPr>
            </a:br>
            <a:r>
              <a:rPr lang="en-US" sz="1600">
                <a:solidFill>
                  <a:srgbClr val="1E1E1E"/>
                </a:solidFill>
              </a:rPr>
              <a:t>Commercial Off-the-Shelf Hardware For User Servicing</a:t>
            </a:r>
          </a:p>
        </p:txBody>
      </p:sp>
      <p:sp>
        <p:nvSpPr>
          <p:cNvPr id="12" name="Google Shape;612;p4">
            <a:extLst>
              <a:ext uri="{FF2B5EF4-FFF2-40B4-BE49-F238E27FC236}">
                <a16:creationId xmlns:a16="http://schemas.microsoft.com/office/drawing/2014/main" id="{986C720E-C166-2CF5-758D-5FB4A34343C6}"/>
              </a:ext>
            </a:extLst>
          </p:cNvPr>
          <p:cNvSpPr txBox="1"/>
          <p:nvPr/>
        </p:nvSpPr>
        <p:spPr>
          <a:xfrm>
            <a:off x="679551" y="5038559"/>
            <a:ext cx="2933359" cy="877163"/>
          </a:xfrm>
          <a:prstGeom prst="rect">
            <a:avLst/>
          </a:prstGeom>
          <a:noFill/>
          <a:ln>
            <a:noFill/>
          </a:ln>
        </p:spPr>
        <p:txBody>
          <a:bodyPr spcFirstLastPara="1" wrap="square" lIns="0" tIns="0" rIns="0" bIns="0" anchor="t" anchorCtr="0">
            <a:spAutoFit/>
          </a:bodyPr>
          <a:lstStyle/>
          <a:p>
            <a:pPr>
              <a:spcAft>
                <a:spcPts val="600"/>
              </a:spcAft>
            </a:pPr>
            <a:r>
              <a:rPr lang="en-US" sz="2000" b="1">
                <a:solidFill>
                  <a:srgbClr val="1E1E1E"/>
                </a:solidFill>
              </a:rPr>
              <a:t>MOSA Design</a:t>
            </a:r>
            <a:br>
              <a:rPr lang="en-US" sz="2000">
                <a:solidFill>
                  <a:srgbClr val="1E1E1E"/>
                </a:solidFill>
              </a:rPr>
            </a:br>
            <a:r>
              <a:rPr lang="en-US" sz="1600">
                <a:solidFill>
                  <a:srgbClr val="1E1E1E"/>
                </a:solidFill>
              </a:rPr>
              <a:t>Modular Open Source Approach Maximizes Interoperability</a:t>
            </a:r>
          </a:p>
        </p:txBody>
      </p:sp>
      <p:cxnSp>
        <p:nvCxnSpPr>
          <p:cNvPr id="15" name="Straight Connector 14">
            <a:extLst>
              <a:ext uri="{FF2B5EF4-FFF2-40B4-BE49-F238E27FC236}">
                <a16:creationId xmlns:a16="http://schemas.microsoft.com/office/drawing/2014/main" id="{90709D61-826A-2424-0E09-4EC643FE4B36}"/>
              </a:ext>
            </a:extLst>
          </p:cNvPr>
          <p:cNvCxnSpPr>
            <a:cxnSpLocks/>
          </p:cNvCxnSpPr>
          <p:nvPr/>
        </p:nvCxnSpPr>
        <p:spPr>
          <a:xfrm>
            <a:off x="567257" y="3400347"/>
            <a:ext cx="2933359" cy="0"/>
          </a:xfrm>
          <a:prstGeom prst="line">
            <a:avLst/>
          </a:prstGeom>
          <a:ln w="9525">
            <a:solidFill>
              <a:srgbClr val="5B6A3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F1EC5E-EB8D-5C46-36F1-59EEBCA8320A}"/>
              </a:ext>
            </a:extLst>
          </p:cNvPr>
          <p:cNvCxnSpPr>
            <a:cxnSpLocks/>
          </p:cNvCxnSpPr>
          <p:nvPr/>
        </p:nvCxnSpPr>
        <p:spPr>
          <a:xfrm>
            <a:off x="567257" y="4699758"/>
            <a:ext cx="2933359" cy="0"/>
          </a:xfrm>
          <a:prstGeom prst="line">
            <a:avLst/>
          </a:prstGeom>
          <a:ln w="9525">
            <a:solidFill>
              <a:srgbClr val="5B6A3A"/>
            </a:solidFill>
          </a:ln>
        </p:spPr>
        <p:style>
          <a:lnRef idx="1">
            <a:schemeClr val="accent1"/>
          </a:lnRef>
          <a:fillRef idx="0">
            <a:schemeClr val="accent1"/>
          </a:fillRef>
          <a:effectRef idx="0">
            <a:schemeClr val="accent1"/>
          </a:effectRef>
          <a:fontRef idx="minor">
            <a:schemeClr val="tx1"/>
          </a:fontRef>
        </p:style>
      </p:cxnSp>
      <p:sp>
        <p:nvSpPr>
          <p:cNvPr id="5" name="Google Shape;6;p17">
            <a:extLst>
              <a:ext uri="{FF2B5EF4-FFF2-40B4-BE49-F238E27FC236}">
                <a16:creationId xmlns:a16="http://schemas.microsoft.com/office/drawing/2014/main" id="{441ED310-7B84-A8AB-B250-98BB4A2EEF14}"/>
              </a:ext>
            </a:extLst>
          </p:cNvPr>
          <p:cNvSpPr txBox="1">
            <a:spLocks/>
          </p:cNvSpPr>
          <p:nvPr/>
        </p:nvSpPr>
        <p:spPr>
          <a:xfrm>
            <a:off x="11540898" y="6436870"/>
            <a:ext cx="245404" cy="243841"/>
          </a:xfrm>
          <a:prstGeom prst="rect">
            <a:avLst/>
          </a:prstGeom>
          <a:noFill/>
          <a:ln>
            <a:noFill/>
          </a:ln>
        </p:spPr>
        <p:txBody>
          <a:bodyPr spcFirstLastPara="1" wrap="square" lIns="45700" tIns="45700" rIns="45700" bIns="45700" anchor="ctr"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1pPr>
            <a:lvl2pPr marL="0" marR="0" lvl="1"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2pPr>
            <a:lvl3pPr marL="0" marR="0" lvl="2"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3pPr>
            <a:lvl4pPr marL="0" marR="0" lvl="3"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4pPr>
            <a:lvl5pPr marL="0" marR="0" lvl="4"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5pPr>
            <a:lvl6pPr marL="0" marR="0" lvl="5"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6pPr>
            <a:lvl7pPr marL="0" marR="0" lvl="6"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7pPr>
            <a:lvl8pPr marL="0" marR="0" lvl="7"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8pPr>
            <a:lvl9pPr marL="0" marR="0" lvl="8" indent="0" algn="ctr" rtl="0">
              <a:lnSpc>
                <a:spcPct val="100000"/>
              </a:lnSpc>
              <a:spcBef>
                <a:spcPts val="0"/>
              </a:spcBef>
              <a:spcAft>
                <a:spcPts val="0"/>
              </a:spcAft>
              <a:buClr>
                <a:srgbClr val="494A48"/>
              </a:buClr>
              <a:buSzPts val="1000"/>
              <a:buFont typeface="Open Sans SemiBold"/>
              <a:buNone/>
              <a:defRPr sz="1000" b="1" i="0" u="none" strike="noStrike" cap="none">
                <a:solidFill>
                  <a:srgbClr val="494A48"/>
                </a:solidFill>
                <a:latin typeface="Open Sans SemiBold"/>
                <a:ea typeface="Open Sans SemiBold"/>
                <a:cs typeface="Open Sans SemiBold"/>
                <a:sym typeface="Open Sans SemiBold"/>
              </a:defRPr>
            </a:lvl9pPr>
          </a:lstStyle>
          <a:p>
            <a:fld id="{00000000-1234-1234-1234-123412341234}" type="slidenum">
              <a:rPr lang="en-US" smtClean="0">
                <a:solidFill>
                  <a:srgbClr val="F5F5F5"/>
                </a:solidFill>
              </a:rPr>
              <a:pPr/>
              <a:t>4</a:t>
            </a:fld>
            <a:endParaRPr lang="en-US" sz="1400" b="0" dirty="0">
              <a:solidFill>
                <a:srgbClr val="F5F5F5"/>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1A8C-8C3B-F340-B5D5-9267E6029E1C}"/>
              </a:ext>
            </a:extLst>
          </p:cNvPr>
          <p:cNvSpPr>
            <a:spLocks noGrp="1"/>
          </p:cNvSpPr>
          <p:nvPr>
            <p:ph type="title"/>
          </p:nvPr>
        </p:nvSpPr>
        <p:spPr/>
        <p:txBody>
          <a:bodyPr/>
          <a:lstStyle/>
          <a:p>
            <a:r>
              <a:rPr lang="en-US">
                <a:solidFill>
                  <a:srgbClr val="1E1E1E"/>
                </a:solidFill>
              </a:rPr>
              <a:t>Seamless Adoption yet Difficult to Replicate</a:t>
            </a:r>
            <a:endParaRPr lang="en-US"/>
          </a:p>
        </p:txBody>
      </p:sp>
      <p:sp>
        <p:nvSpPr>
          <p:cNvPr id="3" name="Google Shape;627;p5">
            <a:extLst>
              <a:ext uri="{FF2B5EF4-FFF2-40B4-BE49-F238E27FC236}">
                <a16:creationId xmlns:a16="http://schemas.microsoft.com/office/drawing/2014/main" id="{B41B9B61-AEF1-1ED1-1D6C-1CCBF2694B4A}"/>
              </a:ext>
            </a:extLst>
          </p:cNvPr>
          <p:cNvSpPr txBox="1"/>
          <p:nvPr/>
        </p:nvSpPr>
        <p:spPr>
          <a:xfrm>
            <a:off x="6165170" y="1966226"/>
            <a:ext cx="5316300" cy="523220"/>
          </a:xfrm>
          <a:prstGeom prst="rect">
            <a:avLst/>
          </a:prstGeom>
          <a:noFill/>
          <a:ln>
            <a:noFill/>
          </a:ln>
        </p:spPr>
        <p:txBody>
          <a:bodyPr spcFirstLastPara="1" wrap="square" lIns="0" tIns="0" rIns="0" bIns="0" anchor="t" anchorCtr="0">
            <a:spAutoFit/>
          </a:bodyPr>
          <a:lstStyle/>
          <a:p>
            <a:pPr>
              <a:buSzPts val="1700"/>
            </a:pPr>
            <a:r>
              <a:rPr lang="en-US" sz="2000" b="1">
                <a:latin typeface="Helvetica Neue" panose="02000503000000020004" pitchFamily="2" charset="0"/>
                <a:ea typeface="Helvetica Neue" panose="02000503000000020004" pitchFamily="2" charset="0"/>
                <a:cs typeface="Helvetica Neue" panose="02000503000000020004" pitchFamily="2" charset="0"/>
              </a:rPr>
              <a:t>Network Effects/Low Adoption Barrier</a:t>
            </a:r>
          </a:p>
          <a:p>
            <a:pPr>
              <a:buSzPts val="1700"/>
            </a:pPr>
            <a:r>
              <a:rPr lang="en-US">
                <a:latin typeface="Helvetica Neue" panose="02000503000000020004" pitchFamily="2" charset="0"/>
                <a:ea typeface="Helvetica Neue" panose="02000503000000020004" pitchFamily="2" charset="0"/>
                <a:cs typeface="Helvetica Neue" panose="02000503000000020004" pitchFamily="2" charset="0"/>
              </a:rPr>
              <a:t>Core Operating Software already has majority industry adoption</a:t>
            </a:r>
          </a:p>
        </p:txBody>
      </p:sp>
      <p:grpSp>
        <p:nvGrpSpPr>
          <p:cNvPr id="4" name="Google Shape;630;p5">
            <a:extLst>
              <a:ext uri="{FF2B5EF4-FFF2-40B4-BE49-F238E27FC236}">
                <a16:creationId xmlns:a16="http://schemas.microsoft.com/office/drawing/2014/main" id="{16AB6CB1-3CF0-CC7D-273F-8AB9D212CE65}"/>
              </a:ext>
            </a:extLst>
          </p:cNvPr>
          <p:cNvGrpSpPr/>
          <p:nvPr/>
        </p:nvGrpSpPr>
        <p:grpSpPr>
          <a:xfrm>
            <a:off x="5118284" y="4090179"/>
            <a:ext cx="610163" cy="610163"/>
            <a:chOff x="5874399" y="4251378"/>
            <a:chExt cx="1140900" cy="1140900"/>
          </a:xfrm>
        </p:grpSpPr>
        <p:sp>
          <p:nvSpPr>
            <p:cNvPr id="5" name="Google Shape;631;p5">
              <a:extLst>
                <a:ext uri="{FF2B5EF4-FFF2-40B4-BE49-F238E27FC236}">
                  <a16:creationId xmlns:a16="http://schemas.microsoft.com/office/drawing/2014/main" id="{CC8EF4A5-5DEE-F368-70A4-175AAB5A48F2}"/>
                </a:ext>
              </a:extLst>
            </p:cNvPr>
            <p:cNvSpPr/>
            <p:nvPr/>
          </p:nvSpPr>
          <p:spPr>
            <a:xfrm>
              <a:off x="5874399" y="4251378"/>
              <a:ext cx="1140900" cy="1140900"/>
            </a:xfrm>
            <a:prstGeom prst="ellipse">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494A48"/>
                </a:solidFill>
                <a:latin typeface="Helvetica Neue"/>
                <a:ea typeface="Helvetica Neue"/>
                <a:cs typeface="Helvetica Neue"/>
                <a:sym typeface="Helvetica Neue"/>
              </a:endParaRPr>
            </a:p>
          </p:txBody>
        </p:sp>
        <p:sp>
          <p:nvSpPr>
            <p:cNvPr id="6" name="Google Shape;632;p5">
              <a:extLst>
                <a:ext uri="{FF2B5EF4-FFF2-40B4-BE49-F238E27FC236}">
                  <a16:creationId xmlns:a16="http://schemas.microsoft.com/office/drawing/2014/main" id="{DA10EEFF-4CD7-190E-66FB-388512DAC5DC}"/>
                </a:ext>
              </a:extLst>
            </p:cNvPr>
            <p:cNvSpPr/>
            <p:nvPr/>
          </p:nvSpPr>
          <p:spPr>
            <a:xfrm>
              <a:off x="6019442" y="4505236"/>
              <a:ext cx="850824" cy="633150"/>
            </a:xfrm>
            <a:custGeom>
              <a:avLst/>
              <a:gdLst/>
              <a:ahLst/>
              <a:cxnLst/>
              <a:rect l="l" t="t" r="r" b="b"/>
              <a:pathLst>
                <a:path w="21600" h="21600" extrusionOk="0">
                  <a:moveTo>
                    <a:pt x="14040" y="6407"/>
                  </a:moveTo>
                  <a:cubicBezTo>
                    <a:pt x="14040" y="6407"/>
                    <a:pt x="14040" y="6407"/>
                    <a:pt x="14040" y="6407"/>
                  </a:cubicBezTo>
                  <a:cubicBezTo>
                    <a:pt x="14040" y="4393"/>
                    <a:pt x="14040" y="4393"/>
                    <a:pt x="14040" y="4393"/>
                  </a:cubicBezTo>
                  <a:cubicBezTo>
                    <a:pt x="14040" y="2014"/>
                    <a:pt x="12555" y="0"/>
                    <a:pt x="10800" y="0"/>
                  </a:cubicBezTo>
                  <a:cubicBezTo>
                    <a:pt x="9045" y="0"/>
                    <a:pt x="7560" y="2014"/>
                    <a:pt x="7560" y="4393"/>
                  </a:cubicBezTo>
                  <a:cubicBezTo>
                    <a:pt x="7560" y="4576"/>
                    <a:pt x="7830" y="4942"/>
                    <a:pt x="7965" y="4942"/>
                  </a:cubicBezTo>
                  <a:cubicBezTo>
                    <a:pt x="8235" y="4942"/>
                    <a:pt x="8370" y="4576"/>
                    <a:pt x="8370" y="4393"/>
                  </a:cubicBezTo>
                  <a:cubicBezTo>
                    <a:pt x="8370" y="2563"/>
                    <a:pt x="9450" y="1098"/>
                    <a:pt x="10800" y="1098"/>
                  </a:cubicBezTo>
                  <a:cubicBezTo>
                    <a:pt x="12150" y="1098"/>
                    <a:pt x="13230" y="2563"/>
                    <a:pt x="13230" y="4393"/>
                  </a:cubicBezTo>
                  <a:cubicBezTo>
                    <a:pt x="13230" y="6407"/>
                    <a:pt x="13230" y="6407"/>
                    <a:pt x="13230" y="6407"/>
                  </a:cubicBezTo>
                  <a:cubicBezTo>
                    <a:pt x="7560" y="6407"/>
                    <a:pt x="7560" y="6407"/>
                    <a:pt x="7560" y="6407"/>
                  </a:cubicBezTo>
                  <a:cubicBezTo>
                    <a:pt x="6885" y="6407"/>
                    <a:pt x="6480" y="7139"/>
                    <a:pt x="6480" y="7871"/>
                  </a:cubicBezTo>
                  <a:cubicBezTo>
                    <a:pt x="6480" y="13729"/>
                    <a:pt x="6480" y="13729"/>
                    <a:pt x="6480" y="13729"/>
                  </a:cubicBezTo>
                  <a:cubicBezTo>
                    <a:pt x="6480" y="14461"/>
                    <a:pt x="6885" y="15193"/>
                    <a:pt x="7560" y="15193"/>
                  </a:cubicBezTo>
                  <a:cubicBezTo>
                    <a:pt x="14040" y="15193"/>
                    <a:pt x="14040" y="15193"/>
                    <a:pt x="14040" y="15193"/>
                  </a:cubicBezTo>
                  <a:cubicBezTo>
                    <a:pt x="14715" y="15193"/>
                    <a:pt x="15120" y="14461"/>
                    <a:pt x="15120" y="13729"/>
                  </a:cubicBezTo>
                  <a:cubicBezTo>
                    <a:pt x="15120" y="7871"/>
                    <a:pt x="15120" y="7871"/>
                    <a:pt x="15120" y="7871"/>
                  </a:cubicBezTo>
                  <a:cubicBezTo>
                    <a:pt x="15120" y="7139"/>
                    <a:pt x="14715" y="6407"/>
                    <a:pt x="14040" y="6407"/>
                  </a:cubicBezTo>
                  <a:close/>
                  <a:moveTo>
                    <a:pt x="14310" y="13729"/>
                  </a:moveTo>
                  <a:cubicBezTo>
                    <a:pt x="14310" y="13912"/>
                    <a:pt x="14175" y="14095"/>
                    <a:pt x="14040" y="14095"/>
                  </a:cubicBezTo>
                  <a:cubicBezTo>
                    <a:pt x="7560" y="14095"/>
                    <a:pt x="7560" y="14095"/>
                    <a:pt x="7560" y="14095"/>
                  </a:cubicBezTo>
                  <a:cubicBezTo>
                    <a:pt x="7425" y="14095"/>
                    <a:pt x="7290" y="13912"/>
                    <a:pt x="7290" y="13729"/>
                  </a:cubicBezTo>
                  <a:cubicBezTo>
                    <a:pt x="7290" y="7871"/>
                    <a:pt x="7290" y="7871"/>
                    <a:pt x="7290" y="7871"/>
                  </a:cubicBezTo>
                  <a:cubicBezTo>
                    <a:pt x="7290" y="7688"/>
                    <a:pt x="7425" y="7505"/>
                    <a:pt x="7560" y="7505"/>
                  </a:cubicBezTo>
                  <a:cubicBezTo>
                    <a:pt x="14040" y="7505"/>
                    <a:pt x="14040" y="7505"/>
                    <a:pt x="14040" y="7505"/>
                  </a:cubicBezTo>
                  <a:cubicBezTo>
                    <a:pt x="14175" y="7505"/>
                    <a:pt x="14310" y="7688"/>
                    <a:pt x="14310" y="7871"/>
                  </a:cubicBezTo>
                  <a:cubicBezTo>
                    <a:pt x="14310" y="13729"/>
                    <a:pt x="14310" y="13729"/>
                    <a:pt x="14310" y="13729"/>
                  </a:cubicBezTo>
                  <a:close/>
                  <a:moveTo>
                    <a:pt x="10935" y="9336"/>
                  </a:moveTo>
                  <a:cubicBezTo>
                    <a:pt x="10665" y="9153"/>
                    <a:pt x="10260" y="9336"/>
                    <a:pt x="10260" y="9702"/>
                  </a:cubicBezTo>
                  <a:cubicBezTo>
                    <a:pt x="10125" y="10251"/>
                    <a:pt x="10125" y="10617"/>
                    <a:pt x="10395" y="10800"/>
                  </a:cubicBezTo>
                  <a:cubicBezTo>
                    <a:pt x="10530" y="10983"/>
                    <a:pt x="10530" y="10983"/>
                    <a:pt x="10530" y="10983"/>
                  </a:cubicBezTo>
                  <a:cubicBezTo>
                    <a:pt x="10530" y="11349"/>
                    <a:pt x="10530" y="11898"/>
                    <a:pt x="10530" y="12264"/>
                  </a:cubicBezTo>
                  <a:cubicBezTo>
                    <a:pt x="10530" y="12264"/>
                    <a:pt x="10530" y="12264"/>
                    <a:pt x="10530" y="12264"/>
                  </a:cubicBezTo>
                  <a:cubicBezTo>
                    <a:pt x="10530" y="12447"/>
                    <a:pt x="10665" y="12814"/>
                    <a:pt x="10935" y="12631"/>
                  </a:cubicBezTo>
                  <a:cubicBezTo>
                    <a:pt x="11070" y="12447"/>
                    <a:pt x="11205" y="12447"/>
                    <a:pt x="11070" y="12264"/>
                  </a:cubicBezTo>
                  <a:cubicBezTo>
                    <a:pt x="11070" y="12264"/>
                    <a:pt x="11070" y="12264"/>
                    <a:pt x="11070" y="12264"/>
                  </a:cubicBezTo>
                  <a:cubicBezTo>
                    <a:pt x="11070" y="11898"/>
                    <a:pt x="11070" y="11349"/>
                    <a:pt x="11070" y="10983"/>
                  </a:cubicBezTo>
                  <a:cubicBezTo>
                    <a:pt x="11070" y="10983"/>
                    <a:pt x="11205" y="10983"/>
                    <a:pt x="11205" y="10800"/>
                  </a:cubicBezTo>
                  <a:cubicBezTo>
                    <a:pt x="11340" y="10617"/>
                    <a:pt x="11475" y="10434"/>
                    <a:pt x="11475" y="10068"/>
                  </a:cubicBezTo>
                  <a:cubicBezTo>
                    <a:pt x="11475" y="9702"/>
                    <a:pt x="11205" y="9336"/>
                    <a:pt x="10935" y="9336"/>
                  </a:cubicBezTo>
                  <a:close/>
                  <a:moveTo>
                    <a:pt x="5130" y="10434"/>
                  </a:moveTo>
                  <a:cubicBezTo>
                    <a:pt x="2835" y="10434"/>
                    <a:pt x="2835" y="10434"/>
                    <a:pt x="2835" y="10434"/>
                  </a:cubicBezTo>
                  <a:cubicBezTo>
                    <a:pt x="2700" y="9702"/>
                    <a:pt x="2160" y="8969"/>
                    <a:pt x="1485" y="8969"/>
                  </a:cubicBezTo>
                  <a:cubicBezTo>
                    <a:pt x="675" y="8969"/>
                    <a:pt x="0" y="9885"/>
                    <a:pt x="0" y="10983"/>
                  </a:cubicBezTo>
                  <a:cubicBezTo>
                    <a:pt x="0" y="12081"/>
                    <a:pt x="675" y="12997"/>
                    <a:pt x="1485" y="12997"/>
                  </a:cubicBezTo>
                  <a:cubicBezTo>
                    <a:pt x="2160" y="12997"/>
                    <a:pt x="2700" y="12447"/>
                    <a:pt x="2835" y="11532"/>
                  </a:cubicBezTo>
                  <a:cubicBezTo>
                    <a:pt x="5130" y="11532"/>
                    <a:pt x="5130" y="11532"/>
                    <a:pt x="5130" y="11532"/>
                  </a:cubicBezTo>
                  <a:cubicBezTo>
                    <a:pt x="5265" y="11532"/>
                    <a:pt x="5535" y="11349"/>
                    <a:pt x="5535" y="10983"/>
                  </a:cubicBezTo>
                  <a:cubicBezTo>
                    <a:pt x="5535" y="10800"/>
                    <a:pt x="5265" y="10434"/>
                    <a:pt x="5130" y="10434"/>
                  </a:cubicBezTo>
                  <a:close/>
                  <a:moveTo>
                    <a:pt x="1485" y="11898"/>
                  </a:moveTo>
                  <a:cubicBezTo>
                    <a:pt x="1080" y="11898"/>
                    <a:pt x="810" y="11532"/>
                    <a:pt x="810" y="10983"/>
                  </a:cubicBezTo>
                  <a:cubicBezTo>
                    <a:pt x="810" y="10617"/>
                    <a:pt x="1080" y="10068"/>
                    <a:pt x="1485" y="10068"/>
                  </a:cubicBezTo>
                  <a:cubicBezTo>
                    <a:pt x="1890" y="10068"/>
                    <a:pt x="2160" y="10617"/>
                    <a:pt x="2160" y="10983"/>
                  </a:cubicBezTo>
                  <a:cubicBezTo>
                    <a:pt x="2160" y="11532"/>
                    <a:pt x="1890" y="11898"/>
                    <a:pt x="1485" y="11898"/>
                  </a:cubicBezTo>
                  <a:close/>
                  <a:moveTo>
                    <a:pt x="5130" y="7322"/>
                  </a:moveTo>
                  <a:cubicBezTo>
                    <a:pt x="2700" y="7322"/>
                    <a:pt x="2700" y="7322"/>
                    <a:pt x="2700" y="7322"/>
                  </a:cubicBezTo>
                  <a:cubicBezTo>
                    <a:pt x="2160" y="7322"/>
                    <a:pt x="1890" y="6773"/>
                    <a:pt x="1890" y="6224"/>
                  </a:cubicBezTo>
                  <a:cubicBezTo>
                    <a:pt x="1890" y="4393"/>
                    <a:pt x="1890" y="4393"/>
                    <a:pt x="1890" y="4393"/>
                  </a:cubicBezTo>
                  <a:cubicBezTo>
                    <a:pt x="2430" y="4210"/>
                    <a:pt x="2970" y="3478"/>
                    <a:pt x="2970" y="2563"/>
                  </a:cubicBezTo>
                  <a:cubicBezTo>
                    <a:pt x="2970" y="1464"/>
                    <a:pt x="2295" y="549"/>
                    <a:pt x="1485" y="549"/>
                  </a:cubicBezTo>
                  <a:cubicBezTo>
                    <a:pt x="675" y="549"/>
                    <a:pt x="0" y="1464"/>
                    <a:pt x="0" y="2563"/>
                  </a:cubicBezTo>
                  <a:cubicBezTo>
                    <a:pt x="0" y="3478"/>
                    <a:pt x="405" y="4210"/>
                    <a:pt x="1080" y="4393"/>
                  </a:cubicBezTo>
                  <a:cubicBezTo>
                    <a:pt x="1080" y="6224"/>
                    <a:pt x="1080" y="6224"/>
                    <a:pt x="1080" y="6224"/>
                  </a:cubicBezTo>
                  <a:cubicBezTo>
                    <a:pt x="1080" y="7505"/>
                    <a:pt x="1755" y="8420"/>
                    <a:pt x="2700" y="8420"/>
                  </a:cubicBezTo>
                  <a:cubicBezTo>
                    <a:pt x="5130" y="8420"/>
                    <a:pt x="5130" y="8420"/>
                    <a:pt x="5130" y="8420"/>
                  </a:cubicBezTo>
                  <a:cubicBezTo>
                    <a:pt x="5265" y="8420"/>
                    <a:pt x="5535" y="8054"/>
                    <a:pt x="5535" y="7871"/>
                  </a:cubicBezTo>
                  <a:cubicBezTo>
                    <a:pt x="5535" y="7505"/>
                    <a:pt x="5265" y="7322"/>
                    <a:pt x="5130" y="7322"/>
                  </a:cubicBezTo>
                  <a:close/>
                  <a:moveTo>
                    <a:pt x="810" y="2563"/>
                  </a:moveTo>
                  <a:cubicBezTo>
                    <a:pt x="810" y="2014"/>
                    <a:pt x="1080" y="1647"/>
                    <a:pt x="1485" y="1647"/>
                  </a:cubicBezTo>
                  <a:cubicBezTo>
                    <a:pt x="1890" y="1647"/>
                    <a:pt x="2160" y="2014"/>
                    <a:pt x="2160" y="2563"/>
                  </a:cubicBezTo>
                  <a:cubicBezTo>
                    <a:pt x="2160" y="3112"/>
                    <a:pt x="1890" y="3478"/>
                    <a:pt x="1485" y="3478"/>
                  </a:cubicBezTo>
                  <a:cubicBezTo>
                    <a:pt x="1080" y="3478"/>
                    <a:pt x="810" y="3112"/>
                    <a:pt x="810" y="2563"/>
                  </a:cubicBezTo>
                  <a:close/>
                  <a:moveTo>
                    <a:pt x="5130" y="13729"/>
                  </a:moveTo>
                  <a:cubicBezTo>
                    <a:pt x="2700" y="13729"/>
                    <a:pt x="2700" y="13729"/>
                    <a:pt x="2700" y="13729"/>
                  </a:cubicBezTo>
                  <a:cubicBezTo>
                    <a:pt x="1755" y="13729"/>
                    <a:pt x="1080" y="14644"/>
                    <a:pt x="1080" y="15925"/>
                  </a:cubicBezTo>
                  <a:cubicBezTo>
                    <a:pt x="1080" y="17573"/>
                    <a:pt x="1080" y="17573"/>
                    <a:pt x="1080" y="17573"/>
                  </a:cubicBezTo>
                  <a:cubicBezTo>
                    <a:pt x="405" y="17939"/>
                    <a:pt x="0" y="18671"/>
                    <a:pt x="0" y="19586"/>
                  </a:cubicBezTo>
                  <a:cubicBezTo>
                    <a:pt x="0" y="20685"/>
                    <a:pt x="675" y="21417"/>
                    <a:pt x="1485" y="21417"/>
                  </a:cubicBezTo>
                  <a:cubicBezTo>
                    <a:pt x="2295" y="21417"/>
                    <a:pt x="2970" y="20685"/>
                    <a:pt x="2970" y="19586"/>
                  </a:cubicBezTo>
                  <a:cubicBezTo>
                    <a:pt x="2970" y="18671"/>
                    <a:pt x="2430" y="17939"/>
                    <a:pt x="1890" y="17573"/>
                  </a:cubicBezTo>
                  <a:cubicBezTo>
                    <a:pt x="1890" y="15925"/>
                    <a:pt x="1890" y="15925"/>
                    <a:pt x="1890" y="15925"/>
                  </a:cubicBezTo>
                  <a:cubicBezTo>
                    <a:pt x="1890" y="15193"/>
                    <a:pt x="2295" y="14827"/>
                    <a:pt x="2700" y="14827"/>
                  </a:cubicBezTo>
                  <a:cubicBezTo>
                    <a:pt x="5130" y="14827"/>
                    <a:pt x="5130" y="14827"/>
                    <a:pt x="5130" y="14827"/>
                  </a:cubicBezTo>
                  <a:cubicBezTo>
                    <a:pt x="5265" y="14827"/>
                    <a:pt x="5535" y="14461"/>
                    <a:pt x="5535" y="14278"/>
                  </a:cubicBezTo>
                  <a:cubicBezTo>
                    <a:pt x="5535" y="13912"/>
                    <a:pt x="5265" y="13729"/>
                    <a:pt x="5130" y="13729"/>
                  </a:cubicBezTo>
                  <a:close/>
                  <a:moveTo>
                    <a:pt x="2160" y="19586"/>
                  </a:moveTo>
                  <a:cubicBezTo>
                    <a:pt x="2160" y="19953"/>
                    <a:pt x="1890" y="20502"/>
                    <a:pt x="1485" y="20502"/>
                  </a:cubicBezTo>
                  <a:cubicBezTo>
                    <a:pt x="1080" y="20502"/>
                    <a:pt x="810" y="19953"/>
                    <a:pt x="810" y="19586"/>
                  </a:cubicBezTo>
                  <a:cubicBezTo>
                    <a:pt x="810" y="19037"/>
                    <a:pt x="1080" y="18671"/>
                    <a:pt x="1485" y="18671"/>
                  </a:cubicBezTo>
                  <a:cubicBezTo>
                    <a:pt x="1890" y="18671"/>
                    <a:pt x="2160" y="19037"/>
                    <a:pt x="2160" y="19586"/>
                  </a:cubicBezTo>
                  <a:close/>
                  <a:moveTo>
                    <a:pt x="20115" y="8969"/>
                  </a:moveTo>
                  <a:cubicBezTo>
                    <a:pt x="19440" y="8969"/>
                    <a:pt x="18900" y="9702"/>
                    <a:pt x="18765" y="10434"/>
                  </a:cubicBezTo>
                  <a:cubicBezTo>
                    <a:pt x="16470" y="10434"/>
                    <a:pt x="16470" y="10434"/>
                    <a:pt x="16470" y="10434"/>
                  </a:cubicBezTo>
                  <a:cubicBezTo>
                    <a:pt x="16335" y="10434"/>
                    <a:pt x="16065" y="10800"/>
                    <a:pt x="16065" y="10983"/>
                  </a:cubicBezTo>
                  <a:cubicBezTo>
                    <a:pt x="16065" y="11349"/>
                    <a:pt x="16335" y="11532"/>
                    <a:pt x="16470" y="11532"/>
                  </a:cubicBezTo>
                  <a:cubicBezTo>
                    <a:pt x="18765" y="11532"/>
                    <a:pt x="18765" y="11532"/>
                    <a:pt x="18765" y="11532"/>
                  </a:cubicBezTo>
                  <a:cubicBezTo>
                    <a:pt x="18900" y="12447"/>
                    <a:pt x="19440" y="12997"/>
                    <a:pt x="20115" y="12997"/>
                  </a:cubicBezTo>
                  <a:cubicBezTo>
                    <a:pt x="20925" y="12997"/>
                    <a:pt x="21600" y="12081"/>
                    <a:pt x="21600" y="10983"/>
                  </a:cubicBezTo>
                  <a:cubicBezTo>
                    <a:pt x="21600" y="9885"/>
                    <a:pt x="20925" y="8969"/>
                    <a:pt x="20115" y="8969"/>
                  </a:cubicBezTo>
                  <a:close/>
                  <a:moveTo>
                    <a:pt x="20115" y="11898"/>
                  </a:moveTo>
                  <a:cubicBezTo>
                    <a:pt x="19710" y="11898"/>
                    <a:pt x="19440" y="11532"/>
                    <a:pt x="19440" y="10983"/>
                  </a:cubicBezTo>
                  <a:cubicBezTo>
                    <a:pt x="19440" y="10617"/>
                    <a:pt x="19710" y="10068"/>
                    <a:pt x="20115" y="10068"/>
                  </a:cubicBezTo>
                  <a:cubicBezTo>
                    <a:pt x="20520" y="10068"/>
                    <a:pt x="20790" y="10617"/>
                    <a:pt x="20790" y="10983"/>
                  </a:cubicBezTo>
                  <a:cubicBezTo>
                    <a:pt x="20790" y="11532"/>
                    <a:pt x="20520" y="11898"/>
                    <a:pt x="20115" y="11898"/>
                  </a:cubicBezTo>
                  <a:close/>
                  <a:moveTo>
                    <a:pt x="20520" y="17573"/>
                  </a:moveTo>
                  <a:cubicBezTo>
                    <a:pt x="20520" y="15925"/>
                    <a:pt x="20520" y="15925"/>
                    <a:pt x="20520" y="15925"/>
                  </a:cubicBezTo>
                  <a:cubicBezTo>
                    <a:pt x="20520" y="14644"/>
                    <a:pt x="19845" y="13729"/>
                    <a:pt x="18900" y="13729"/>
                  </a:cubicBezTo>
                  <a:cubicBezTo>
                    <a:pt x="16470" y="13729"/>
                    <a:pt x="16470" y="13729"/>
                    <a:pt x="16470" y="13729"/>
                  </a:cubicBezTo>
                  <a:cubicBezTo>
                    <a:pt x="16335" y="13729"/>
                    <a:pt x="16065" y="13912"/>
                    <a:pt x="16065" y="14278"/>
                  </a:cubicBezTo>
                  <a:cubicBezTo>
                    <a:pt x="16065" y="14461"/>
                    <a:pt x="16335" y="14827"/>
                    <a:pt x="16470" y="14827"/>
                  </a:cubicBezTo>
                  <a:cubicBezTo>
                    <a:pt x="18900" y="14827"/>
                    <a:pt x="18900" y="14827"/>
                    <a:pt x="18900" y="14827"/>
                  </a:cubicBezTo>
                  <a:cubicBezTo>
                    <a:pt x="19440" y="14827"/>
                    <a:pt x="19710" y="15193"/>
                    <a:pt x="19710" y="15925"/>
                  </a:cubicBezTo>
                  <a:cubicBezTo>
                    <a:pt x="19710" y="17573"/>
                    <a:pt x="19710" y="17573"/>
                    <a:pt x="19710" y="17573"/>
                  </a:cubicBezTo>
                  <a:cubicBezTo>
                    <a:pt x="19170" y="17939"/>
                    <a:pt x="18630" y="18671"/>
                    <a:pt x="18630" y="19586"/>
                  </a:cubicBezTo>
                  <a:cubicBezTo>
                    <a:pt x="18630" y="20685"/>
                    <a:pt x="19305" y="21600"/>
                    <a:pt x="20115" y="21600"/>
                  </a:cubicBezTo>
                  <a:cubicBezTo>
                    <a:pt x="20925" y="21600"/>
                    <a:pt x="21600" y="20685"/>
                    <a:pt x="21600" y="19586"/>
                  </a:cubicBezTo>
                  <a:cubicBezTo>
                    <a:pt x="21600" y="18671"/>
                    <a:pt x="21195" y="17939"/>
                    <a:pt x="20520" y="17573"/>
                  </a:cubicBezTo>
                  <a:close/>
                  <a:moveTo>
                    <a:pt x="20115" y="20502"/>
                  </a:moveTo>
                  <a:cubicBezTo>
                    <a:pt x="19710" y="20502"/>
                    <a:pt x="19440" y="19953"/>
                    <a:pt x="19440" y="19586"/>
                  </a:cubicBezTo>
                  <a:cubicBezTo>
                    <a:pt x="19440" y="19037"/>
                    <a:pt x="19710" y="18671"/>
                    <a:pt x="20115" y="18671"/>
                  </a:cubicBezTo>
                  <a:cubicBezTo>
                    <a:pt x="20520" y="18671"/>
                    <a:pt x="20790" y="19037"/>
                    <a:pt x="20790" y="19586"/>
                  </a:cubicBezTo>
                  <a:cubicBezTo>
                    <a:pt x="20790" y="19953"/>
                    <a:pt x="20520" y="20502"/>
                    <a:pt x="20115" y="20502"/>
                  </a:cubicBezTo>
                  <a:close/>
                  <a:moveTo>
                    <a:pt x="16470" y="8420"/>
                  </a:moveTo>
                  <a:cubicBezTo>
                    <a:pt x="18900" y="8420"/>
                    <a:pt x="18900" y="8420"/>
                    <a:pt x="18900" y="8420"/>
                  </a:cubicBezTo>
                  <a:cubicBezTo>
                    <a:pt x="19845" y="8420"/>
                    <a:pt x="20520" y="7505"/>
                    <a:pt x="20520" y="6224"/>
                  </a:cubicBezTo>
                  <a:cubicBezTo>
                    <a:pt x="20520" y="4393"/>
                    <a:pt x="20520" y="4393"/>
                    <a:pt x="20520" y="4393"/>
                  </a:cubicBezTo>
                  <a:cubicBezTo>
                    <a:pt x="21195" y="4210"/>
                    <a:pt x="21600" y="3478"/>
                    <a:pt x="21600" y="2563"/>
                  </a:cubicBezTo>
                  <a:cubicBezTo>
                    <a:pt x="21600" y="1464"/>
                    <a:pt x="20925" y="549"/>
                    <a:pt x="20115" y="549"/>
                  </a:cubicBezTo>
                  <a:cubicBezTo>
                    <a:pt x="19305" y="549"/>
                    <a:pt x="18630" y="1464"/>
                    <a:pt x="18630" y="2563"/>
                  </a:cubicBezTo>
                  <a:cubicBezTo>
                    <a:pt x="18630" y="3478"/>
                    <a:pt x="19170" y="4210"/>
                    <a:pt x="19710" y="4393"/>
                  </a:cubicBezTo>
                  <a:cubicBezTo>
                    <a:pt x="19710" y="6224"/>
                    <a:pt x="19710" y="6224"/>
                    <a:pt x="19710" y="6224"/>
                  </a:cubicBezTo>
                  <a:cubicBezTo>
                    <a:pt x="19710" y="6773"/>
                    <a:pt x="19305" y="7322"/>
                    <a:pt x="18900" y="7322"/>
                  </a:cubicBezTo>
                  <a:cubicBezTo>
                    <a:pt x="16470" y="7322"/>
                    <a:pt x="16470" y="7322"/>
                    <a:pt x="16470" y="7322"/>
                  </a:cubicBezTo>
                  <a:cubicBezTo>
                    <a:pt x="16335" y="7322"/>
                    <a:pt x="16065" y="7505"/>
                    <a:pt x="16065" y="7871"/>
                  </a:cubicBezTo>
                  <a:cubicBezTo>
                    <a:pt x="16065" y="8054"/>
                    <a:pt x="16335" y="8420"/>
                    <a:pt x="16470" y="8420"/>
                  </a:cubicBezTo>
                  <a:close/>
                  <a:moveTo>
                    <a:pt x="19440" y="2563"/>
                  </a:moveTo>
                  <a:cubicBezTo>
                    <a:pt x="19440" y="2014"/>
                    <a:pt x="19710" y="1647"/>
                    <a:pt x="20115" y="1647"/>
                  </a:cubicBezTo>
                  <a:cubicBezTo>
                    <a:pt x="20520" y="1647"/>
                    <a:pt x="20790" y="2014"/>
                    <a:pt x="20790" y="2563"/>
                  </a:cubicBezTo>
                  <a:cubicBezTo>
                    <a:pt x="20790" y="3112"/>
                    <a:pt x="20520" y="3478"/>
                    <a:pt x="20115" y="3478"/>
                  </a:cubicBezTo>
                  <a:cubicBezTo>
                    <a:pt x="19710" y="3478"/>
                    <a:pt x="19440" y="3112"/>
                    <a:pt x="19440" y="2563"/>
                  </a:cubicBezTo>
                  <a:close/>
                </a:path>
              </a:pathLst>
            </a:custGeom>
            <a:solidFill>
              <a:srgbClr val="FCFFF9"/>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7" name="Google Shape;633;p5">
            <a:extLst>
              <a:ext uri="{FF2B5EF4-FFF2-40B4-BE49-F238E27FC236}">
                <a16:creationId xmlns:a16="http://schemas.microsoft.com/office/drawing/2014/main" id="{021FC9B1-AD26-A688-AF9B-F7C0877D18DE}"/>
              </a:ext>
            </a:extLst>
          </p:cNvPr>
          <p:cNvGrpSpPr/>
          <p:nvPr/>
        </p:nvGrpSpPr>
        <p:grpSpPr>
          <a:xfrm>
            <a:off x="5118284" y="1898991"/>
            <a:ext cx="610163" cy="610163"/>
            <a:chOff x="5814500" y="1728614"/>
            <a:chExt cx="1140900" cy="1140900"/>
          </a:xfrm>
        </p:grpSpPr>
        <p:sp>
          <p:nvSpPr>
            <p:cNvPr id="8" name="Google Shape;634;p5">
              <a:extLst>
                <a:ext uri="{FF2B5EF4-FFF2-40B4-BE49-F238E27FC236}">
                  <a16:creationId xmlns:a16="http://schemas.microsoft.com/office/drawing/2014/main" id="{62997A48-CB47-F510-988C-4CCBD28A06B0}"/>
                </a:ext>
              </a:extLst>
            </p:cNvPr>
            <p:cNvSpPr/>
            <p:nvPr/>
          </p:nvSpPr>
          <p:spPr>
            <a:xfrm>
              <a:off x="5814500" y="1728614"/>
              <a:ext cx="1140900" cy="1140900"/>
            </a:xfrm>
            <a:prstGeom prst="ellipse">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494A48"/>
                </a:solidFill>
                <a:latin typeface="Helvetica Neue"/>
                <a:ea typeface="Helvetica Neue"/>
                <a:cs typeface="Helvetica Neue"/>
                <a:sym typeface="Helvetica Neue"/>
              </a:endParaRPr>
            </a:p>
          </p:txBody>
        </p:sp>
        <p:sp>
          <p:nvSpPr>
            <p:cNvPr id="9" name="Google Shape;635;p5">
              <a:extLst>
                <a:ext uri="{FF2B5EF4-FFF2-40B4-BE49-F238E27FC236}">
                  <a16:creationId xmlns:a16="http://schemas.microsoft.com/office/drawing/2014/main" id="{A20E3E7A-3014-1656-5CC1-D85D84BE1941}"/>
                </a:ext>
              </a:extLst>
            </p:cNvPr>
            <p:cNvSpPr/>
            <p:nvPr/>
          </p:nvSpPr>
          <p:spPr>
            <a:xfrm>
              <a:off x="6017351" y="1926512"/>
              <a:ext cx="735197" cy="745092"/>
            </a:xfrm>
            <a:custGeom>
              <a:avLst/>
              <a:gdLst/>
              <a:ahLst/>
              <a:cxnLst/>
              <a:rect l="l" t="t" r="r" b="b"/>
              <a:pathLst>
                <a:path w="21250" h="21600" extrusionOk="0">
                  <a:moveTo>
                    <a:pt x="10492" y="810"/>
                  </a:moveTo>
                  <a:cubicBezTo>
                    <a:pt x="13158" y="810"/>
                    <a:pt x="15692" y="1755"/>
                    <a:pt x="17558" y="3645"/>
                  </a:cubicBezTo>
                  <a:cubicBezTo>
                    <a:pt x="17558" y="3645"/>
                    <a:pt x="17558" y="3645"/>
                    <a:pt x="17558" y="3645"/>
                  </a:cubicBezTo>
                  <a:cubicBezTo>
                    <a:pt x="16358" y="3780"/>
                    <a:pt x="16358" y="3780"/>
                    <a:pt x="16358" y="3780"/>
                  </a:cubicBezTo>
                  <a:cubicBezTo>
                    <a:pt x="16225" y="3780"/>
                    <a:pt x="15958" y="3915"/>
                    <a:pt x="15958" y="4185"/>
                  </a:cubicBezTo>
                  <a:cubicBezTo>
                    <a:pt x="15958" y="4320"/>
                    <a:pt x="16225" y="4590"/>
                    <a:pt x="16358" y="4590"/>
                  </a:cubicBezTo>
                  <a:cubicBezTo>
                    <a:pt x="16358" y="4590"/>
                    <a:pt x="16358" y="4590"/>
                    <a:pt x="16358" y="4590"/>
                  </a:cubicBezTo>
                  <a:cubicBezTo>
                    <a:pt x="18492" y="4455"/>
                    <a:pt x="18492" y="4455"/>
                    <a:pt x="18492" y="4455"/>
                  </a:cubicBezTo>
                  <a:cubicBezTo>
                    <a:pt x="18758" y="4455"/>
                    <a:pt x="18892" y="4320"/>
                    <a:pt x="18892" y="4050"/>
                  </a:cubicBezTo>
                  <a:cubicBezTo>
                    <a:pt x="18892" y="1890"/>
                    <a:pt x="18892" y="1890"/>
                    <a:pt x="18892" y="1890"/>
                  </a:cubicBezTo>
                  <a:cubicBezTo>
                    <a:pt x="18892" y="1755"/>
                    <a:pt x="18758" y="1485"/>
                    <a:pt x="18492" y="1485"/>
                  </a:cubicBezTo>
                  <a:cubicBezTo>
                    <a:pt x="18358" y="1485"/>
                    <a:pt x="18092" y="1755"/>
                    <a:pt x="18092" y="1890"/>
                  </a:cubicBezTo>
                  <a:cubicBezTo>
                    <a:pt x="18092" y="3105"/>
                    <a:pt x="18092" y="3105"/>
                    <a:pt x="18092" y="3105"/>
                  </a:cubicBezTo>
                  <a:cubicBezTo>
                    <a:pt x="18092" y="3105"/>
                    <a:pt x="18092" y="3105"/>
                    <a:pt x="18092" y="3105"/>
                  </a:cubicBezTo>
                  <a:cubicBezTo>
                    <a:pt x="16092" y="1080"/>
                    <a:pt x="13425" y="0"/>
                    <a:pt x="10625" y="0"/>
                  </a:cubicBezTo>
                  <a:cubicBezTo>
                    <a:pt x="10625" y="0"/>
                    <a:pt x="10492" y="0"/>
                    <a:pt x="10492" y="0"/>
                  </a:cubicBezTo>
                  <a:cubicBezTo>
                    <a:pt x="7692" y="0"/>
                    <a:pt x="5025" y="1215"/>
                    <a:pt x="3025" y="3240"/>
                  </a:cubicBezTo>
                  <a:cubicBezTo>
                    <a:pt x="1558" y="4725"/>
                    <a:pt x="625" y="6615"/>
                    <a:pt x="225" y="8640"/>
                  </a:cubicBezTo>
                  <a:cubicBezTo>
                    <a:pt x="-175" y="10530"/>
                    <a:pt x="-42" y="12555"/>
                    <a:pt x="625" y="14445"/>
                  </a:cubicBezTo>
                  <a:cubicBezTo>
                    <a:pt x="625" y="14580"/>
                    <a:pt x="758" y="14715"/>
                    <a:pt x="892" y="14715"/>
                  </a:cubicBezTo>
                  <a:cubicBezTo>
                    <a:pt x="1025" y="14715"/>
                    <a:pt x="1025" y="14715"/>
                    <a:pt x="1025" y="14715"/>
                  </a:cubicBezTo>
                  <a:cubicBezTo>
                    <a:pt x="1292" y="14580"/>
                    <a:pt x="1425" y="14445"/>
                    <a:pt x="1292" y="14175"/>
                  </a:cubicBezTo>
                  <a:cubicBezTo>
                    <a:pt x="92" y="10530"/>
                    <a:pt x="892" y="6615"/>
                    <a:pt x="3558" y="3780"/>
                  </a:cubicBezTo>
                  <a:cubicBezTo>
                    <a:pt x="5425" y="1890"/>
                    <a:pt x="7825" y="810"/>
                    <a:pt x="10492" y="810"/>
                  </a:cubicBezTo>
                  <a:close/>
                  <a:moveTo>
                    <a:pt x="10625" y="21600"/>
                  </a:moveTo>
                  <a:cubicBezTo>
                    <a:pt x="13425" y="21600"/>
                    <a:pt x="16225" y="20520"/>
                    <a:pt x="18225" y="18360"/>
                  </a:cubicBezTo>
                  <a:cubicBezTo>
                    <a:pt x="19692" y="16875"/>
                    <a:pt x="20625" y="14985"/>
                    <a:pt x="21025" y="12960"/>
                  </a:cubicBezTo>
                  <a:cubicBezTo>
                    <a:pt x="21425" y="11070"/>
                    <a:pt x="21292" y="9045"/>
                    <a:pt x="20625" y="7155"/>
                  </a:cubicBezTo>
                  <a:cubicBezTo>
                    <a:pt x="20625" y="6885"/>
                    <a:pt x="20358" y="6885"/>
                    <a:pt x="20225" y="6885"/>
                  </a:cubicBezTo>
                  <a:cubicBezTo>
                    <a:pt x="19958" y="7020"/>
                    <a:pt x="19825" y="7155"/>
                    <a:pt x="19958" y="7425"/>
                  </a:cubicBezTo>
                  <a:cubicBezTo>
                    <a:pt x="21158" y="11070"/>
                    <a:pt x="20358" y="14985"/>
                    <a:pt x="17692" y="17820"/>
                  </a:cubicBezTo>
                  <a:cubicBezTo>
                    <a:pt x="15692" y="19845"/>
                    <a:pt x="13158" y="20790"/>
                    <a:pt x="10625" y="20790"/>
                  </a:cubicBezTo>
                  <a:cubicBezTo>
                    <a:pt x="8092" y="20790"/>
                    <a:pt x="5692" y="19845"/>
                    <a:pt x="3692" y="17955"/>
                  </a:cubicBezTo>
                  <a:cubicBezTo>
                    <a:pt x="3692" y="17955"/>
                    <a:pt x="3692" y="17955"/>
                    <a:pt x="3692" y="17955"/>
                  </a:cubicBezTo>
                  <a:cubicBezTo>
                    <a:pt x="4892" y="17820"/>
                    <a:pt x="4892" y="17820"/>
                    <a:pt x="4892" y="17820"/>
                  </a:cubicBezTo>
                  <a:cubicBezTo>
                    <a:pt x="5025" y="17820"/>
                    <a:pt x="5292" y="17685"/>
                    <a:pt x="5292" y="17415"/>
                  </a:cubicBezTo>
                  <a:cubicBezTo>
                    <a:pt x="5292" y="17280"/>
                    <a:pt x="5025" y="17010"/>
                    <a:pt x="4892" y="17010"/>
                  </a:cubicBezTo>
                  <a:cubicBezTo>
                    <a:pt x="4892" y="17010"/>
                    <a:pt x="4892" y="17010"/>
                    <a:pt x="4892" y="17010"/>
                  </a:cubicBezTo>
                  <a:cubicBezTo>
                    <a:pt x="2758" y="17145"/>
                    <a:pt x="2758" y="17145"/>
                    <a:pt x="2758" y="17145"/>
                  </a:cubicBezTo>
                  <a:cubicBezTo>
                    <a:pt x="2625" y="17145"/>
                    <a:pt x="2492" y="17145"/>
                    <a:pt x="2358" y="17280"/>
                  </a:cubicBezTo>
                  <a:cubicBezTo>
                    <a:pt x="2358" y="17280"/>
                    <a:pt x="2358" y="17415"/>
                    <a:pt x="2358" y="17550"/>
                  </a:cubicBezTo>
                  <a:cubicBezTo>
                    <a:pt x="2358" y="19710"/>
                    <a:pt x="2358" y="19710"/>
                    <a:pt x="2358" y="19710"/>
                  </a:cubicBezTo>
                  <a:cubicBezTo>
                    <a:pt x="2358" y="19845"/>
                    <a:pt x="2492" y="20115"/>
                    <a:pt x="2758" y="20115"/>
                  </a:cubicBezTo>
                  <a:cubicBezTo>
                    <a:pt x="2758" y="20115"/>
                    <a:pt x="2758" y="20115"/>
                    <a:pt x="2758" y="20115"/>
                  </a:cubicBezTo>
                  <a:cubicBezTo>
                    <a:pt x="2892" y="20115"/>
                    <a:pt x="3158" y="19845"/>
                    <a:pt x="3158" y="19710"/>
                  </a:cubicBezTo>
                  <a:cubicBezTo>
                    <a:pt x="3158" y="18495"/>
                    <a:pt x="3158" y="18495"/>
                    <a:pt x="3158" y="18495"/>
                  </a:cubicBezTo>
                  <a:cubicBezTo>
                    <a:pt x="3158" y="18495"/>
                    <a:pt x="3158" y="18495"/>
                    <a:pt x="3158" y="18495"/>
                  </a:cubicBezTo>
                  <a:cubicBezTo>
                    <a:pt x="5292" y="20520"/>
                    <a:pt x="7958" y="21600"/>
                    <a:pt x="10625" y="21600"/>
                  </a:cubicBezTo>
                  <a:close/>
                  <a:moveTo>
                    <a:pt x="11425" y="5670"/>
                  </a:moveTo>
                  <a:cubicBezTo>
                    <a:pt x="11292" y="5400"/>
                    <a:pt x="11158" y="5265"/>
                    <a:pt x="11158" y="4995"/>
                  </a:cubicBezTo>
                  <a:cubicBezTo>
                    <a:pt x="11025" y="4725"/>
                    <a:pt x="10892" y="4590"/>
                    <a:pt x="10625" y="4590"/>
                  </a:cubicBezTo>
                  <a:cubicBezTo>
                    <a:pt x="10492" y="4590"/>
                    <a:pt x="10358" y="4725"/>
                    <a:pt x="10225" y="4725"/>
                  </a:cubicBezTo>
                  <a:cubicBezTo>
                    <a:pt x="10225" y="4860"/>
                    <a:pt x="10092" y="4995"/>
                    <a:pt x="10092" y="4995"/>
                  </a:cubicBezTo>
                  <a:cubicBezTo>
                    <a:pt x="10092" y="4995"/>
                    <a:pt x="10092" y="4995"/>
                    <a:pt x="10092" y="4995"/>
                  </a:cubicBezTo>
                  <a:cubicBezTo>
                    <a:pt x="9292" y="7155"/>
                    <a:pt x="8625" y="9180"/>
                    <a:pt x="7825" y="11205"/>
                  </a:cubicBezTo>
                  <a:cubicBezTo>
                    <a:pt x="6492" y="14580"/>
                    <a:pt x="6492" y="14580"/>
                    <a:pt x="6492" y="14580"/>
                  </a:cubicBezTo>
                  <a:cubicBezTo>
                    <a:pt x="6492" y="14850"/>
                    <a:pt x="6492" y="15120"/>
                    <a:pt x="6625" y="15255"/>
                  </a:cubicBezTo>
                  <a:cubicBezTo>
                    <a:pt x="6758" y="15390"/>
                    <a:pt x="6892" y="15390"/>
                    <a:pt x="7025" y="15390"/>
                  </a:cubicBezTo>
                  <a:cubicBezTo>
                    <a:pt x="7158" y="15390"/>
                    <a:pt x="7292" y="15390"/>
                    <a:pt x="7292" y="15255"/>
                  </a:cubicBezTo>
                  <a:cubicBezTo>
                    <a:pt x="8492" y="14850"/>
                    <a:pt x="8492" y="14850"/>
                    <a:pt x="8492" y="14850"/>
                  </a:cubicBezTo>
                  <a:cubicBezTo>
                    <a:pt x="9158" y="14445"/>
                    <a:pt x="9958" y="14175"/>
                    <a:pt x="10625" y="13905"/>
                  </a:cubicBezTo>
                  <a:cubicBezTo>
                    <a:pt x="11425" y="14175"/>
                    <a:pt x="12225" y="14580"/>
                    <a:pt x="13025" y="14850"/>
                  </a:cubicBezTo>
                  <a:cubicBezTo>
                    <a:pt x="13958" y="15255"/>
                    <a:pt x="13958" y="15255"/>
                    <a:pt x="13958" y="15255"/>
                  </a:cubicBezTo>
                  <a:cubicBezTo>
                    <a:pt x="13958" y="15390"/>
                    <a:pt x="14092" y="15390"/>
                    <a:pt x="14225" y="15390"/>
                  </a:cubicBezTo>
                  <a:cubicBezTo>
                    <a:pt x="14358" y="15390"/>
                    <a:pt x="14492" y="15390"/>
                    <a:pt x="14625" y="15255"/>
                  </a:cubicBezTo>
                  <a:cubicBezTo>
                    <a:pt x="14758" y="15120"/>
                    <a:pt x="14758" y="14850"/>
                    <a:pt x="14625" y="14580"/>
                  </a:cubicBezTo>
                  <a:cubicBezTo>
                    <a:pt x="13825" y="12150"/>
                    <a:pt x="12892" y="9855"/>
                    <a:pt x="11958" y="7425"/>
                  </a:cubicBezTo>
                  <a:lnTo>
                    <a:pt x="11425" y="5670"/>
                  </a:lnTo>
                  <a:close/>
                  <a:moveTo>
                    <a:pt x="13292" y="14175"/>
                  </a:moveTo>
                  <a:cubicBezTo>
                    <a:pt x="12492" y="13770"/>
                    <a:pt x="11558" y="13500"/>
                    <a:pt x="10758" y="13095"/>
                  </a:cubicBezTo>
                  <a:cubicBezTo>
                    <a:pt x="10758" y="13095"/>
                    <a:pt x="10625" y="13095"/>
                    <a:pt x="10625" y="13095"/>
                  </a:cubicBezTo>
                  <a:cubicBezTo>
                    <a:pt x="10625" y="13095"/>
                    <a:pt x="10492" y="13095"/>
                    <a:pt x="10492" y="13095"/>
                  </a:cubicBezTo>
                  <a:cubicBezTo>
                    <a:pt x="9692" y="13365"/>
                    <a:pt x="8892" y="13770"/>
                    <a:pt x="8225" y="14040"/>
                  </a:cubicBezTo>
                  <a:cubicBezTo>
                    <a:pt x="7425" y="14310"/>
                    <a:pt x="7425" y="14310"/>
                    <a:pt x="7425" y="14310"/>
                  </a:cubicBezTo>
                  <a:cubicBezTo>
                    <a:pt x="8492" y="11475"/>
                    <a:pt x="8492" y="11475"/>
                    <a:pt x="8492" y="11475"/>
                  </a:cubicBezTo>
                  <a:cubicBezTo>
                    <a:pt x="9292" y="9585"/>
                    <a:pt x="9958" y="7830"/>
                    <a:pt x="10625" y="5940"/>
                  </a:cubicBezTo>
                  <a:cubicBezTo>
                    <a:pt x="10625" y="5940"/>
                    <a:pt x="10625" y="5940"/>
                    <a:pt x="10625" y="5940"/>
                  </a:cubicBezTo>
                  <a:cubicBezTo>
                    <a:pt x="11292" y="7695"/>
                    <a:pt x="11292" y="7695"/>
                    <a:pt x="11292" y="7695"/>
                  </a:cubicBezTo>
                  <a:cubicBezTo>
                    <a:pt x="12092" y="9855"/>
                    <a:pt x="12892" y="12150"/>
                    <a:pt x="13692" y="14310"/>
                  </a:cubicBezTo>
                  <a:lnTo>
                    <a:pt x="13292" y="14175"/>
                  </a:lnTo>
                  <a:close/>
                </a:path>
              </a:pathLst>
            </a:custGeom>
            <a:solidFill>
              <a:srgbClr val="FCFFF9"/>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0" name="Picture 9">
            <a:extLst>
              <a:ext uri="{FF2B5EF4-FFF2-40B4-BE49-F238E27FC236}">
                <a16:creationId xmlns:a16="http://schemas.microsoft.com/office/drawing/2014/main" id="{B02D3F89-6F47-95EB-1E62-19FEB080E6D8}"/>
              </a:ext>
            </a:extLst>
          </p:cNvPr>
          <p:cNvPicPr>
            <a:picLocks noChangeAspect="1"/>
          </p:cNvPicPr>
          <p:nvPr/>
        </p:nvPicPr>
        <p:blipFill>
          <a:blip r:embed="rId4"/>
          <a:srcRect l="8615" t="-47" r="6262" b="47"/>
          <a:stretch>
            <a:fillRect/>
          </a:stretch>
        </p:blipFill>
        <p:spPr>
          <a:xfrm>
            <a:off x="63500" y="44451"/>
            <a:ext cx="4133850" cy="6762750"/>
          </a:xfrm>
          <a:prstGeom prst="rect">
            <a:avLst/>
          </a:prstGeom>
        </p:spPr>
      </p:pic>
      <p:grpSp>
        <p:nvGrpSpPr>
          <p:cNvPr id="11" name="Google Shape;636;p5">
            <a:extLst>
              <a:ext uri="{FF2B5EF4-FFF2-40B4-BE49-F238E27FC236}">
                <a16:creationId xmlns:a16="http://schemas.microsoft.com/office/drawing/2014/main" id="{F346915E-6004-FB2C-5B36-ED28CF1BCF86}"/>
              </a:ext>
            </a:extLst>
          </p:cNvPr>
          <p:cNvGrpSpPr/>
          <p:nvPr/>
        </p:nvGrpSpPr>
        <p:grpSpPr>
          <a:xfrm>
            <a:off x="5118284" y="5185773"/>
            <a:ext cx="610163" cy="610163"/>
            <a:chOff x="8535999" y="4251378"/>
            <a:chExt cx="1140900" cy="1140900"/>
          </a:xfrm>
        </p:grpSpPr>
        <p:sp>
          <p:nvSpPr>
            <p:cNvPr id="12" name="Google Shape;637;p5">
              <a:extLst>
                <a:ext uri="{FF2B5EF4-FFF2-40B4-BE49-F238E27FC236}">
                  <a16:creationId xmlns:a16="http://schemas.microsoft.com/office/drawing/2014/main" id="{DB2C6A83-AD21-502B-72B7-CB18D0CFFD32}"/>
                </a:ext>
              </a:extLst>
            </p:cNvPr>
            <p:cNvSpPr/>
            <p:nvPr/>
          </p:nvSpPr>
          <p:spPr>
            <a:xfrm>
              <a:off x="8535999" y="4251378"/>
              <a:ext cx="1140900" cy="1140900"/>
            </a:xfrm>
            <a:prstGeom prst="ellipse">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494A48"/>
                </a:solidFill>
                <a:latin typeface="Helvetica Neue"/>
                <a:ea typeface="Helvetica Neue"/>
                <a:cs typeface="Helvetica Neue"/>
                <a:sym typeface="Helvetica Neue"/>
              </a:endParaRPr>
            </a:p>
          </p:txBody>
        </p:sp>
        <p:sp>
          <p:nvSpPr>
            <p:cNvPr id="13" name="Google Shape;638;p5">
              <a:extLst>
                <a:ext uri="{FF2B5EF4-FFF2-40B4-BE49-F238E27FC236}">
                  <a16:creationId xmlns:a16="http://schemas.microsoft.com/office/drawing/2014/main" id="{30CEC146-A9A0-5555-E4A0-DC6D6DE8CED7}"/>
                </a:ext>
              </a:extLst>
            </p:cNvPr>
            <p:cNvSpPr/>
            <p:nvPr/>
          </p:nvSpPr>
          <p:spPr>
            <a:xfrm>
              <a:off x="8737696" y="4449273"/>
              <a:ext cx="737505" cy="745105"/>
            </a:xfrm>
            <a:custGeom>
              <a:avLst/>
              <a:gdLst/>
              <a:ahLst/>
              <a:cxnLst/>
              <a:rect l="l" t="t" r="r" b="b"/>
              <a:pathLst>
                <a:path w="21533" h="21566" extrusionOk="0">
                  <a:moveTo>
                    <a:pt x="10766" y="4286"/>
                  </a:moveTo>
                  <a:cubicBezTo>
                    <a:pt x="11036" y="4286"/>
                    <a:pt x="11171" y="4016"/>
                    <a:pt x="11171" y="3881"/>
                  </a:cubicBezTo>
                  <a:cubicBezTo>
                    <a:pt x="11171" y="1316"/>
                    <a:pt x="11171" y="1316"/>
                    <a:pt x="11171" y="1316"/>
                  </a:cubicBezTo>
                  <a:cubicBezTo>
                    <a:pt x="12116" y="2261"/>
                    <a:pt x="12116" y="2261"/>
                    <a:pt x="12116" y="2261"/>
                  </a:cubicBezTo>
                  <a:cubicBezTo>
                    <a:pt x="12116" y="2261"/>
                    <a:pt x="12251" y="2396"/>
                    <a:pt x="12386" y="2396"/>
                  </a:cubicBezTo>
                  <a:cubicBezTo>
                    <a:pt x="12386" y="2396"/>
                    <a:pt x="12521" y="2261"/>
                    <a:pt x="12656" y="2261"/>
                  </a:cubicBezTo>
                  <a:cubicBezTo>
                    <a:pt x="12791" y="2126"/>
                    <a:pt x="12791" y="1856"/>
                    <a:pt x="12656" y="1721"/>
                  </a:cubicBezTo>
                  <a:cubicBezTo>
                    <a:pt x="11036" y="101"/>
                    <a:pt x="11036" y="101"/>
                    <a:pt x="11036" y="101"/>
                  </a:cubicBezTo>
                  <a:cubicBezTo>
                    <a:pt x="10901" y="-34"/>
                    <a:pt x="10631" y="-34"/>
                    <a:pt x="10496" y="101"/>
                  </a:cubicBezTo>
                  <a:cubicBezTo>
                    <a:pt x="8876" y="1721"/>
                    <a:pt x="8876" y="1721"/>
                    <a:pt x="8876" y="1721"/>
                  </a:cubicBezTo>
                  <a:cubicBezTo>
                    <a:pt x="8741" y="1856"/>
                    <a:pt x="8741" y="2126"/>
                    <a:pt x="8876" y="2261"/>
                  </a:cubicBezTo>
                  <a:cubicBezTo>
                    <a:pt x="9011" y="2396"/>
                    <a:pt x="9281" y="2396"/>
                    <a:pt x="9416" y="2261"/>
                  </a:cubicBezTo>
                  <a:cubicBezTo>
                    <a:pt x="10361" y="1316"/>
                    <a:pt x="10361" y="1316"/>
                    <a:pt x="10361" y="1316"/>
                  </a:cubicBezTo>
                  <a:cubicBezTo>
                    <a:pt x="10361" y="3881"/>
                    <a:pt x="10361" y="3881"/>
                    <a:pt x="10361" y="3881"/>
                  </a:cubicBezTo>
                  <a:cubicBezTo>
                    <a:pt x="10361" y="4016"/>
                    <a:pt x="10496" y="4286"/>
                    <a:pt x="10766" y="4286"/>
                  </a:cubicBezTo>
                  <a:close/>
                  <a:moveTo>
                    <a:pt x="10766" y="17246"/>
                  </a:moveTo>
                  <a:cubicBezTo>
                    <a:pt x="10496" y="17246"/>
                    <a:pt x="10361" y="17516"/>
                    <a:pt x="10361" y="17651"/>
                  </a:cubicBezTo>
                  <a:cubicBezTo>
                    <a:pt x="10361" y="20216"/>
                    <a:pt x="10361" y="20216"/>
                    <a:pt x="10361" y="20216"/>
                  </a:cubicBezTo>
                  <a:cubicBezTo>
                    <a:pt x="9416" y="19271"/>
                    <a:pt x="9416" y="19271"/>
                    <a:pt x="9416" y="19271"/>
                  </a:cubicBezTo>
                  <a:cubicBezTo>
                    <a:pt x="9281" y="19136"/>
                    <a:pt x="9011" y="19136"/>
                    <a:pt x="8876" y="19271"/>
                  </a:cubicBezTo>
                  <a:cubicBezTo>
                    <a:pt x="8741" y="19406"/>
                    <a:pt x="8741" y="19676"/>
                    <a:pt x="8876" y="19811"/>
                  </a:cubicBezTo>
                  <a:cubicBezTo>
                    <a:pt x="10496" y="21431"/>
                    <a:pt x="10496" y="21431"/>
                    <a:pt x="10496" y="21431"/>
                  </a:cubicBezTo>
                  <a:cubicBezTo>
                    <a:pt x="10496" y="21566"/>
                    <a:pt x="10631" y="21566"/>
                    <a:pt x="10766" y="21566"/>
                  </a:cubicBezTo>
                  <a:cubicBezTo>
                    <a:pt x="10901" y="21566"/>
                    <a:pt x="10901" y="21566"/>
                    <a:pt x="11036" y="21431"/>
                  </a:cubicBezTo>
                  <a:cubicBezTo>
                    <a:pt x="12656" y="19811"/>
                    <a:pt x="12656" y="19811"/>
                    <a:pt x="12656" y="19811"/>
                  </a:cubicBezTo>
                  <a:cubicBezTo>
                    <a:pt x="12791" y="19676"/>
                    <a:pt x="12791" y="19406"/>
                    <a:pt x="12656" y="19271"/>
                  </a:cubicBezTo>
                  <a:cubicBezTo>
                    <a:pt x="12521" y="19136"/>
                    <a:pt x="12251" y="19136"/>
                    <a:pt x="12116" y="19271"/>
                  </a:cubicBezTo>
                  <a:cubicBezTo>
                    <a:pt x="11171" y="20216"/>
                    <a:pt x="11171" y="20216"/>
                    <a:pt x="11171" y="20216"/>
                  </a:cubicBezTo>
                  <a:cubicBezTo>
                    <a:pt x="11171" y="17651"/>
                    <a:pt x="11171" y="17651"/>
                    <a:pt x="11171" y="17651"/>
                  </a:cubicBezTo>
                  <a:cubicBezTo>
                    <a:pt x="11171" y="17516"/>
                    <a:pt x="11036" y="17246"/>
                    <a:pt x="10766" y="17246"/>
                  </a:cubicBezTo>
                  <a:close/>
                  <a:moveTo>
                    <a:pt x="4286" y="10766"/>
                  </a:moveTo>
                  <a:cubicBezTo>
                    <a:pt x="4286" y="10496"/>
                    <a:pt x="4016" y="10361"/>
                    <a:pt x="3881" y="10361"/>
                  </a:cubicBezTo>
                  <a:cubicBezTo>
                    <a:pt x="1316" y="10361"/>
                    <a:pt x="1316" y="10361"/>
                    <a:pt x="1316" y="10361"/>
                  </a:cubicBezTo>
                  <a:cubicBezTo>
                    <a:pt x="2261" y="9416"/>
                    <a:pt x="2261" y="9416"/>
                    <a:pt x="2261" y="9416"/>
                  </a:cubicBezTo>
                  <a:cubicBezTo>
                    <a:pt x="2396" y="9281"/>
                    <a:pt x="2396" y="9011"/>
                    <a:pt x="2261" y="8876"/>
                  </a:cubicBezTo>
                  <a:cubicBezTo>
                    <a:pt x="2126" y="8741"/>
                    <a:pt x="1856" y="8741"/>
                    <a:pt x="1721" y="8876"/>
                  </a:cubicBezTo>
                  <a:cubicBezTo>
                    <a:pt x="101" y="10496"/>
                    <a:pt x="101" y="10496"/>
                    <a:pt x="101" y="10496"/>
                  </a:cubicBezTo>
                  <a:cubicBezTo>
                    <a:pt x="-34" y="10631"/>
                    <a:pt x="-34" y="10901"/>
                    <a:pt x="101" y="11036"/>
                  </a:cubicBezTo>
                  <a:cubicBezTo>
                    <a:pt x="1721" y="12656"/>
                    <a:pt x="1721" y="12656"/>
                    <a:pt x="1721" y="12656"/>
                  </a:cubicBezTo>
                  <a:cubicBezTo>
                    <a:pt x="1721" y="12656"/>
                    <a:pt x="1856" y="12791"/>
                    <a:pt x="1991" y="12791"/>
                  </a:cubicBezTo>
                  <a:cubicBezTo>
                    <a:pt x="1991" y="12791"/>
                    <a:pt x="2126" y="12656"/>
                    <a:pt x="2261" y="12656"/>
                  </a:cubicBezTo>
                  <a:cubicBezTo>
                    <a:pt x="2396" y="12521"/>
                    <a:pt x="2396" y="12251"/>
                    <a:pt x="2261" y="12116"/>
                  </a:cubicBezTo>
                  <a:cubicBezTo>
                    <a:pt x="1316" y="11171"/>
                    <a:pt x="1316" y="11171"/>
                    <a:pt x="1316" y="11171"/>
                  </a:cubicBezTo>
                  <a:cubicBezTo>
                    <a:pt x="3881" y="11171"/>
                    <a:pt x="3881" y="11171"/>
                    <a:pt x="3881" y="11171"/>
                  </a:cubicBezTo>
                  <a:cubicBezTo>
                    <a:pt x="4016" y="11171"/>
                    <a:pt x="4286" y="11036"/>
                    <a:pt x="4286" y="10766"/>
                  </a:cubicBezTo>
                  <a:close/>
                  <a:moveTo>
                    <a:pt x="19811" y="8876"/>
                  </a:moveTo>
                  <a:cubicBezTo>
                    <a:pt x="19676" y="8741"/>
                    <a:pt x="19406" y="8741"/>
                    <a:pt x="19271" y="8876"/>
                  </a:cubicBezTo>
                  <a:cubicBezTo>
                    <a:pt x="19136" y="9011"/>
                    <a:pt x="19136" y="9281"/>
                    <a:pt x="19271" y="9416"/>
                  </a:cubicBezTo>
                  <a:cubicBezTo>
                    <a:pt x="20216" y="10361"/>
                    <a:pt x="20216" y="10361"/>
                    <a:pt x="20216" y="10361"/>
                  </a:cubicBezTo>
                  <a:cubicBezTo>
                    <a:pt x="17651" y="10361"/>
                    <a:pt x="17651" y="10361"/>
                    <a:pt x="17651" y="10361"/>
                  </a:cubicBezTo>
                  <a:cubicBezTo>
                    <a:pt x="17516" y="10361"/>
                    <a:pt x="17246" y="10496"/>
                    <a:pt x="17246" y="10766"/>
                  </a:cubicBezTo>
                  <a:cubicBezTo>
                    <a:pt x="17246" y="11036"/>
                    <a:pt x="17516" y="11171"/>
                    <a:pt x="17651" y="11171"/>
                  </a:cubicBezTo>
                  <a:cubicBezTo>
                    <a:pt x="20216" y="11171"/>
                    <a:pt x="20216" y="11171"/>
                    <a:pt x="20216" y="11171"/>
                  </a:cubicBezTo>
                  <a:cubicBezTo>
                    <a:pt x="19271" y="12116"/>
                    <a:pt x="19271" y="12116"/>
                    <a:pt x="19271" y="12116"/>
                  </a:cubicBezTo>
                  <a:cubicBezTo>
                    <a:pt x="19136" y="12251"/>
                    <a:pt x="19136" y="12521"/>
                    <a:pt x="19271" y="12656"/>
                  </a:cubicBezTo>
                  <a:cubicBezTo>
                    <a:pt x="19406" y="12656"/>
                    <a:pt x="19541" y="12791"/>
                    <a:pt x="19541" y="12791"/>
                  </a:cubicBezTo>
                  <a:cubicBezTo>
                    <a:pt x="19676" y="12791"/>
                    <a:pt x="19811" y="12656"/>
                    <a:pt x="19811" y="12656"/>
                  </a:cubicBezTo>
                  <a:cubicBezTo>
                    <a:pt x="21431" y="11036"/>
                    <a:pt x="21431" y="11036"/>
                    <a:pt x="21431" y="11036"/>
                  </a:cubicBezTo>
                  <a:cubicBezTo>
                    <a:pt x="21566" y="10901"/>
                    <a:pt x="21566" y="10631"/>
                    <a:pt x="21431" y="10496"/>
                  </a:cubicBezTo>
                  <a:lnTo>
                    <a:pt x="19811" y="8876"/>
                  </a:lnTo>
                  <a:close/>
                  <a:moveTo>
                    <a:pt x="3071" y="3476"/>
                  </a:moveTo>
                  <a:cubicBezTo>
                    <a:pt x="3071" y="5636"/>
                    <a:pt x="3071" y="5636"/>
                    <a:pt x="3071" y="5636"/>
                  </a:cubicBezTo>
                  <a:cubicBezTo>
                    <a:pt x="3071" y="5906"/>
                    <a:pt x="3206" y="6041"/>
                    <a:pt x="3476" y="6041"/>
                  </a:cubicBezTo>
                  <a:cubicBezTo>
                    <a:pt x="3611" y="6041"/>
                    <a:pt x="3746" y="5906"/>
                    <a:pt x="3746" y="5636"/>
                  </a:cubicBezTo>
                  <a:cubicBezTo>
                    <a:pt x="3746" y="4421"/>
                    <a:pt x="3746" y="4421"/>
                    <a:pt x="3746" y="4421"/>
                  </a:cubicBezTo>
                  <a:cubicBezTo>
                    <a:pt x="5636" y="6176"/>
                    <a:pt x="5636" y="6176"/>
                    <a:pt x="5636" y="6176"/>
                  </a:cubicBezTo>
                  <a:cubicBezTo>
                    <a:pt x="5636" y="6176"/>
                    <a:pt x="5771" y="6311"/>
                    <a:pt x="5906" y="6311"/>
                  </a:cubicBezTo>
                  <a:cubicBezTo>
                    <a:pt x="6041" y="6311"/>
                    <a:pt x="6041" y="6176"/>
                    <a:pt x="6176" y="6176"/>
                  </a:cubicBezTo>
                  <a:cubicBezTo>
                    <a:pt x="6311" y="6041"/>
                    <a:pt x="6311" y="5771"/>
                    <a:pt x="6176" y="5636"/>
                  </a:cubicBezTo>
                  <a:cubicBezTo>
                    <a:pt x="4421" y="3746"/>
                    <a:pt x="4421" y="3746"/>
                    <a:pt x="4421" y="3746"/>
                  </a:cubicBezTo>
                  <a:cubicBezTo>
                    <a:pt x="5636" y="3746"/>
                    <a:pt x="5636" y="3746"/>
                    <a:pt x="5636" y="3746"/>
                  </a:cubicBezTo>
                  <a:cubicBezTo>
                    <a:pt x="5906" y="3746"/>
                    <a:pt x="6041" y="3611"/>
                    <a:pt x="6041" y="3476"/>
                  </a:cubicBezTo>
                  <a:cubicBezTo>
                    <a:pt x="6041" y="3206"/>
                    <a:pt x="5906" y="3071"/>
                    <a:pt x="5636" y="3071"/>
                  </a:cubicBezTo>
                  <a:cubicBezTo>
                    <a:pt x="3476" y="3071"/>
                    <a:pt x="3476" y="3071"/>
                    <a:pt x="3476" y="3071"/>
                  </a:cubicBezTo>
                  <a:cubicBezTo>
                    <a:pt x="3206" y="3071"/>
                    <a:pt x="3071" y="3206"/>
                    <a:pt x="3071" y="3476"/>
                  </a:cubicBezTo>
                  <a:close/>
                  <a:moveTo>
                    <a:pt x="15491" y="18056"/>
                  </a:moveTo>
                  <a:cubicBezTo>
                    <a:pt x="15491" y="18326"/>
                    <a:pt x="15626" y="18461"/>
                    <a:pt x="15896" y="18461"/>
                  </a:cubicBezTo>
                  <a:cubicBezTo>
                    <a:pt x="18056" y="18461"/>
                    <a:pt x="18056" y="18461"/>
                    <a:pt x="18056" y="18461"/>
                  </a:cubicBezTo>
                  <a:cubicBezTo>
                    <a:pt x="18326" y="18461"/>
                    <a:pt x="18461" y="18326"/>
                    <a:pt x="18461" y="18056"/>
                  </a:cubicBezTo>
                  <a:cubicBezTo>
                    <a:pt x="18461" y="15896"/>
                    <a:pt x="18461" y="15896"/>
                    <a:pt x="18461" y="15896"/>
                  </a:cubicBezTo>
                  <a:cubicBezTo>
                    <a:pt x="18461" y="15626"/>
                    <a:pt x="18326" y="15491"/>
                    <a:pt x="18056" y="15491"/>
                  </a:cubicBezTo>
                  <a:cubicBezTo>
                    <a:pt x="17921" y="15491"/>
                    <a:pt x="17651" y="15626"/>
                    <a:pt x="17651" y="15896"/>
                  </a:cubicBezTo>
                  <a:cubicBezTo>
                    <a:pt x="17651" y="17111"/>
                    <a:pt x="17651" y="17111"/>
                    <a:pt x="17651" y="17111"/>
                  </a:cubicBezTo>
                  <a:cubicBezTo>
                    <a:pt x="15896" y="15356"/>
                    <a:pt x="15896" y="15356"/>
                    <a:pt x="15896" y="15356"/>
                  </a:cubicBezTo>
                  <a:cubicBezTo>
                    <a:pt x="15761" y="15221"/>
                    <a:pt x="15491" y="15221"/>
                    <a:pt x="15356" y="15356"/>
                  </a:cubicBezTo>
                  <a:cubicBezTo>
                    <a:pt x="15221" y="15491"/>
                    <a:pt x="15221" y="15761"/>
                    <a:pt x="15356" y="15896"/>
                  </a:cubicBezTo>
                  <a:cubicBezTo>
                    <a:pt x="17111" y="17651"/>
                    <a:pt x="17111" y="17651"/>
                    <a:pt x="17111" y="17651"/>
                  </a:cubicBezTo>
                  <a:cubicBezTo>
                    <a:pt x="15896" y="17651"/>
                    <a:pt x="15896" y="17651"/>
                    <a:pt x="15896" y="17651"/>
                  </a:cubicBezTo>
                  <a:cubicBezTo>
                    <a:pt x="15626" y="17651"/>
                    <a:pt x="15491" y="17921"/>
                    <a:pt x="15491" y="18056"/>
                  </a:cubicBezTo>
                  <a:close/>
                  <a:moveTo>
                    <a:pt x="6176" y="15356"/>
                  </a:moveTo>
                  <a:cubicBezTo>
                    <a:pt x="6041" y="15221"/>
                    <a:pt x="5771" y="15221"/>
                    <a:pt x="5636" y="15356"/>
                  </a:cubicBezTo>
                  <a:cubicBezTo>
                    <a:pt x="3746" y="17111"/>
                    <a:pt x="3746" y="17111"/>
                    <a:pt x="3746" y="17111"/>
                  </a:cubicBezTo>
                  <a:cubicBezTo>
                    <a:pt x="3746" y="15896"/>
                    <a:pt x="3746" y="15896"/>
                    <a:pt x="3746" y="15896"/>
                  </a:cubicBezTo>
                  <a:cubicBezTo>
                    <a:pt x="3746" y="15626"/>
                    <a:pt x="3611" y="15491"/>
                    <a:pt x="3341" y="15491"/>
                  </a:cubicBezTo>
                  <a:cubicBezTo>
                    <a:pt x="3206" y="15491"/>
                    <a:pt x="3071" y="15626"/>
                    <a:pt x="3071" y="15896"/>
                  </a:cubicBezTo>
                  <a:cubicBezTo>
                    <a:pt x="3071" y="18056"/>
                    <a:pt x="3071" y="18056"/>
                    <a:pt x="3071" y="18056"/>
                  </a:cubicBezTo>
                  <a:cubicBezTo>
                    <a:pt x="3071" y="18326"/>
                    <a:pt x="3206" y="18461"/>
                    <a:pt x="3341" y="18461"/>
                  </a:cubicBezTo>
                  <a:cubicBezTo>
                    <a:pt x="5636" y="18461"/>
                    <a:pt x="5636" y="18461"/>
                    <a:pt x="5636" y="18461"/>
                  </a:cubicBezTo>
                  <a:cubicBezTo>
                    <a:pt x="5906" y="18461"/>
                    <a:pt x="6041" y="18326"/>
                    <a:pt x="6041" y="18056"/>
                  </a:cubicBezTo>
                  <a:cubicBezTo>
                    <a:pt x="6041" y="17921"/>
                    <a:pt x="5906" y="17651"/>
                    <a:pt x="5636" y="17651"/>
                  </a:cubicBezTo>
                  <a:cubicBezTo>
                    <a:pt x="4421" y="17651"/>
                    <a:pt x="4421" y="17651"/>
                    <a:pt x="4421" y="17651"/>
                  </a:cubicBezTo>
                  <a:cubicBezTo>
                    <a:pt x="6176" y="15896"/>
                    <a:pt x="6176" y="15896"/>
                    <a:pt x="6176" y="15896"/>
                  </a:cubicBezTo>
                  <a:cubicBezTo>
                    <a:pt x="6311" y="15761"/>
                    <a:pt x="6311" y="15491"/>
                    <a:pt x="6176" y="15356"/>
                  </a:cubicBezTo>
                  <a:close/>
                  <a:moveTo>
                    <a:pt x="18056" y="6041"/>
                  </a:moveTo>
                  <a:cubicBezTo>
                    <a:pt x="18326" y="6041"/>
                    <a:pt x="18461" y="5906"/>
                    <a:pt x="18461" y="5636"/>
                  </a:cubicBezTo>
                  <a:cubicBezTo>
                    <a:pt x="18461" y="3476"/>
                    <a:pt x="18461" y="3476"/>
                    <a:pt x="18461" y="3476"/>
                  </a:cubicBezTo>
                  <a:cubicBezTo>
                    <a:pt x="18461" y="3206"/>
                    <a:pt x="18326" y="3071"/>
                    <a:pt x="18056" y="3071"/>
                  </a:cubicBezTo>
                  <a:cubicBezTo>
                    <a:pt x="15896" y="3071"/>
                    <a:pt x="15896" y="3071"/>
                    <a:pt x="15896" y="3071"/>
                  </a:cubicBezTo>
                  <a:cubicBezTo>
                    <a:pt x="15626" y="3071"/>
                    <a:pt x="15491" y="3206"/>
                    <a:pt x="15491" y="3476"/>
                  </a:cubicBezTo>
                  <a:cubicBezTo>
                    <a:pt x="15491" y="3611"/>
                    <a:pt x="15626" y="3746"/>
                    <a:pt x="15896" y="3746"/>
                  </a:cubicBezTo>
                  <a:cubicBezTo>
                    <a:pt x="17111" y="3746"/>
                    <a:pt x="17111" y="3746"/>
                    <a:pt x="17111" y="3746"/>
                  </a:cubicBezTo>
                  <a:cubicBezTo>
                    <a:pt x="15356" y="5636"/>
                    <a:pt x="15356" y="5636"/>
                    <a:pt x="15356" y="5636"/>
                  </a:cubicBezTo>
                  <a:cubicBezTo>
                    <a:pt x="15221" y="5771"/>
                    <a:pt x="15221" y="6041"/>
                    <a:pt x="15356" y="6176"/>
                  </a:cubicBezTo>
                  <a:cubicBezTo>
                    <a:pt x="15491" y="6176"/>
                    <a:pt x="15491" y="6311"/>
                    <a:pt x="15626" y="6311"/>
                  </a:cubicBezTo>
                  <a:cubicBezTo>
                    <a:pt x="15761" y="6311"/>
                    <a:pt x="15896" y="6176"/>
                    <a:pt x="15896" y="6176"/>
                  </a:cubicBezTo>
                  <a:cubicBezTo>
                    <a:pt x="17651" y="4421"/>
                    <a:pt x="17651" y="4421"/>
                    <a:pt x="17651" y="4421"/>
                  </a:cubicBezTo>
                  <a:cubicBezTo>
                    <a:pt x="17651" y="5636"/>
                    <a:pt x="17651" y="5636"/>
                    <a:pt x="17651" y="5636"/>
                  </a:cubicBezTo>
                  <a:cubicBezTo>
                    <a:pt x="17651" y="5906"/>
                    <a:pt x="17921" y="6041"/>
                    <a:pt x="18056" y="6041"/>
                  </a:cubicBezTo>
                  <a:close/>
                  <a:moveTo>
                    <a:pt x="10766" y="5366"/>
                  </a:moveTo>
                  <a:cubicBezTo>
                    <a:pt x="10091" y="5366"/>
                    <a:pt x="9416" y="5501"/>
                    <a:pt x="8741" y="5771"/>
                  </a:cubicBezTo>
                  <a:cubicBezTo>
                    <a:pt x="6041" y="6986"/>
                    <a:pt x="4691" y="10091"/>
                    <a:pt x="5771" y="12791"/>
                  </a:cubicBezTo>
                  <a:cubicBezTo>
                    <a:pt x="6716" y="14816"/>
                    <a:pt x="8606" y="16166"/>
                    <a:pt x="10766" y="16166"/>
                  </a:cubicBezTo>
                  <a:cubicBezTo>
                    <a:pt x="11441" y="16166"/>
                    <a:pt x="12116" y="16031"/>
                    <a:pt x="12791" y="15761"/>
                  </a:cubicBezTo>
                  <a:cubicBezTo>
                    <a:pt x="15491" y="14546"/>
                    <a:pt x="16841" y="11441"/>
                    <a:pt x="15761" y="8741"/>
                  </a:cubicBezTo>
                  <a:cubicBezTo>
                    <a:pt x="14816" y="6716"/>
                    <a:pt x="12926" y="5366"/>
                    <a:pt x="10766" y="5366"/>
                  </a:cubicBezTo>
                  <a:close/>
                  <a:moveTo>
                    <a:pt x="6446" y="12251"/>
                  </a:moveTo>
                  <a:cubicBezTo>
                    <a:pt x="6176" y="11306"/>
                    <a:pt x="6176" y="10226"/>
                    <a:pt x="6446" y="9281"/>
                  </a:cubicBezTo>
                  <a:cubicBezTo>
                    <a:pt x="7661" y="9281"/>
                    <a:pt x="7661" y="9281"/>
                    <a:pt x="7661" y="9281"/>
                  </a:cubicBezTo>
                  <a:cubicBezTo>
                    <a:pt x="7661" y="9821"/>
                    <a:pt x="7526" y="10226"/>
                    <a:pt x="7526" y="10766"/>
                  </a:cubicBezTo>
                  <a:cubicBezTo>
                    <a:pt x="7526" y="11171"/>
                    <a:pt x="7661" y="11711"/>
                    <a:pt x="7796" y="12251"/>
                  </a:cubicBezTo>
                  <a:lnTo>
                    <a:pt x="6446" y="12251"/>
                  </a:lnTo>
                  <a:close/>
                  <a:moveTo>
                    <a:pt x="8336" y="10766"/>
                  </a:moveTo>
                  <a:cubicBezTo>
                    <a:pt x="8336" y="10226"/>
                    <a:pt x="8471" y="9686"/>
                    <a:pt x="8471" y="9281"/>
                  </a:cubicBezTo>
                  <a:cubicBezTo>
                    <a:pt x="10361" y="9281"/>
                    <a:pt x="10361" y="9281"/>
                    <a:pt x="10361" y="9281"/>
                  </a:cubicBezTo>
                  <a:cubicBezTo>
                    <a:pt x="10361" y="12251"/>
                    <a:pt x="10361" y="12251"/>
                    <a:pt x="10361" y="12251"/>
                  </a:cubicBezTo>
                  <a:cubicBezTo>
                    <a:pt x="8606" y="12251"/>
                    <a:pt x="8606" y="12251"/>
                    <a:pt x="8606" y="12251"/>
                  </a:cubicBezTo>
                  <a:cubicBezTo>
                    <a:pt x="8471" y="11711"/>
                    <a:pt x="8336" y="11171"/>
                    <a:pt x="8336" y="10766"/>
                  </a:cubicBezTo>
                  <a:close/>
                  <a:moveTo>
                    <a:pt x="11171" y="6311"/>
                  </a:moveTo>
                  <a:cubicBezTo>
                    <a:pt x="11846" y="6581"/>
                    <a:pt x="12386" y="7391"/>
                    <a:pt x="12791" y="8471"/>
                  </a:cubicBezTo>
                  <a:cubicBezTo>
                    <a:pt x="11171" y="8471"/>
                    <a:pt x="11171" y="8471"/>
                    <a:pt x="11171" y="8471"/>
                  </a:cubicBezTo>
                  <a:cubicBezTo>
                    <a:pt x="11171" y="6311"/>
                    <a:pt x="11171" y="6311"/>
                    <a:pt x="11171" y="6311"/>
                  </a:cubicBezTo>
                  <a:close/>
                  <a:moveTo>
                    <a:pt x="10361" y="6311"/>
                  </a:moveTo>
                  <a:cubicBezTo>
                    <a:pt x="10361" y="8471"/>
                    <a:pt x="10361" y="8471"/>
                    <a:pt x="10361" y="8471"/>
                  </a:cubicBezTo>
                  <a:cubicBezTo>
                    <a:pt x="8741" y="8471"/>
                    <a:pt x="8741" y="8471"/>
                    <a:pt x="8741" y="8471"/>
                  </a:cubicBezTo>
                  <a:cubicBezTo>
                    <a:pt x="9146" y="7391"/>
                    <a:pt x="9686" y="6581"/>
                    <a:pt x="10361" y="6311"/>
                  </a:cubicBezTo>
                  <a:close/>
                  <a:moveTo>
                    <a:pt x="10361" y="13061"/>
                  </a:moveTo>
                  <a:cubicBezTo>
                    <a:pt x="10361" y="15221"/>
                    <a:pt x="10361" y="15221"/>
                    <a:pt x="10361" y="15221"/>
                  </a:cubicBezTo>
                  <a:cubicBezTo>
                    <a:pt x="9686" y="14951"/>
                    <a:pt x="9146" y="14006"/>
                    <a:pt x="8876" y="13061"/>
                  </a:cubicBezTo>
                  <a:lnTo>
                    <a:pt x="10361" y="13061"/>
                  </a:lnTo>
                  <a:close/>
                  <a:moveTo>
                    <a:pt x="11171" y="15221"/>
                  </a:moveTo>
                  <a:cubicBezTo>
                    <a:pt x="11171" y="13061"/>
                    <a:pt x="11171" y="13061"/>
                    <a:pt x="11171" y="13061"/>
                  </a:cubicBezTo>
                  <a:cubicBezTo>
                    <a:pt x="12791" y="13061"/>
                    <a:pt x="12791" y="13061"/>
                    <a:pt x="12791" y="13061"/>
                  </a:cubicBezTo>
                  <a:cubicBezTo>
                    <a:pt x="12386" y="14141"/>
                    <a:pt x="11846" y="14951"/>
                    <a:pt x="11171" y="15221"/>
                  </a:cubicBezTo>
                  <a:close/>
                  <a:moveTo>
                    <a:pt x="11171" y="12251"/>
                  </a:moveTo>
                  <a:cubicBezTo>
                    <a:pt x="11171" y="9281"/>
                    <a:pt x="11171" y="9281"/>
                    <a:pt x="11171" y="9281"/>
                  </a:cubicBezTo>
                  <a:cubicBezTo>
                    <a:pt x="13061" y="9281"/>
                    <a:pt x="13061" y="9281"/>
                    <a:pt x="13061" y="9281"/>
                  </a:cubicBezTo>
                  <a:cubicBezTo>
                    <a:pt x="13196" y="9686"/>
                    <a:pt x="13196" y="10226"/>
                    <a:pt x="13196" y="10766"/>
                  </a:cubicBezTo>
                  <a:cubicBezTo>
                    <a:pt x="13196" y="11171"/>
                    <a:pt x="13196" y="11711"/>
                    <a:pt x="13061" y="12251"/>
                  </a:cubicBezTo>
                  <a:lnTo>
                    <a:pt x="11171" y="12251"/>
                  </a:lnTo>
                  <a:close/>
                  <a:moveTo>
                    <a:pt x="13871" y="9281"/>
                  </a:moveTo>
                  <a:cubicBezTo>
                    <a:pt x="15086" y="9281"/>
                    <a:pt x="15086" y="9281"/>
                    <a:pt x="15086" y="9281"/>
                  </a:cubicBezTo>
                  <a:cubicBezTo>
                    <a:pt x="15356" y="10226"/>
                    <a:pt x="15356" y="11306"/>
                    <a:pt x="15086" y="12251"/>
                  </a:cubicBezTo>
                  <a:cubicBezTo>
                    <a:pt x="13871" y="12251"/>
                    <a:pt x="13871" y="12251"/>
                    <a:pt x="13871" y="12251"/>
                  </a:cubicBezTo>
                  <a:cubicBezTo>
                    <a:pt x="13871" y="11711"/>
                    <a:pt x="14006" y="11171"/>
                    <a:pt x="14006" y="10766"/>
                  </a:cubicBezTo>
                  <a:cubicBezTo>
                    <a:pt x="14006" y="10226"/>
                    <a:pt x="14006" y="9821"/>
                    <a:pt x="13871" y="9281"/>
                  </a:cubicBezTo>
                  <a:close/>
                  <a:moveTo>
                    <a:pt x="14681" y="8471"/>
                  </a:moveTo>
                  <a:cubicBezTo>
                    <a:pt x="13736" y="8471"/>
                    <a:pt x="13736" y="8471"/>
                    <a:pt x="13736" y="8471"/>
                  </a:cubicBezTo>
                  <a:cubicBezTo>
                    <a:pt x="13466" y="8066"/>
                    <a:pt x="13331" y="7526"/>
                    <a:pt x="13196" y="7121"/>
                  </a:cubicBezTo>
                  <a:cubicBezTo>
                    <a:pt x="13061" y="6986"/>
                    <a:pt x="12926" y="6851"/>
                    <a:pt x="12791" y="6716"/>
                  </a:cubicBezTo>
                  <a:cubicBezTo>
                    <a:pt x="13601" y="7121"/>
                    <a:pt x="14276" y="7661"/>
                    <a:pt x="14681" y="8471"/>
                  </a:cubicBezTo>
                  <a:close/>
                  <a:moveTo>
                    <a:pt x="8741" y="6716"/>
                  </a:moveTo>
                  <a:cubicBezTo>
                    <a:pt x="8606" y="6851"/>
                    <a:pt x="8606" y="6986"/>
                    <a:pt x="8471" y="7121"/>
                  </a:cubicBezTo>
                  <a:cubicBezTo>
                    <a:pt x="8201" y="7526"/>
                    <a:pt x="8066" y="8066"/>
                    <a:pt x="7931" y="8471"/>
                  </a:cubicBezTo>
                  <a:cubicBezTo>
                    <a:pt x="6851" y="8471"/>
                    <a:pt x="6851" y="8471"/>
                    <a:pt x="6851" y="8471"/>
                  </a:cubicBezTo>
                  <a:cubicBezTo>
                    <a:pt x="7256" y="7661"/>
                    <a:pt x="7931" y="7121"/>
                    <a:pt x="8741" y="6716"/>
                  </a:cubicBezTo>
                  <a:close/>
                  <a:moveTo>
                    <a:pt x="6851" y="13061"/>
                  </a:moveTo>
                  <a:cubicBezTo>
                    <a:pt x="7931" y="13061"/>
                    <a:pt x="7931" y="13061"/>
                    <a:pt x="7931" y="13061"/>
                  </a:cubicBezTo>
                  <a:cubicBezTo>
                    <a:pt x="8201" y="13736"/>
                    <a:pt x="8471" y="14411"/>
                    <a:pt x="8876" y="14951"/>
                  </a:cubicBezTo>
                  <a:cubicBezTo>
                    <a:pt x="8066" y="14546"/>
                    <a:pt x="7256" y="13871"/>
                    <a:pt x="6851" y="13061"/>
                  </a:cubicBezTo>
                  <a:close/>
                  <a:moveTo>
                    <a:pt x="12656" y="14816"/>
                  </a:moveTo>
                  <a:cubicBezTo>
                    <a:pt x="13061" y="14411"/>
                    <a:pt x="13331" y="13736"/>
                    <a:pt x="13601" y="13061"/>
                  </a:cubicBezTo>
                  <a:cubicBezTo>
                    <a:pt x="14681" y="13061"/>
                    <a:pt x="14681" y="13061"/>
                    <a:pt x="14681" y="13061"/>
                  </a:cubicBezTo>
                  <a:cubicBezTo>
                    <a:pt x="14276" y="13871"/>
                    <a:pt x="13601" y="14411"/>
                    <a:pt x="12656" y="14816"/>
                  </a:cubicBezTo>
                  <a:close/>
                </a:path>
              </a:pathLst>
            </a:custGeom>
            <a:solidFill>
              <a:srgbClr val="FCFFF9"/>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14" name="Google Shape;639;p5">
            <a:extLst>
              <a:ext uri="{FF2B5EF4-FFF2-40B4-BE49-F238E27FC236}">
                <a16:creationId xmlns:a16="http://schemas.microsoft.com/office/drawing/2014/main" id="{726887A3-7C17-D6DA-1EF4-2EB33F77F916}"/>
              </a:ext>
            </a:extLst>
          </p:cNvPr>
          <p:cNvGrpSpPr/>
          <p:nvPr/>
        </p:nvGrpSpPr>
        <p:grpSpPr>
          <a:xfrm>
            <a:off x="5118284" y="2994585"/>
            <a:ext cx="610163" cy="610163"/>
            <a:chOff x="8476100" y="1728624"/>
            <a:chExt cx="1140900" cy="1140900"/>
          </a:xfrm>
        </p:grpSpPr>
        <p:sp>
          <p:nvSpPr>
            <p:cNvPr id="15" name="Google Shape;640;p5">
              <a:extLst>
                <a:ext uri="{FF2B5EF4-FFF2-40B4-BE49-F238E27FC236}">
                  <a16:creationId xmlns:a16="http://schemas.microsoft.com/office/drawing/2014/main" id="{22CF96AF-8C06-1FFF-E662-E568B4DECFAB}"/>
                </a:ext>
              </a:extLst>
            </p:cNvPr>
            <p:cNvSpPr/>
            <p:nvPr/>
          </p:nvSpPr>
          <p:spPr>
            <a:xfrm>
              <a:off x="8476100" y="1728624"/>
              <a:ext cx="1140900" cy="1140900"/>
            </a:xfrm>
            <a:prstGeom prst="ellipse">
              <a:avLst/>
            </a:prstGeom>
            <a:solidFill>
              <a:srgbClr val="5B6A3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rgbClr val="494A48"/>
                </a:solidFill>
                <a:latin typeface="Helvetica Neue"/>
                <a:ea typeface="Helvetica Neue"/>
                <a:cs typeface="Helvetica Neue"/>
                <a:sym typeface="Helvetica Neue"/>
              </a:endParaRPr>
            </a:p>
          </p:txBody>
        </p:sp>
        <p:sp>
          <p:nvSpPr>
            <p:cNvPr id="16" name="Google Shape;641;p5">
              <a:extLst>
                <a:ext uri="{FF2B5EF4-FFF2-40B4-BE49-F238E27FC236}">
                  <a16:creationId xmlns:a16="http://schemas.microsoft.com/office/drawing/2014/main" id="{A3124106-3B36-AB13-9236-FB1E729800F2}"/>
                </a:ext>
              </a:extLst>
            </p:cNvPr>
            <p:cNvSpPr/>
            <p:nvPr/>
          </p:nvSpPr>
          <p:spPr>
            <a:xfrm>
              <a:off x="8678948" y="1911372"/>
              <a:ext cx="735210" cy="775386"/>
            </a:xfrm>
            <a:custGeom>
              <a:avLst/>
              <a:gdLst/>
              <a:ahLst/>
              <a:cxnLst/>
              <a:rect l="l" t="t" r="r" b="b"/>
              <a:pathLst>
                <a:path w="21600" h="21600" extrusionOk="0">
                  <a:moveTo>
                    <a:pt x="20188" y="10935"/>
                  </a:moveTo>
                  <a:cubicBezTo>
                    <a:pt x="20188" y="10800"/>
                    <a:pt x="20188" y="10800"/>
                    <a:pt x="20188" y="10665"/>
                  </a:cubicBezTo>
                  <a:cubicBezTo>
                    <a:pt x="21459" y="8235"/>
                    <a:pt x="21459" y="8235"/>
                    <a:pt x="21459" y="8235"/>
                  </a:cubicBezTo>
                  <a:cubicBezTo>
                    <a:pt x="21600" y="7965"/>
                    <a:pt x="21600" y="7695"/>
                    <a:pt x="21600" y="7425"/>
                  </a:cubicBezTo>
                  <a:cubicBezTo>
                    <a:pt x="21459" y="7155"/>
                    <a:pt x="21318" y="7020"/>
                    <a:pt x="21035" y="6885"/>
                  </a:cubicBezTo>
                  <a:cubicBezTo>
                    <a:pt x="18494" y="5670"/>
                    <a:pt x="18494" y="5670"/>
                    <a:pt x="18494" y="5670"/>
                  </a:cubicBezTo>
                  <a:cubicBezTo>
                    <a:pt x="18353" y="5535"/>
                    <a:pt x="18353" y="5535"/>
                    <a:pt x="18353" y="5400"/>
                  </a:cubicBezTo>
                  <a:cubicBezTo>
                    <a:pt x="17929" y="2700"/>
                    <a:pt x="17929" y="2700"/>
                    <a:pt x="17929" y="2700"/>
                  </a:cubicBezTo>
                  <a:cubicBezTo>
                    <a:pt x="17788" y="2295"/>
                    <a:pt x="17365" y="1890"/>
                    <a:pt x="16800" y="1890"/>
                  </a:cubicBezTo>
                  <a:cubicBezTo>
                    <a:pt x="16659" y="1890"/>
                    <a:pt x="16659" y="1890"/>
                    <a:pt x="16659" y="1890"/>
                  </a:cubicBezTo>
                  <a:cubicBezTo>
                    <a:pt x="13835" y="2295"/>
                    <a:pt x="13835" y="2295"/>
                    <a:pt x="13835" y="2295"/>
                  </a:cubicBezTo>
                  <a:cubicBezTo>
                    <a:pt x="13694" y="2295"/>
                    <a:pt x="13694" y="2295"/>
                    <a:pt x="13553" y="2160"/>
                  </a:cubicBezTo>
                  <a:cubicBezTo>
                    <a:pt x="11576" y="270"/>
                    <a:pt x="11576" y="270"/>
                    <a:pt x="11576" y="270"/>
                  </a:cubicBezTo>
                  <a:cubicBezTo>
                    <a:pt x="11435" y="135"/>
                    <a:pt x="11153" y="0"/>
                    <a:pt x="10871" y="0"/>
                  </a:cubicBezTo>
                  <a:cubicBezTo>
                    <a:pt x="10447" y="0"/>
                    <a:pt x="10165" y="135"/>
                    <a:pt x="10024" y="270"/>
                  </a:cubicBezTo>
                  <a:cubicBezTo>
                    <a:pt x="8047" y="2160"/>
                    <a:pt x="8047" y="2160"/>
                    <a:pt x="8047" y="2160"/>
                  </a:cubicBezTo>
                  <a:cubicBezTo>
                    <a:pt x="7906" y="2295"/>
                    <a:pt x="7906" y="2295"/>
                    <a:pt x="7765" y="2295"/>
                  </a:cubicBezTo>
                  <a:cubicBezTo>
                    <a:pt x="7765" y="2295"/>
                    <a:pt x="7765" y="2295"/>
                    <a:pt x="7765" y="2295"/>
                  </a:cubicBezTo>
                  <a:cubicBezTo>
                    <a:pt x="7765" y="2295"/>
                    <a:pt x="7765" y="2295"/>
                    <a:pt x="7765" y="2295"/>
                  </a:cubicBezTo>
                  <a:cubicBezTo>
                    <a:pt x="4941" y="1890"/>
                    <a:pt x="4941" y="1890"/>
                    <a:pt x="4941" y="1890"/>
                  </a:cubicBezTo>
                  <a:cubicBezTo>
                    <a:pt x="4941" y="1890"/>
                    <a:pt x="4941" y="1890"/>
                    <a:pt x="4800" y="1890"/>
                  </a:cubicBezTo>
                  <a:cubicBezTo>
                    <a:pt x="4235" y="1890"/>
                    <a:pt x="3812" y="2295"/>
                    <a:pt x="3671" y="2700"/>
                  </a:cubicBezTo>
                  <a:cubicBezTo>
                    <a:pt x="3247" y="5400"/>
                    <a:pt x="3247" y="5400"/>
                    <a:pt x="3247" y="5400"/>
                  </a:cubicBezTo>
                  <a:cubicBezTo>
                    <a:pt x="3247" y="5535"/>
                    <a:pt x="3247" y="5535"/>
                    <a:pt x="3106" y="5670"/>
                  </a:cubicBezTo>
                  <a:cubicBezTo>
                    <a:pt x="565" y="6885"/>
                    <a:pt x="565" y="6885"/>
                    <a:pt x="565" y="6885"/>
                  </a:cubicBezTo>
                  <a:cubicBezTo>
                    <a:pt x="282" y="7020"/>
                    <a:pt x="141" y="7155"/>
                    <a:pt x="0" y="7425"/>
                  </a:cubicBezTo>
                  <a:cubicBezTo>
                    <a:pt x="0" y="7695"/>
                    <a:pt x="0" y="8100"/>
                    <a:pt x="141" y="8235"/>
                  </a:cubicBezTo>
                  <a:cubicBezTo>
                    <a:pt x="1412" y="10665"/>
                    <a:pt x="1412" y="10665"/>
                    <a:pt x="1412" y="10665"/>
                  </a:cubicBezTo>
                  <a:cubicBezTo>
                    <a:pt x="1412" y="10800"/>
                    <a:pt x="1412" y="10800"/>
                    <a:pt x="1412" y="10935"/>
                  </a:cubicBezTo>
                  <a:cubicBezTo>
                    <a:pt x="141" y="13365"/>
                    <a:pt x="141" y="13365"/>
                    <a:pt x="141" y="13365"/>
                  </a:cubicBezTo>
                  <a:cubicBezTo>
                    <a:pt x="0" y="13635"/>
                    <a:pt x="0" y="13905"/>
                    <a:pt x="0" y="14175"/>
                  </a:cubicBezTo>
                  <a:cubicBezTo>
                    <a:pt x="141" y="14445"/>
                    <a:pt x="282" y="14580"/>
                    <a:pt x="565" y="14715"/>
                  </a:cubicBezTo>
                  <a:cubicBezTo>
                    <a:pt x="3106" y="15930"/>
                    <a:pt x="3106" y="15930"/>
                    <a:pt x="3106" y="15930"/>
                  </a:cubicBezTo>
                  <a:cubicBezTo>
                    <a:pt x="3247" y="16065"/>
                    <a:pt x="3247" y="16065"/>
                    <a:pt x="3247" y="16200"/>
                  </a:cubicBezTo>
                  <a:cubicBezTo>
                    <a:pt x="3671" y="18900"/>
                    <a:pt x="3671" y="18900"/>
                    <a:pt x="3671" y="18900"/>
                  </a:cubicBezTo>
                  <a:cubicBezTo>
                    <a:pt x="3812" y="19305"/>
                    <a:pt x="4235" y="19710"/>
                    <a:pt x="4800" y="19710"/>
                  </a:cubicBezTo>
                  <a:cubicBezTo>
                    <a:pt x="4941" y="19710"/>
                    <a:pt x="4941" y="19710"/>
                    <a:pt x="4941" y="19710"/>
                  </a:cubicBezTo>
                  <a:cubicBezTo>
                    <a:pt x="7765" y="19305"/>
                    <a:pt x="7765" y="19305"/>
                    <a:pt x="7765" y="19305"/>
                  </a:cubicBezTo>
                  <a:cubicBezTo>
                    <a:pt x="7906" y="19305"/>
                    <a:pt x="7906" y="19305"/>
                    <a:pt x="8047" y="19440"/>
                  </a:cubicBezTo>
                  <a:cubicBezTo>
                    <a:pt x="10024" y="21330"/>
                    <a:pt x="10024" y="21330"/>
                    <a:pt x="10024" y="21330"/>
                  </a:cubicBezTo>
                  <a:cubicBezTo>
                    <a:pt x="10165" y="21465"/>
                    <a:pt x="10447" y="21600"/>
                    <a:pt x="10729" y="21600"/>
                  </a:cubicBezTo>
                  <a:cubicBezTo>
                    <a:pt x="11153" y="21600"/>
                    <a:pt x="11435" y="21465"/>
                    <a:pt x="11576" y="21330"/>
                  </a:cubicBezTo>
                  <a:cubicBezTo>
                    <a:pt x="13553" y="19440"/>
                    <a:pt x="13553" y="19440"/>
                    <a:pt x="13553" y="19440"/>
                  </a:cubicBezTo>
                  <a:cubicBezTo>
                    <a:pt x="13694" y="19305"/>
                    <a:pt x="13694" y="19305"/>
                    <a:pt x="13835" y="19305"/>
                  </a:cubicBezTo>
                  <a:cubicBezTo>
                    <a:pt x="16659" y="19710"/>
                    <a:pt x="16659" y="19710"/>
                    <a:pt x="16659" y="19710"/>
                  </a:cubicBezTo>
                  <a:cubicBezTo>
                    <a:pt x="16659" y="19710"/>
                    <a:pt x="16659" y="19710"/>
                    <a:pt x="16800" y="19710"/>
                  </a:cubicBezTo>
                  <a:cubicBezTo>
                    <a:pt x="17365" y="19710"/>
                    <a:pt x="17788" y="19305"/>
                    <a:pt x="17929" y="18900"/>
                  </a:cubicBezTo>
                  <a:cubicBezTo>
                    <a:pt x="18353" y="16200"/>
                    <a:pt x="18353" y="16200"/>
                    <a:pt x="18353" y="16200"/>
                  </a:cubicBezTo>
                  <a:cubicBezTo>
                    <a:pt x="18353" y="16065"/>
                    <a:pt x="18353" y="16065"/>
                    <a:pt x="18494" y="15930"/>
                  </a:cubicBezTo>
                  <a:cubicBezTo>
                    <a:pt x="21035" y="14715"/>
                    <a:pt x="21035" y="14715"/>
                    <a:pt x="21035" y="14715"/>
                  </a:cubicBezTo>
                  <a:cubicBezTo>
                    <a:pt x="21318" y="14580"/>
                    <a:pt x="21459" y="14445"/>
                    <a:pt x="21600" y="14175"/>
                  </a:cubicBezTo>
                  <a:cubicBezTo>
                    <a:pt x="21600" y="13905"/>
                    <a:pt x="21600" y="13635"/>
                    <a:pt x="21459" y="13365"/>
                  </a:cubicBezTo>
                  <a:lnTo>
                    <a:pt x="20188" y="10935"/>
                  </a:lnTo>
                  <a:close/>
                  <a:moveTo>
                    <a:pt x="20753" y="13905"/>
                  </a:moveTo>
                  <a:cubicBezTo>
                    <a:pt x="20753" y="13905"/>
                    <a:pt x="20612" y="14040"/>
                    <a:pt x="20612" y="14040"/>
                  </a:cubicBezTo>
                  <a:cubicBezTo>
                    <a:pt x="18071" y="15255"/>
                    <a:pt x="18071" y="15255"/>
                    <a:pt x="18071" y="15255"/>
                  </a:cubicBezTo>
                  <a:cubicBezTo>
                    <a:pt x="17788" y="15390"/>
                    <a:pt x="17506" y="15660"/>
                    <a:pt x="17506" y="16065"/>
                  </a:cubicBezTo>
                  <a:cubicBezTo>
                    <a:pt x="17082" y="18765"/>
                    <a:pt x="17082" y="18765"/>
                    <a:pt x="17082" y="18765"/>
                  </a:cubicBezTo>
                  <a:cubicBezTo>
                    <a:pt x="17082" y="18900"/>
                    <a:pt x="16941" y="18900"/>
                    <a:pt x="16800" y="18900"/>
                  </a:cubicBezTo>
                  <a:cubicBezTo>
                    <a:pt x="13976" y="18495"/>
                    <a:pt x="13976" y="18495"/>
                    <a:pt x="13976" y="18495"/>
                  </a:cubicBezTo>
                  <a:cubicBezTo>
                    <a:pt x="13835" y="18495"/>
                    <a:pt x="13835" y="18495"/>
                    <a:pt x="13835" y="18495"/>
                  </a:cubicBezTo>
                  <a:cubicBezTo>
                    <a:pt x="13412" y="18495"/>
                    <a:pt x="13129" y="18630"/>
                    <a:pt x="12988" y="18765"/>
                  </a:cubicBezTo>
                  <a:cubicBezTo>
                    <a:pt x="11012" y="20655"/>
                    <a:pt x="11012" y="20655"/>
                    <a:pt x="11012" y="20655"/>
                  </a:cubicBezTo>
                  <a:cubicBezTo>
                    <a:pt x="10871" y="20790"/>
                    <a:pt x="10729" y="20790"/>
                    <a:pt x="10588" y="20655"/>
                  </a:cubicBezTo>
                  <a:cubicBezTo>
                    <a:pt x="8612" y="18765"/>
                    <a:pt x="8612" y="18765"/>
                    <a:pt x="8612" y="18765"/>
                  </a:cubicBezTo>
                  <a:cubicBezTo>
                    <a:pt x="8471" y="18630"/>
                    <a:pt x="8047" y="18495"/>
                    <a:pt x="7765" y="18495"/>
                  </a:cubicBezTo>
                  <a:cubicBezTo>
                    <a:pt x="7765" y="18495"/>
                    <a:pt x="7765" y="18495"/>
                    <a:pt x="7624" y="18495"/>
                  </a:cubicBezTo>
                  <a:cubicBezTo>
                    <a:pt x="4800" y="18900"/>
                    <a:pt x="4800" y="18900"/>
                    <a:pt x="4800" y="18900"/>
                  </a:cubicBezTo>
                  <a:cubicBezTo>
                    <a:pt x="4659" y="18900"/>
                    <a:pt x="4518" y="18900"/>
                    <a:pt x="4518" y="18765"/>
                  </a:cubicBezTo>
                  <a:cubicBezTo>
                    <a:pt x="4094" y="16065"/>
                    <a:pt x="4094" y="16065"/>
                    <a:pt x="4094" y="16065"/>
                  </a:cubicBezTo>
                  <a:cubicBezTo>
                    <a:pt x="4094" y="15660"/>
                    <a:pt x="3812" y="15390"/>
                    <a:pt x="3529" y="15255"/>
                  </a:cubicBezTo>
                  <a:cubicBezTo>
                    <a:pt x="988" y="14040"/>
                    <a:pt x="988" y="14040"/>
                    <a:pt x="988" y="14040"/>
                  </a:cubicBezTo>
                  <a:cubicBezTo>
                    <a:pt x="988" y="14040"/>
                    <a:pt x="847" y="13905"/>
                    <a:pt x="847" y="13905"/>
                  </a:cubicBezTo>
                  <a:cubicBezTo>
                    <a:pt x="847" y="13770"/>
                    <a:pt x="847" y="13770"/>
                    <a:pt x="847" y="13635"/>
                  </a:cubicBezTo>
                  <a:cubicBezTo>
                    <a:pt x="2118" y="11340"/>
                    <a:pt x="2118" y="11340"/>
                    <a:pt x="2118" y="11340"/>
                  </a:cubicBezTo>
                  <a:cubicBezTo>
                    <a:pt x="2259" y="10935"/>
                    <a:pt x="2259" y="10665"/>
                    <a:pt x="2118" y="10260"/>
                  </a:cubicBezTo>
                  <a:cubicBezTo>
                    <a:pt x="847" y="7965"/>
                    <a:pt x="847" y="7965"/>
                    <a:pt x="847" y="7965"/>
                  </a:cubicBezTo>
                  <a:cubicBezTo>
                    <a:pt x="847" y="7830"/>
                    <a:pt x="847" y="7830"/>
                    <a:pt x="847" y="7695"/>
                  </a:cubicBezTo>
                  <a:cubicBezTo>
                    <a:pt x="847" y="7695"/>
                    <a:pt x="988" y="7560"/>
                    <a:pt x="988" y="7560"/>
                  </a:cubicBezTo>
                  <a:cubicBezTo>
                    <a:pt x="3529" y="6345"/>
                    <a:pt x="3529" y="6345"/>
                    <a:pt x="3529" y="6345"/>
                  </a:cubicBezTo>
                  <a:cubicBezTo>
                    <a:pt x="3812" y="6210"/>
                    <a:pt x="4094" y="5940"/>
                    <a:pt x="4094" y="5535"/>
                  </a:cubicBezTo>
                  <a:cubicBezTo>
                    <a:pt x="4518" y="2835"/>
                    <a:pt x="4518" y="2835"/>
                    <a:pt x="4518" y="2835"/>
                  </a:cubicBezTo>
                  <a:cubicBezTo>
                    <a:pt x="4518" y="2700"/>
                    <a:pt x="4659" y="2700"/>
                    <a:pt x="4800" y="2700"/>
                  </a:cubicBezTo>
                  <a:cubicBezTo>
                    <a:pt x="7624" y="3105"/>
                    <a:pt x="7624" y="3105"/>
                    <a:pt x="7624" y="3105"/>
                  </a:cubicBezTo>
                  <a:cubicBezTo>
                    <a:pt x="7765" y="3105"/>
                    <a:pt x="7765" y="3105"/>
                    <a:pt x="7765" y="3105"/>
                  </a:cubicBezTo>
                  <a:cubicBezTo>
                    <a:pt x="7765" y="3105"/>
                    <a:pt x="7765" y="3105"/>
                    <a:pt x="7765" y="3105"/>
                  </a:cubicBezTo>
                  <a:cubicBezTo>
                    <a:pt x="8047" y="3105"/>
                    <a:pt x="8471" y="2970"/>
                    <a:pt x="8612" y="2835"/>
                  </a:cubicBezTo>
                  <a:cubicBezTo>
                    <a:pt x="10588" y="945"/>
                    <a:pt x="10588" y="945"/>
                    <a:pt x="10588" y="945"/>
                  </a:cubicBezTo>
                  <a:cubicBezTo>
                    <a:pt x="10729" y="810"/>
                    <a:pt x="10871" y="810"/>
                    <a:pt x="11012" y="945"/>
                  </a:cubicBezTo>
                  <a:cubicBezTo>
                    <a:pt x="12988" y="2835"/>
                    <a:pt x="12988" y="2835"/>
                    <a:pt x="12988" y="2835"/>
                  </a:cubicBezTo>
                  <a:cubicBezTo>
                    <a:pt x="13271" y="2970"/>
                    <a:pt x="13553" y="3105"/>
                    <a:pt x="13976" y="3105"/>
                  </a:cubicBezTo>
                  <a:cubicBezTo>
                    <a:pt x="16800" y="2700"/>
                    <a:pt x="16800" y="2700"/>
                    <a:pt x="16800" y="2700"/>
                  </a:cubicBezTo>
                  <a:cubicBezTo>
                    <a:pt x="16941" y="2700"/>
                    <a:pt x="17082" y="2700"/>
                    <a:pt x="17082" y="2835"/>
                  </a:cubicBezTo>
                  <a:cubicBezTo>
                    <a:pt x="17506" y="5535"/>
                    <a:pt x="17506" y="5535"/>
                    <a:pt x="17506" y="5535"/>
                  </a:cubicBezTo>
                  <a:cubicBezTo>
                    <a:pt x="17506" y="5940"/>
                    <a:pt x="17788" y="6210"/>
                    <a:pt x="18071" y="6345"/>
                  </a:cubicBezTo>
                  <a:cubicBezTo>
                    <a:pt x="20612" y="7560"/>
                    <a:pt x="20612" y="7560"/>
                    <a:pt x="20612" y="7560"/>
                  </a:cubicBezTo>
                  <a:cubicBezTo>
                    <a:pt x="20612" y="7560"/>
                    <a:pt x="20753" y="7695"/>
                    <a:pt x="20753" y="7695"/>
                  </a:cubicBezTo>
                  <a:cubicBezTo>
                    <a:pt x="20753" y="7830"/>
                    <a:pt x="20753" y="7830"/>
                    <a:pt x="20753" y="7965"/>
                  </a:cubicBezTo>
                  <a:cubicBezTo>
                    <a:pt x="19482" y="10260"/>
                    <a:pt x="19482" y="10260"/>
                    <a:pt x="19482" y="10260"/>
                  </a:cubicBezTo>
                  <a:cubicBezTo>
                    <a:pt x="19341" y="10665"/>
                    <a:pt x="19341" y="10935"/>
                    <a:pt x="19482" y="11340"/>
                  </a:cubicBezTo>
                  <a:cubicBezTo>
                    <a:pt x="20753" y="13635"/>
                    <a:pt x="20753" y="13635"/>
                    <a:pt x="20753" y="13635"/>
                  </a:cubicBezTo>
                  <a:cubicBezTo>
                    <a:pt x="20753" y="13770"/>
                    <a:pt x="20753" y="13770"/>
                    <a:pt x="20753" y="13905"/>
                  </a:cubicBezTo>
                  <a:close/>
                  <a:moveTo>
                    <a:pt x="14400" y="8235"/>
                  </a:moveTo>
                  <a:cubicBezTo>
                    <a:pt x="12282" y="8235"/>
                    <a:pt x="12282" y="8235"/>
                    <a:pt x="12282" y="8235"/>
                  </a:cubicBezTo>
                  <a:cubicBezTo>
                    <a:pt x="12282" y="6750"/>
                    <a:pt x="12282" y="6750"/>
                    <a:pt x="12282" y="6750"/>
                  </a:cubicBezTo>
                  <a:cubicBezTo>
                    <a:pt x="12282" y="6075"/>
                    <a:pt x="12141" y="5535"/>
                    <a:pt x="11718" y="5265"/>
                  </a:cubicBezTo>
                  <a:cubicBezTo>
                    <a:pt x="11012" y="4860"/>
                    <a:pt x="10165" y="4995"/>
                    <a:pt x="10024" y="5130"/>
                  </a:cubicBezTo>
                  <a:cubicBezTo>
                    <a:pt x="9882" y="5130"/>
                    <a:pt x="9741" y="5265"/>
                    <a:pt x="9741" y="5400"/>
                  </a:cubicBezTo>
                  <a:cubicBezTo>
                    <a:pt x="9741" y="7155"/>
                    <a:pt x="9741" y="7155"/>
                    <a:pt x="9741" y="7155"/>
                  </a:cubicBezTo>
                  <a:cubicBezTo>
                    <a:pt x="9741" y="8370"/>
                    <a:pt x="8329" y="8910"/>
                    <a:pt x="8188" y="8910"/>
                  </a:cubicBezTo>
                  <a:cubicBezTo>
                    <a:pt x="8047" y="8775"/>
                    <a:pt x="7765" y="8640"/>
                    <a:pt x="7624" y="8640"/>
                  </a:cubicBezTo>
                  <a:cubicBezTo>
                    <a:pt x="6071" y="8640"/>
                    <a:pt x="6071" y="8640"/>
                    <a:pt x="6071" y="8640"/>
                  </a:cubicBezTo>
                  <a:cubicBezTo>
                    <a:pt x="5647" y="8640"/>
                    <a:pt x="5224" y="9045"/>
                    <a:pt x="5224" y="9450"/>
                  </a:cubicBezTo>
                  <a:cubicBezTo>
                    <a:pt x="5224" y="13905"/>
                    <a:pt x="5224" y="13905"/>
                    <a:pt x="5224" y="13905"/>
                  </a:cubicBezTo>
                  <a:cubicBezTo>
                    <a:pt x="5224" y="14310"/>
                    <a:pt x="5647" y="14580"/>
                    <a:pt x="6071" y="14580"/>
                  </a:cubicBezTo>
                  <a:cubicBezTo>
                    <a:pt x="7624" y="14580"/>
                    <a:pt x="7624" y="14580"/>
                    <a:pt x="7624" y="14580"/>
                  </a:cubicBezTo>
                  <a:cubicBezTo>
                    <a:pt x="7765" y="14580"/>
                    <a:pt x="7906" y="14580"/>
                    <a:pt x="8047" y="14445"/>
                  </a:cubicBezTo>
                  <a:cubicBezTo>
                    <a:pt x="8329" y="14715"/>
                    <a:pt x="8753" y="14850"/>
                    <a:pt x="9176" y="14850"/>
                  </a:cubicBezTo>
                  <a:cubicBezTo>
                    <a:pt x="13553" y="14850"/>
                    <a:pt x="13553" y="14850"/>
                    <a:pt x="13553" y="14850"/>
                  </a:cubicBezTo>
                  <a:cubicBezTo>
                    <a:pt x="14682" y="14850"/>
                    <a:pt x="15388" y="14310"/>
                    <a:pt x="15388" y="13365"/>
                  </a:cubicBezTo>
                  <a:cubicBezTo>
                    <a:pt x="16094" y="9720"/>
                    <a:pt x="16094" y="9720"/>
                    <a:pt x="16094" y="9720"/>
                  </a:cubicBezTo>
                  <a:cubicBezTo>
                    <a:pt x="16094" y="9720"/>
                    <a:pt x="16094" y="9720"/>
                    <a:pt x="16094" y="9720"/>
                  </a:cubicBezTo>
                  <a:cubicBezTo>
                    <a:pt x="16094" y="8910"/>
                    <a:pt x="15247" y="8235"/>
                    <a:pt x="14400" y="8235"/>
                  </a:cubicBezTo>
                  <a:close/>
                  <a:moveTo>
                    <a:pt x="7482" y="13905"/>
                  </a:moveTo>
                  <a:cubicBezTo>
                    <a:pt x="6071" y="13905"/>
                    <a:pt x="6071" y="13905"/>
                    <a:pt x="6071" y="13905"/>
                  </a:cubicBezTo>
                  <a:cubicBezTo>
                    <a:pt x="6071" y="9450"/>
                    <a:pt x="6071" y="9450"/>
                    <a:pt x="6071" y="9450"/>
                  </a:cubicBezTo>
                  <a:cubicBezTo>
                    <a:pt x="7482" y="9450"/>
                    <a:pt x="7482" y="9450"/>
                    <a:pt x="7482" y="9450"/>
                  </a:cubicBezTo>
                  <a:lnTo>
                    <a:pt x="7482" y="13905"/>
                  </a:lnTo>
                  <a:close/>
                  <a:moveTo>
                    <a:pt x="14541" y="13365"/>
                  </a:moveTo>
                  <a:cubicBezTo>
                    <a:pt x="14541" y="13365"/>
                    <a:pt x="14541" y="13365"/>
                    <a:pt x="14541" y="13365"/>
                  </a:cubicBezTo>
                  <a:cubicBezTo>
                    <a:pt x="14541" y="13500"/>
                    <a:pt x="14541" y="14040"/>
                    <a:pt x="13553" y="14040"/>
                  </a:cubicBezTo>
                  <a:cubicBezTo>
                    <a:pt x="9176" y="14040"/>
                    <a:pt x="9176" y="14040"/>
                    <a:pt x="9176" y="14040"/>
                  </a:cubicBezTo>
                  <a:cubicBezTo>
                    <a:pt x="8753" y="14040"/>
                    <a:pt x="8329" y="13770"/>
                    <a:pt x="8329" y="13365"/>
                  </a:cubicBezTo>
                  <a:cubicBezTo>
                    <a:pt x="8329" y="9720"/>
                    <a:pt x="8329" y="9720"/>
                    <a:pt x="8329" y="9720"/>
                  </a:cubicBezTo>
                  <a:cubicBezTo>
                    <a:pt x="8329" y="9720"/>
                    <a:pt x="8329" y="9720"/>
                    <a:pt x="8329" y="9720"/>
                  </a:cubicBezTo>
                  <a:cubicBezTo>
                    <a:pt x="8471" y="9585"/>
                    <a:pt x="10588" y="9045"/>
                    <a:pt x="10588" y="7155"/>
                  </a:cubicBezTo>
                  <a:cubicBezTo>
                    <a:pt x="10588" y="5805"/>
                    <a:pt x="10588" y="5805"/>
                    <a:pt x="10588" y="5805"/>
                  </a:cubicBezTo>
                  <a:cubicBezTo>
                    <a:pt x="10729" y="5805"/>
                    <a:pt x="11012" y="5805"/>
                    <a:pt x="11153" y="5940"/>
                  </a:cubicBezTo>
                  <a:cubicBezTo>
                    <a:pt x="11435" y="6075"/>
                    <a:pt x="11576" y="6345"/>
                    <a:pt x="11576" y="6750"/>
                  </a:cubicBezTo>
                  <a:cubicBezTo>
                    <a:pt x="11576" y="8640"/>
                    <a:pt x="11576" y="8640"/>
                    <a:pt x="11576" y="8640"/>
                  </a:cubicBezTo>
                  <a:cubicBezTo>
                    <a:pt x="11576" y="8775"/>
                    <a:pt x="11718" y="9045"/>
                    <a:pt x="12000" y="9045"/>
                  </a:cubicBezTo>
                  <a:cubicBezTo>
                    <a:pt x="14400" y="9045"/>
                    <a:pt x="14400" y="9045"/>
                    <a:pt x="14400" y="9045"/>
                  </a:cubicBezTo>
                  <a:cubicBezTo>
                    <a:pt x="14824" y="9045"/>
                    <a:pt x="15247" y="9315"/>
                    <a:pt x="15247" y="9720"/>
                  </a:cubicBezTo>
                  <a:lnTo>
                    <a:pt x="14541" y="13365"/>
                  </a:lnTo>
                  <a:close/>
                </a:path>
              </a:pathLst>
            </a:custGeom>
            <a:solidFill>
              <a:srgbClr val="FCFFF9"/>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7" name="Google Shape;644;p5">
            <a:extLst>
              <a:ext uri="{FF2B5EF4-FFF2-40B4-BE49-F238E27FC236}">
                <a16:creationId xmlns:a16="http://schemas.microsoft.com/office/drawing/2014/main" id="{FFBCF478-2912-AFF4-2A10-A85AB1D53570}"/>
              </a:ext>
            </a:extLst>
          </p:cNvPr>
          <p:cNvSpPr txBox="1"/>
          <p:nvPr/>
        </p:nvSpPr>
        <p:spPr>
          <a:xfrm>
            <a:off x="6165170" y="4198664"/>
            <a:ext cx="5316300" cy="830997"/>
          </a:xfrm>
          <a:prstGeom prst="rect">
            <a:avLst/>
          </a:prstGeom>
          <a:noFill/>
          <a:ln>
            <a:noFill/>
          </a:ln>
        </p:spPr>
        <p:txBody>
          <a:bodyPr spcFirstLastPara="1" wrap="square" lIns="0" tIns="0" rIns="0" bIns="0" anchor="t" anchorCtr="0">
            <a:spAutoFit/>
          </a:bodyPr>
          <a:lstStyle/>
          <a:p>
            <a:r>
              <a:rPr lang="en-US" sz="2000" b="1">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Deep Domain Expertise</a:t>
            </a: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0" i="0" u="none" strike="noStrike" kern="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Ease of innovating ahead of the competition</a:t>
            </a:r>
          </a:p>
          <a:p>
            <a:endParaRPr lang="en-US" sz="2000">
              <a:solidFill>
                <a:srgbClr val="1E1E1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Google Shape;645;p5">
            <a:extLst>
              <a:ext uri="{FF2B5EF4-FFF2-40B4-BE49-F238E27FC236}">
                <a16:creationId xmlns:a16="http://schemas.microsoft.com/office/drawing/2014/main" id="{F011FAC3-BAFA-3134-E12F-F87DB284D7DE}"/>
              </a:ext>
            </a:extLst>
          </p:cNvPr>
          <p:cNvSpPr txBox="1"/>
          <p:nvPr/>
        </p:nvSpPr>
        <p:spPr>
          <a:xfrm>
            <a:off x="6165170" y="5262526"/>
            <a:ext cx="5474882" cy="830997"/>
          </a:xfrm>
          <a:prstGeom prst="rect">
            <a:avLst/>
          </a:prstGeom>
          <a:noFill/>
          <a:ln>
            <a:noFill/>
          </a:ln>
        </p:spPr>
        <p:txBody>
          <a:bodyPr spcFirstLastPara="1" wrap="square" lIns="0" tIns="0" rIns="0" bIns="0" anchor="t" anchorCtr="0">
            <a:spAutoFit/>
          </a:bodyPr>
          <a:lstStyle/>
          <a:p>
            <a:r>
              <a:rPr lang="en-US" sz="2000" b="1">
                <a:latin typeface="Helvetica Neue" panose="02000503000000020004" pitchFamily="2" charset="0"/>
                <a:ea typeface="Helvetica Neue" panose="02000503000000020004" pitchFamily="2" charset="0"/>
                <a:cs typeface="Helvetica Neue" panose="02000503000000020004" pitchFamily="2" charset="0"/>
              </a:rPr>
              <a:t>Reputational Trust</a:t>
            </a: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400" b="0" i="0" u="none" strike="noStrike" kern="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Founding team has built a career in public</a:t>
            </a:r>
          </a:p>
          <a:p>
            <a:endParaRPr lang="en-US" sz="20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Google Shape;646;p5">
            <a:extLst>
              <a:ext uri="{FF2B5EF4-FFF2-40B4-BE49-F238E27FC236}">
                <a16:creationId xmlns:a16="http://schemas.microsoft.com/office/drawing/2014/main" id="{9006FB39-0B81-A7A3-AA51-1A82C910CC53}"/>
              </a:ext>
            </a:extLst>
          </p:cNvPr>
          <p:cNvSpPr txBox="1"/>
          <p:nvPr/>
        </p:nvSpPr>
        <p:spPr>
          <a:xfrm>
            <a:off x="6165170" y="3134789"/>
            <a:ext cx="5474882" cy="707886"/>
          </a:xfrm>
          <a:prstGeom prst="rect">
            <a:avLst/>
          </a:prstGeom>
          <a:noFill/>
          <a:ln>
            <a:noFill/>
          </a:ln>
        </p:spPr>
        <p:txBody>
          <a:bodyPr spcFirstLastPara="1" wrap="square" lIns="0" tIns="0" rIns="0" bIns="0" anchor="t" anchorCtr="0">
            <a:spAutoFit/>
          </a:bodyPr>
          <a:lstStyle/>
          <a:p>
            <a:pPr lvl="0">
              <a:lnSpc>
                <a:spcPct val="80000"/>
              </a:lnSpc>
              <a:buClr>
                <a:srgbClr val="494A48"/>
              </a:buClr>
              <a:buSzPts val="3600"/>
            </a:pPr>
            <a:r>
              <a:rPr lang="en-US" sz="2000" b="1">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Protected Trade Secrets</a:t>
            </a: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lang="en-US">
                <a:latin typeface="Helvetica Neue" panose="02000503000000020004" pitchFamily="2" charset="0"/>
                <a:ea typeface="Helvetica Neue" panose="02000503000000020004" pitchFamily="2" charset="0"/>
                <a:cs typeface="Helvetica Neue" panose="02000503000000020004" pitchFamily="2" charset="0"/>
              </a:rPr>
              <a:t>Airframe design and construction is exceptionally difficult to replicate</a:t>
            </a:r>
            <a:endParaRPr kumimoji="0" lang="en-US" sz="1400" b="0" i="0" u="none" strike="noStrike" kern="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endParaRPr>
          </a:p>
          <a:p>
            <a:pPr lvl="0">
              <a:lnSpc>
                <a:spcPct val="80000"/>
              </a:lnSpc>
              <a:buClr>
                <a:srgbClr val="494A48"/>
              </a:buClr>
              <a:buSzPts val="3600"/>
            </a:pPr>
            <a:endParaRPr lang="en-US" sz="2000" b="1">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22" name="Slide Number Placeholder 21">
            <a:extLst>
              <a:ext uri="{FF2B5EF4-FFF2-40B4-BE49-F238E27FC236}">
                <a16:creationId xmlns:a16="http://schemas.microsoft.com/office/drawing/2014/main" id="{4F602FFF-EE32-CFD0-874E-F03BD00B641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sz="1400" b="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5385509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40D3-F375-6B60-59A3-DB0CE5D1F4F2}"/>
              </a:ext>
            </a:extLst>
          </p:cNvPr>
          <p:cNvSpPr>
            <a:spLocks noGrp="1"/>
          </p:cNvSpPr>
          <p:nvPr>
            <p:ph type="title"/>
          </p:nvPr>
        </p:nvSpPr>
        <p:spPr/>
        <p:txBody>
          <a:bodyPr/>
          <a:lstStyle/>
          <a:p>
            <a:r>
              <a:rPr lang="en-US">
                <a:solidFill>
                  <a:srgbClr val="1E1E1E"/>
                </a:solidFill>
              </a:rPr>
              <a:t>Global Autonomous VTOL Market</a:t>
            </a:r>
          </a:p>
        </p:txBody>
      </p:sp>
      <p:sp>
        <p:nvSpPr>
          <p:cNvPr id="3" name="Text Placeholder 2">
            <a:extLst>
              <a:ext uri="{FF2B5EF4-FFF2-40B4-BE49-F238E27FC236}">
                <a16:creationId xmlns:a16="http://schemas.microsoft.com/office/drawing/2014/main" id="{90846483-5076-ED87-5848-0216031C12D8}"/>
              </a:ext>
            </a:extLst>
          </p:cNvPr>
          <p:cNvSpPr>
            <a:spLocks noGrp="1"/>
          </p:cNvSpPr>
          <p:nvPr>
            <p:ph type="body" sz="quarter" idx="37"/>
          </p:nvPr>
        </p:nvSpPr>
        <p:spPr/>
        <p:txBody>
          <a:bodyPr/>
          <a:lstStyle/>
          <a:p>
            <a:r>
              <a:rPr lang="en-US">
                <a:solidFill>
                  <a:srgbClr val="1E1E1E"/>
                </a:solidFill>
              </a:rPr>
              <a:t>A rapidly expanding dual use market with a focused entry point</a:t>
            </a:r>
          </a:p>
        </p:txBody>
      </p:sp>
      <p:sp>
        <p:nvSpPr>
          <p:cNvPr id="5" name="Google Shape;659;p6">
            <a:extLst>
              <a:ext uri="{FF2B5EF4-FFF2-40B4-BE49-F238E27FC236}">
                <a16:creationId xmlns:a16="http://schemas.microsoft.com/office/drawing/2014/main" id="{C96B9688-EFE2-2C9A-1A12-D0D87140309B}"/>
              </a:ext>
            </a:extLst>
          </p:cNvPr>
          <p:cNvSpPr txBox="1"/>
          <p:nvPr/>
        </p:nvSpPr>
        <p:spPr>
          <a:xfrm>
            <a:off x="7935575" y="3723275"/>
            <a:ext cx="3484200" cy="231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94A48"/>
              </a:buClr>
              <a:buSzPts val="1400"/>
              <a:buFont typeface="Helvetica Neue"/>
              <a:buNone/>
            </a:pPr>
            <a:endParaRPr sz="1500" b="0" i="0" u="none" strike="noStrike" cap="none">
              <a:solidFill>
                <a:srgbClr val="000000"/>
              </a:solidFill>
              <a:latin typeface="Arial"/>
              <a:ea typeface="Arial"/>
              <a:cs typeface="Arial"/>
              <a:sym typeface="Arial"/>
            </a:endParaRPr>
          </a:p>
        </p:txBody>
      </p:sp>
      <p:sp>
        <p:nvSpPr>
          <p:cNvPr id="9" name="Google Shape;658;p6">
            <a:extLst>
              <a:ext uri="{FF2B5EF4-FFF2-40B4-BE49-F238E27FC236}">
                <a16:creationId xmlns:a16="http://schemas.microsoft.com/office/drawing/2014/main" id="{741CE18D-58CD-079B-45F8-CE76D89163D8}"/>
              </a:ext>
            </a:extLst>
          </p:cNvPr>
          <p:cNvSpPr txBox="1"/>
          <p:nvPr/>
        </p:nvSpPr>
        <p:spPr>
          <a:xfrm>
            <a:off x="5105071" y="2002965"/>
            <a:ext cx="6380151" cy="892552"/>
          </a:xfrm>
          <a:prstGeom prst="rect">
            <a:avLst/>
          </a:prstGeom>
          <a:noFill/>
          <a:ln>
            <a:noFill/>
          </a:ln>
        </p:spPr>
        <p:txBody>
          <a:bodyPr spcFirstLastPara="1" wrap="square" lIns="0" tIns="0" rIns="0" bIns="0" anchor="t" anchorCtr="0">
            <a:spAutoFit/>
          </a:bodyPr>
          <a:lstStyle/>
          <a:p>
            <a:pPr>
              <a:buClr>
                <a:srgbClr val="494A48"/>
              </a:buClr>
              <a:buSzPts val="1400"/>
            </a:pPr>
            <a:r>
              <a:rPr lang="en-US" sz="2400" b="1"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t>Total Addressable Market (TAM)</a:t>
            </a:r>
            <a:br>
              <a:rPr lang="en-US" sz="1800" b="1" i="0" u="none" strike="noStrike" cap="none"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n-US" sz="2000"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$130-200B global drone market (2032)</a:t>
            </a:r>
          </a:p>
          <a:p>
            <a:r>
              <a:rPr lang="en-US" dirty="0">
                <a:latin typeface="Helvetica Neue" panose="02000503000000020004" pitchFamily="2" charset="0"/>
                <a:ea typeface="Helvetica Neue" panose="02000503000000020004" pitchFamily="2" charset="0"/>
                <a:cs typeface="Helvetica Neue" panose="02000503000000020004" pitchFamily="2" charset="0"/>
              </a:rPr>
              <a:t>Broader Drone Market</a:t>
            </a:r>
          </a:p>
        </p:txBody>
      </p:sp>
      <p:sp>
        <p:nvSpPr>
          <p:cNvPr id="11" name="Google Shape;660;p6">
            <a:extLst>
              <a:ext uri="{FF2B5EF4-FFF2-40B4-BE49-F238E27FC236}">
                <a16:creationId xmlns:a16="http://schemas.microsoft.com/office/drawing/2014/main" id="{FF1EDB4F-EEF2-1AF5-54B8-8A1F8581F2D2}"/>
              </a:ext>
            </a:extLst>
          </p:cNvPr>
          <p:cNvSpPr txBox="1"/>
          <p:nvPr/>
        </p:nvSpPr>
        <p:spPr>
          <a:xfrm>
            <a:off x="5105071" y="3306756"/>
            <a:ext cx="6391382" cy="892552"/>
          </a:xfrm>
          <a:prstGeom prst="rect">
            <a:avLst/>
          </a:prstGeom>
          <a:noFill/>
          <a:ln>
            <a:noFill/>
          </a:ln>
        </p:spPr>
        <p:txBody>
          <a:bodyPr spcFirstLastPara="1" wrap="square" lIns="0" tIns="0" rIns="0" bIns="0" anchor="t" anchorCtr="0">
            <a:spAutoFit/>
          </a:bodyPr>
          <a:lstStyle/>
          <a:p>
            <a:pPr>
              <a:buSzPts val="1400"/>
            </a:pPr>
            <a:r>
              <a:rPr lang="en-US" sz="2400" b="1">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Serviceable Addressable Market (SAM)</a:t>
            </a:r>
            <a:br>
              <a:rPr lang="en-US" sz="2400" b="1" i="0" u="none" strike="noStrike" cap="none">
                <a:solidFill>
                  <a:srgbClr val="1E1E1E"/>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n-US" sz="2000" b="1">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$18-22B global VTOL market (2032)</a:t>
            </a:r>
            <a:endParaRPr lang="en-US" sz="2000" b="1" spc="-20">
              <a:solidFill>
                <a:srgbClr val="666666"/>
              </a:solidFill>
              <a:latin typeface="Helvetica Neue" panose="02000503000000020004" pitchFamily="2" charset="0"/>
              <a:ea typeface="Helvetica Neue" panose="02000503000000020004" pitchFamily="2" charset="0"/>
              <a:cs typeface="Helvetica Neue" panose="02000503000000020004" pitchFamily="2" charset="0"/>
            </a:endParaRPr>
          </a:p>
          <a:p>
            <a:r>
              <a:rPr lang="en-US">
                <a:latin typeface="Helvetica Neue" panose="02000503000000020004" pitchFamily="2" charset="0"/>
                <a:ea typeface="Helvetica Neue" panose="02000503000000020004" pitchFamily="2" charset="0"/>
                <a:cs typeface="Helvetica Neue" panose="02000503000000020004" pitchFamily="2" charset="0"/>
              </a:rPr>
              <a:t>Global VTOL Market With a 19-23% CAGR</a:t>
            </a:r>
            <a:endParaRPr lang="en-US">
              <a:solidFill>
                <a:srgbClr val="1E1E1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Rectangle 15">
            <a:extLst>
              <a:ext uri="{FF2B5EF4-FFF2-40B4-BE49-F238E27FC236}">
                <a16:creationId xmlns:a16="http://schemas.microsoft.com/office/drawing/2014/main" id="{CF6E5188-3F31-5357-739D-59D9F8FEF15F}"/>
              </a:ext>
            </a:extLst>
          </p:cNvPr>
          <p:cNvSpPr/>
          <p:nvPr/>
        </p:nvSpPr>
        <p:spPr>
          <a:xfrm>
            <a:off x="-48124" y="1899859"/>
            <a:ext cx="1984874" cy="5015170"/>
          </a:xfrm>
          <a:prstGeom prst="rect">
            <a:avLst/>
          </a:prstGeom>
          <a:solidFill>
            <a:srgbClr val="5B6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3E8FA9-BC06-E949-9E54-69B19AAD52AF}"/>
              </a:ext>
            </a:extLst>
          </p:cNvPr>
          <p:cNvSpPr/>
          <p:nvPr/>
        </p:nvSpPr>
        <p:spPr>
          <a:xfrm>
            <a:off x="-48127" y="3306756"/>
            <a:ext cx="1717599" cy="3610856"/>
          </a:xfrm>
          <a:prstGeom prst="rect">
            <a:avLst/>
          </a:pr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0E747E-1B15-D4D9-4736-4D8979EA972E}"/>
              </a:ext>
            </a:extLst>
          </p:cNvPr>
          <p:cNvSpPr/>
          <p:nvPr/>
        </p:nvSpPr>
        <p:spPr>
          <a:xfrm>
            <a:off x="-48121" y="4737100"/>
            <a:ext cx="1419722" cy="2167054"/>
          </a:xfrm>
          <a:prstGeom prst="rect">
            <a:avLst/>
          </a:prstGeom>
          <a:solidFill>
            <a:srgbClr val="66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A130F3-E619-CCC2-B302-331348D9C08B}"/>
              </a:ext>
            </a:extLst>
          </p:cNvPr>
          <p:cNvSpPr txBox="1"/>
          <p:nvPr/>
        </p:nvSpPr>
        <p:spPr>
          <a:xfrm>
            <a:off x="2401152" y="3546387"/>
            <a:ext cx="1482771" cy="738664"/>
          </a:xfrm>
          <a:prstGeom prst="rect">
            <a:avLst/>
          </a:prstGeom>
          <a:noFill/>
        </p:spPr>
        <p:txBody>
          <a:bodyPr wrap="square" rtlCol="0">
            <a:spAutoFit/>
          </a:bodyPr>
          <a:lstStyle/>
          <a:p>
            <a:r>
              <a:rPr lang="en-US" sz="4200"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$20B</a:t>
            </a:r>
          </a:p>
        </p:txBody>
      </p:sp>
      <p:sp>
        <p:nvSpPr>
          <p:cNvPr id="21" name="TextBox 20">
            <a:extLst>
              <a:ext uri="{FF2B5EF4-FFF2-40B4-BE49-F238E27FC236}">
                <a16:creationId xmlns:a16="http://schemas.microsoft.com/office/drawing/2014/main" id="{3CFDF590-3982-4BA3-5CCD-1E18A6F9E6CC}"/>
              </a:ext>
            </a:extLst>
          </p:cNvPr>
          <p:cNvSpPr txBox="1"/>
          <p:nvPr/>
        </p:nvSpPr>
        <p:spPr>
          <a:xfrm>
            <a:off x="2401151" y="5020667"/>
            <a:ext cx="2431026" cy="738664"/>
          </a:xfrm>
          <a:prstGeom prst="rect">
            <a:avLst/>
          </a:prstGeom>
          <a:noFill/>
        </p:spPr>
        <p:txBody>
          <a:bodyPr wrap="square" rtlCol="0">
            <a:spAutoFit/>
          </a:bodyPr>
          <a:lstStyle/>
          <a:p>
            <a:r>
              <a:rPr lang="en-US" sz="4200"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$10B</a:t>
            </a:r>
            <a:r>
              <a:rPr lang="en-US" sz="3200"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 </a:t>
            </a:r>
            <a:r>
              <a:rPr lang="en-US" sz="1800"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(1.2%)</a:t>
            </a:r>
          </a:p>
        </p:txBody>
      </p:sp>
      <p:sp>
        <p:nvSpPr>
          <p:cNvPr id="26" name="Google Shape;661;p6">
            <a:extLst>
              <a:ext uri="{FF2B5EF4-FFF2-40B4-BE49-F238E27FC236}">
                <a16:creationId xmlns:a16="http://schemas.microsoft.com/office/drawing/2014/main" id="{3D74BCEC-DDD4-9259-9410-4A20815E6C46}"/>
              </a:ext>
            </a:extLst>
          </p:cNvPr>
          <p:cNvSpPr txBox="1"/>
          <p:nvPr/>
        </p:nvSpPr>
        <p:spPr>
          <a:xfrm>
            <a:off x="5099455" y="4897297"/>
            <a:ext cx="6391381" cy="1107996"/>
          </a:xfrm>
          <a:prstGeom prst="rect">
            <a:avLst/>
          </a:prstGeom>
          <a:noFill/>
          <a:ln>
            <a:noFill/>
          </a:ln>
        </p:spPr>
        <p:txBody>
          <a:bodyPr spcFirstLastPara="1" wrap="square" lIns="0" tIns="0" rIns="0" bIns="0" anchor="t" anchorCtr="0">
            <a:spAutoFit/>
          </a:bodyPr>
          <a:lstStyle/>
          <a:p>
            <a:pPr>
              <a:buClr>
                <a:srgbClr val="494A48"/>
              </a:buClr>
              <a:buSzPts val="1400"/>
            </a:pPr>
            <a:r>
              <a:rPr lang="en-US" sz="2400"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Serviceable Obtainable Market (SOM)</a:t>
            </a:r>
          </a:p>
          <a:p>
            <a:r>
              <a:rPr lang="en-US" sz="2000" b="1"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rPr>
              <a:t>$8-13B global fixed wing VTOL subset (2032)</a:t>
            </a:r>
            <a:br>
              <a:rPr lang="en-US"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rPr>
            </a:br>
            <a:r>
              <a:rPr lang="en-US" dirty="0">
                <a:latin typeface="Helvetica Neue" panose="02000503000000020004" pitchFamily="2" charset="0"/>
                <a:ea typeface="Helvetica Neue" panose="02000503000000020004" pitchFamily="2" charset="0"/>
                <a:cs typeface="Helvetica Neue" panose="02000503000000020004" pitchFamily="2" charset="0"/>
              </a:rPr>
              <a:t>Fixed Wing VTOL Dual Use Systems With a 23-24% CAGR, targeting 1.2% penetration of Serviceable Obtainable Market</a:t>
            </a:r>
          </a:p>
        </p:txBody>
      </p:sp>
      <p:sp>
        <p:nvSpPr>
          <p:cNvPr id="27" name="TextBox 26">
            <a:extLst>
              <a:ext uri="{FF2B5EF4-FFF2-40B4-BE49-F238E27FC236}">
                <a16:creationId xmlns:a16="http://schemas.microsoft.com/office/drawing/2014/main" id="{167BEB1E-951C-8777-52DC-5DBB546B6BA8}"/>
              </a:ext>
            </a:extLst>
          </p:cNvPr>
          <p:cNvSpPr txBox="1"/>
          <p:nvPr/>
        </p:nvSpPr>
        <p:spPr>
          <a:xfrm>
            <a:off x="2401152" y="2072107"/>
            <a:ext cx="1846998" cy="738664"/>
          </a:xfrm>
          <a:prstGeom prst="rect">
            <a:avLst/>
          </a:prstGeom>
          <a:noFill/>
        </p:spPr>
        <p:txBody>
          <a:bodyPr wrap="square" rtlCol="0">
            <a:spAutoFit/>
          </a:bodyPr>
          <a:lstStyle/>
          <a:p>
            <a:r>
              <a:rPr lang="en-US" sz="4200" b="1"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rPr>
              <a:t>$150B</a:t>
            </a:r>
          </a:p>
        </p:txBody>
      </p:sp>
      <p:sp>
        <p:nvSpPr>
          <p:cNvPr id="4" name="Slide Number Placeholder 3">
            <a:extLst>
              <a:ext uri="{FF2B5EF4-FFF2-40B4-BE49-F238E27FC236}">
                <a16:creationId xmlns:a16="http://schemas.microsoft.com/office/drawing/2014/main" id="{47E8A89D-3FAB-63AA-3C7F-16C4B588E8C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sz="1400" b="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0005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D638-AA8E-C1F7-59CB-1B37A476EF9B}"/>
              </a:ext>
            </a:extLst>
          </p:cNvPr>
          <p:cNvSpPr>
            <a:spLocks noGrp="1"/>
          </p:cNvSpPr>
          <p:nvPr>
            <p:ph type="title"/>
          </p:nvPr>
        </p:nvSpPr>
        <p:spPr/>
        <p:txBody>
          <a:bodyPr/>
          <a:lstStyle/>
          <a:p>
            <a:r>
              <a:rPr lang="en-US">
                <a:solidFill>
                  <a:srgbClr val="1E1E1E"/>
                </a:solidFill>
              </a:rPr>
              <a:t>Competitive Landscape</a:t>
            </a:r>
          </a:p>
        </p:txBody>
      </p:sp>
      <p:sp>
        <p:nvSpPr>
          <p:cNvPr id="3" name="Text Placeholder 2">
            <a:extLst>
              <a:ext uri="{FF2B5EF4-FFF2-40B4-BE49-F238E27FC236}">
                <a16:creationId xmlns:a16="http://schemas.microsoft.com/office/drawing/2014/main" id="{9D25B7A1-3491-EAE3-96DC-13352EDF61F6}"/>
              </a:ext>
            </a:extLst>
          </p:cNvPr>
          <p:cNvSpPr>
            <a:spLocks noGrp="1"/>
          </p:cNvSpPr>
          <p:nvPr>
            <p:ph type="body" sz="quarter" idx="37"/>
          </p:nvPr>
        </p:nvSpPr>
        <p:spPr/>
        <p:txBody>
          <a:bodyPr/>
          <a:lstStyle/>
          <a:p>
            <a:r>
              <a:rPr lang="en-US">
                <a:solidFill>
                  <a:srgbClr val="1E1E1E"/>
                </a:solidFill>
              </a:rPr>
              <a:t>Outcome Group leads in performance, flexibility, and domestic production</a:t>
            </a:r>
          </a:p>
        </p:txBody>
      </p:sp>
      <p:grpSp>
        <p:nvGrpSpPr>
          <p:cNvPr id="4" name="Group 3">
            <a:extLst>
              <a:ext uri="{FF2B5EF4-FFF2-40B4-BE49-F238E27FC236}">
                <a16:creationId xmlns:a16="http://schemas.microsoft.com/office/drawing/2014/main" id="{3921840C-F32F-BA57-2207-495099947377}"/>
              </a:ext>
            </a:extLst>
          </p:cNvPr>
          <p:cNvGrpSpPr/>
          <p:nvPr/>
        </p:nvGrpSpPr>
        <p:grpSpPr>
          <a:xfrm>
            <a:off x="714374" y="1929552"/>
            <a:ext cx="10721250" cy="3764625"/>
            <a:chOff x="714375" y="1883097"/>
            <a:chExt cx="10721250" cy="3764625"/>
          </a:xfrm>
        </p:grpSpPr>
        <p:graphicFrame>
          <p:nvGraphicFramePr>
            <p:cNvPr id="5" name="Google Shape;678;p7">
              <a:extLst>
                <a:ext uri="{FF2B5EF4-FFF2-40B4-BE49-F238E27FC236}">
                  <a16:creationId xmlns:a16="http://schemas.microsoft.com/office/drawing/2014/main" id="{DE67EC31-9C59-E877-AC26-D42287AF426B}"/>
                </a:ext>
              </a:extLst>
            </p:cNvPr>
            <p:cNvGraphicFramePr/>
            <p:nvPr>
              <p:extLst>
                <p:ext uri="{D42A27DB-BD31-4B8C-83A1-F6EECF244321}">
                  <p14:modId xmlns:p14="http://schemas.microsoft.com/office/powerpoint/2010/main" val="285095819"/>
                </p:ext>
              </p:extLst>
            </p:nvPr>
          </p:nvGraphicFramePr>
          <p:xfrm>
            <a:off x="714375" y="1883097"/>
            <a:ext cx="10721250" cy="3764625"/>
          </p:xfrm>
          <a:graphic>
            <a:graphicData uri="http://schemas.openxmlformats.org/drawingml/2006/table">
              <a:tbl>
                <a:tblPr>
                  <a:noFill/>
                  <a:tableStyleId>{344523D8-9E86-4BD4-9D1B-87540226E50F}</a:tableStyleId>
                </a:tblPr>
                <a:tblGrid>
                  <a:gridCol w="4059331">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53988">
                    <a:extLst>
                      <a:ext uri="{9D8B030D-6E8A-4147-A177-3AD203B41FA5}">
                        <a16:colId xmlns:a16="http://schemas.microsoft.com/office/drawing/2014/main" val="20002"/>
                      </a:ext>
                    </a:extLst>
                  </a:gridCol>
                  <a:gridCol w="1761565">
                    <a:extLst>
                      <a:ext uri="{9D8B030D-6E8A-4147-A177-3AD203B41FA5}">
                        <a16:colId xmlns:a16="http://schemas.microsoft.com/office/drawing/2014/main" val="20003"/>
                      </a:ext>
                    </a:extLst>
                  </a:gridCol>
                  <a:gridCol w="1646166">
                    <a:extLst>
                      <a:ext uri="{9D8B030D-6E8A-4147-A177-3AD203B41FA5}">
                        <a16:colId xmlns:a16="http://schemas.microsoft.com/office/drawing/2014/main" val="20004"/>
                      </a:ext>
                    </a:extLst>
                  </a:gridCol>
                </a:tblGrid>
                <a:tr h="5167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Key Differentiators:</a:t>
                        </a:r>
                        <a:endParaRPr sz="1400" b="1" u="none" strike="noStrike" cap="none">
                          <a:solidFill>
                            <a:srgbClr val="FFFFFF"/>
                          </a:solidFill>
                        </a:endParaRPr>
                      </a:p>
                    </a:txBody>
                    <a:tcPr marL="91425" marR="91425" marT="91425" marB="91425" anchor="ctr">
                      <a:solidFill>
                        <a:srgbClr val="1E1E1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Outcome Group</a:t>
                        </a:r>
                        <a:endParaRPr sz="1400" b="1" u="none" strike="noStrike" cap="none">
                          <a:solidFill>
                            <a:srgbClr val="FFFFFF"/>
                          </a:solidFill>
                        </a:endParaRPr>
                      </a:p>
                    </a:txBody>
                    <a:tcPr marL="91425" marR="91425" marT="91425" marB="91425" anchor="ctr">
                      <a:solidFill>
                        <a:srgbClr val="5B6A3A"/>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err="1">
                            <a:solidFill>
                              <a:srgbClr val="FFFFFF"/>
                            </a:solidFill>
                          </a:rPr>
                          <a:t>DeltaQuad</a:t>
                        </a:r>
                        <a:endParaRPr sz="1400" b="1" u="none" strike="noStrike" cap="none">
                          <a:solidFill>
                            <a:srgbClr val="FFFFFF"/>
                          </a:solidFill>
                        </a:endParaRPr>
                      </a:p>
                    </a:txBody>
                    <a:tcPr marL="91425" marR="91425" marT="91425" marB="91425" anchor="ctr">
                      <a:solidFill>
                        <a:srgbClr val="1E1E1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Quantum Systems</a:t>
                        </a:r>
                        <a:endParaRPr sz="1400" b="1" u="none" strike="noStrike" cap="none">
                          <a:solidFill>
                            <a:srgbClr val="FFFFFF"/>
                          </a:solidFill>
                        </a:endParaRPr>
                      </a:p>
                    </a:txBody>
                    <a:tcPr marL="91425" marR="91425" marT="91425" marB="91425" anchor="ctr">
                      <a:solidFill>
                        <a:srgbClr val="1E1E1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err="1">
                            <a:solidFill>
                              <a:srgbClr val="FFFFFF"/>
                            </a:solidFill>
                          </a:rPr>
                          <a:t>Wingtra</a:t>
                        </a:r>
                        <a:endParaRPr sz="1400" b="1" u="none" strike="noStrike" cap="none">
                          <a:solidFill>
                            <a:srgbClr val="FFFFFF"/>
                          </a:solidFill>
                        </a:endParaRPr>
                      </a:p>
                    </a:txBody>
                    <a:tcPr marL="91425" marR="91425" marT="91425" marB="91425" anchor="ctr">
                      <a:solidFill>
                        <a:srgbClr val="1E1E1E"/>
                      </a:solidFill>
                    </a:tcPr>
                  </a:tc>
                  <a:extLst>
                    <a:ext uri="{0D108BD9-81ED-4DB2-BD59-A6C34878D82A}">
                      <a16:rowId xmlns:a16="http://schemas.microsoft.com/office/drawing/2014/main" val="10000"/>
                    </a:ext>
                  </a:extLst>
                </a:tr>
                <a:tr h="811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US Company, Made in the USA</a:t>
                        </a:r>
                        <a:endParaRPr sz="1400" b="1" u="none" strike="noStrike" cap="none">
                          <a:solidFill>
                            <a:srgbClr val="1E1E1E"/>
                          </a:solidFill>
                          <a:latin typeface="Helvetica Neue" panose="02000503000000020004" pitchFamily="2" charset="0"/>
                          <a:ea typeface="Helvetica Neue" panose="02000503000000020004" pitchFamily="2" charset="0"/>
                          <a:cs typeface="Helvetica Neue" panose="02000503000000020004" pitchFamily="2" charset="0"/>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bg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1"/>
                    </a:ext>
                  </a:extLst>
                </a:tr>
                <a:tr h="811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4+ Hour Endurance</a:t>
                        </a:r>
                        <a:endParaRPr sz="1400" b="1" u="none" strike="noStrike" cap="none">
                          <a:solidFill>
                            <a:srgbClr val="1E1E1E"/>
                          </a:solidFill>
                          <a:latin typeface="Helvetica Neue" panose="02000503000000020004" pitchFamily="2" charset="0"/>
                          <a:ea typeface="Helvetica Neue" panose="02000503000000020004" pitchFamily="2" charset="0"/>
                          <a:cs typeface="Helvetica Neue" panose="02000503000000020004" pitchFamily="2" charset="0"/>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bg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2"/>
                    </a:ext>
                  </a:extLst>
                </a:tr>
                <a:tr h="811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Open Edge Compute Capabilities</a:t>
                        </a:r>
                        <a:endParaRPr sz="1400" b="1" u="none" strike="noStrike" cap="none">
                          <a:solidFill>
                            <a:srgbClr val="1E1E1E"/>
                          </a:solidFill>
                          <a:latin typeface="Helvetica Neue" panose="02000503000000020004" pitchFamily="2" charset="0"/>
                          <a:ea typeface="Helvetica Neue" panose="02000503000000020004" pitchFamily="2" charset="0"/>
                          <a:cs typeface="Helvetica Neue" panose="02000503000000020004" pitchFamily="2" charset="0"/>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bg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3"/>
                    </a:ext>
                  </a:extLst>
                </a:tr>
                <a:tr h="811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Easy Swap/Multi-Payload Capabilities</a:t>
                        </a:r>
                        <a:endParaRPr sz="1400" b="1" u="none" strike="noStrike" cap="none">
                          <a:solidFill>
                            <a:srgbClr val="1E1E1E"/>
                          </a:solidFill>
                          <a:latin typeface="Helvetica Neue" panose="02000503000000020004" pitchFamily="2" charset="0"/>
                          <a:ea typeface="Helvetica Neue" panose="02000503000000020004" pitchFamily="2" charset="0"/>
                          <a:cs typeface="Helvetica Neue" panose="02000503000000020004" pitchFamily="2" charset="0"/>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bg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4"/>
                    </a:ext>
                  </a:extLst>
                </a:tr>
              </a:tbl>
            </a:graphicData>
          </a:graphic>
        </p:graphicFrame>
        <p:pic>
          <p:nvPicPr>
            <p:cNvPr id="6" name="Google Shape;680;p7">
              <a:extLst>
                <a:ext uri="{FF2B5EF4-FFF2-40B4-BE49-F238E27FC236}">
                  <a16:creationId xmlns:a16="http://schemas.microsoft.com/office/drawing/2014/main" id="{8BA94175-6976-3903-7D82-80AD93738D91}"/>
                </a:ext>
              </a:extLst>
            </p:cNvPr>
            <p:cNvPicPr preferRelativeResize="0"/>
            <p:nvPr/>
          </p:nvPicPr>
          <p:blipFill>
            <a:blip r:embed="rId3">
              <a:alphaModFix/>
            </a:blip>
            <a:srcRect/>
            <a:stretch/>
          </p:blipFill>
          <p:spPr>
            <a:xfrm>
              <a:off x="5375130" y="2560474"/>
              <a:ext cx="468716" cy="468716"/>
            </a:xfrm>
            <a:prstGeom prst="rect">
              <a:avLst/>
            </a:prstGeom>
            <a:noFill/>
            <a:ln>
              <a:noFill/>
            </a:ln>
          </p:spPr>
        </p:pic>
        <p:pic>
          <p:nvPicPr>
            <p:cNvPr id="7" name="Google Shape;688;p7">
              <a:extLst>
                <a:ext uri="{FF2B5EF4-FFF2-40B4-BE49-F238E27FC236}">
                  <a16:creationId xmlns:a16="http://schemas.microsoft.com/office/drawing/2014/main" id="{90F5CB1B-4D93-197C-FF73-93DFA5D9F708}"/>
                </a:ext>
              </a:extLst>
            </p:cNvPr>
            <p:cNvPicPr preferRelativeResize="0"/>
            <p:nvPr/>
          </p:nvPicPr>
          <p:blipFill>
            <a:blip r:embed="rId4">
              <a:alphaModFix/>
            </a:blip>
            <a:srcRect/>
            <a:stretch/>
          </p:blipFill>
          <p:spPr>
            <a:xfrm>
              <a:off x="7001277" y="2569919"/>
              <a:ext cx="468716" cy="468716"/>
            </a:xfrm>
            <a:prstGeom prst="rect">
              <a:avLst/>
            </a:prstGeom>
            <a:noFill/>
            <a:ln>
              <a:noFill/>
            </a:ln>
          </p:spPr>
        </p:pic>
        <p:pic>
          <p:nvPicPr>
            <p:cNvPr id="8" name="Google Shape;680;p7">
              <a:extLst>
                <a:ext uri="{FF2B5EF4-FFF2-40B4-BE49-F238E27FC236}">
                  <a16:creationId xmlns:a16="http://schemas.microsoft.com/office/drawing/2014/main" id="{D0B4D416-8163-AC28-8ADC-619B48274885}"/>
                </a:ext>
              </a:extLst>
            </p:cNvPr>
            <p:cNvPicPr preferRelativeResize="0"/>
            <p:nvPr/>
          </p:nvPicPr>
          <p:blipFill>
            <a:blip r:embed="rId3">
              <a:alphaModFix/>
            </a:blip>
            <a:srcRect/>
            <a:stretch/>
          </p:blipFill>
          <p:spPr>
            <a:xfrm>
              <a:off x="5375130" y="3380745"/>
              <a:ext cx="468716" cy="468716"/>
            </a:xfrm>
            <a:prstGeom prst="rect">
              <a:avLst/>
            </a:prstGeom>
            <a:noFill/>
            <a:ln>
              <a:noFill/>
            </a:ln>
          </p:spPr>
        </p:pic>
        <p:pic>
          <p:nvPicPr>
            <p:cNvPr id="9" name="Google Shape;680;p7">
              <a:extLst>
                <a:ext uri="{FF2B5EF4-FFF2-40B4-BE49-F238E27FC236}">
                  <a16:creationId xmlns:a16="http://schemas.microsoft.com/office/drawing/2014/main" id="{522A0356-7760-A61A-58AA-DCDC6B210726}"/>
                </a:ext>
              </a:extLst>
            </p:cNvPr>
            <p:cNvPicPr preferRelativeResize="0"/>
            <p:nvPr/>
          </p:nvPicPr>
          <p:blipFill>
            <a:blip r:embed="rId3">
              <a:alphaModFix/>
            </a:blip>
            <a:srcRect/>
            <a:stretch/>
          </p:blipFill>
          <p:spPr>
            <a:xfrm>
              <a:off x="5375130" y="4187569"/>
              <a:ext cx="468716" cy="468716"/>
            </a:xfrm>
            <a:prstGeom prst="rect">
              <a:avLst/>
            </a:prstGeom>
            <a:noFill/>
            <a:ln>
              <a:noFill/>
            </a:ln>
          </p:spPr>
        </p:pic>
        <p:pic>
          <p:nvPicPr>
            <p:cNvPr id="10" name="Google Shape;680;p7">
              <a:extLst>
                <a:ext uri="{FF2B5EF4-FFF2-40B4-BE49-F238E27FC236}">
                  <a16:creationId xmlns:a16="http://schemas.microsoft.com/office/drawing/2014/main" id="{803BE217-77E1-87DA-D3F4-95A6573D45B7}"/>
                </a:ext>
              </a:extLst>
            </p:cNvPr>
            <p:cNvPicPr preferRelativeResize="0"/>
            <p:nvPr/>
          </p:nvPicPr>
          <p:blipFill>
            <a:blip r:embed="rId3">
              <a:alphaModFix/>
            </a:blip>
            <a:srcRect/>
            <a:stretch/>
          </p:blipFill>
          <p:spPr>
            <a:xfrm>
              <a:off x="5375130" y="4994393"/>
              <a:ext cx="468716" cy="468716"/>
            </a:xfrm>
            <a:prstGeom prst="rect">
              <a:avLst/>
            </a:prstGeom>
            <a:noFill/>
            <a:ln>
              <a:noFill/>
            </a:ln>
          </p:spPr>
        </p:pic>
        <p:pic>
          <p:nvPicPr>
            <p:cNvPr id="11" name="Google Shape;680;p7">
              <a:extLst>
                <a:ext uri="{FF2B5EF4-FFF2-40B4-BE49-F238E27FC236}">
                  <a16:creationId xmlns:a16="http://schemas.microsoft.com/office/drawing/2014/main" id="{625BC2D9-721E-436A-CFF1-9DBFCC966B28}"/>
                </a:ext>
              </a:extLst>
            </p:cNvPr>
            <p:cNvPicPr preferRelativeResize="0"/>
            <p:nvPr/>
          </p:nvPicPr>
          <p:blipFill>
            <a:blip r:embed="rId3">
              <a:alphaModFix/>
            </a:blip>
            <a:srcRect/>
            <a:stretch/>
          </p:blipFill>
          <p:spPr>
            <a:xfrm>
              <a:off x="7001277" y="3390190"/>
              <a:ext cx="468716" cy="468716"/>
            </a:xfrm>
            <a:prstGeom prst="rect">
              <a:avLst/>
            </a:prstGeom>
            <a:noFill/>
            <a:ln>
              <a:noFill/>
            </a:ln>
          </p:spPr>
        </p:pic>
        <p:pic>
          <p:nvPicPr>
            <p:cNvPr id="12" name="Google Shape;680;p7">
              <a:extLst>
                <a:ext uri="{FF2B5EF4-FFF2-40B4-BE49-F238E27FC236}">
                  <a16:creationId xmlns:a16="http://schemas.microsoft.com/office/drawing/2014/main" id="{2FC7759B-E23F-597C-2C4A-8DE5BEE8E21D}"/>
                </a:ext>
              </a:extLst>
            </p:cNvPr>
            <p:cNvPicPr preferRelativeResize="0"/>
            <p:nvPr/>
          </p:nvPicPr>
          <p:blipFill>
            <a:blip r:embed="rId3">
              <a:alphaModFix/>
            </a:blip>
            <a:srcRect/>
            <a:stretch/>
          </p:blipFill>
          <p:spPr>
            <a:xfrm>
              <a:off x="7001277" y="4994393"/>
              <a:ext cx="468716" cy="468716"/>
            </a:xfrm>
            <a:prstGeom prst="rect">
              <a:avLst/>
            </a:prstGeom>
            <a:noFill/>
            <a:ln>
              <a:noFill/>
            </a:ln>
          </p:spPr>
        </p:pic>
        <p:pic>
          <p:nvPicPr>
            <p:cNvPr id="13" name="Google Shape;680;p7">
              <a:extLst>
                <a:ext uri="{FF2B5EF4-FFF2-40B4-BE49-F238E27FC236}">
                  <a16:creationId xmlns:a16="http://schemas.microsoft.com/office/drawing/2014/main" id="{0624D3F6-7DCB-7490-AF6C-DD241F1A687E}"/>
                </a:ext>
              </a:extLst>
            </p:cNvPr>
            <p:cNvPicPr preferRelativeResize="0"/>
            <p:nvPr/>
          </p:nvPicPr>
          <p:blipFill>
            <a:blip r:embed="rId3">
              <a:alphaModFix/>
            </a:blip>
            <a:srcRect/>
            <a:stretch/>
          </p:blipFill>
          <p:spPr>
            <a:xfrm>
              <a:off x="8634192" y="4994393"/>
              <a:ext cx="468716" cy="468716"/>
            </a:xfrm>
            <a:prstGeom prst="rect">
              <a:avLst/>
            </a:prstGeom>
            <a:noFill/>
            <a:ln>
              <a:noFill/>
            </a:ln>
          </p:spPr>
        </p:pic>
        <p:pic>
          <p:nvPicPr>
            <p:cNvPr id="14" name="Google Shape;680;p7">
              <a:extLst>
                <a:ext uri="{FF2B5EF4-FFF2-40B4-BE49-F238E27FC236}">
                  <a16:creationId xmlns:a16="http://schemas.microsoft.com/office/drawing/2014/main" id="{A553614A-1686-5FCD-8873-40DF457A25D4}"/>
                </a:ext>
              </a:extLst>
            </p:cNvPr>
            <p:cNvPicPr preferRelativeResize="0"/>
            <p:nvPr/>
          </p:nvPicPr>
          <p:blipFill>
            <a:blip r:embed="rId3">
              <a:alphaModFix/>
            </a:blip>
            <a:srcRect/>
            <a:stretch/>
          </p:blipFill>
          <p:spPr>
            <a:xfrm>
              <a:off x="10386078" y="4995305"/>
              <a:ext cx="468716" cy="468716"/>
            </a:xfrm>
            <a:prstGeom prst="rect">
              <a:avLst/>
            </a:prstGeom>
            <a:noFill/>
            <a:ln>
              <a:noFill/>
            </a:ln>
          </p:spPr>
        </p:pic>
        <p:pic>
          <p:nvPicPr>
            <p:cNvPr id="15" name="Google Shape;688;p7">
              <a:extLst>
                <a:ext uri="{FF2B5EF4-FFF2-40B4-BE49-F238E27FC236}">
                  <a16:creationId xmlns:a16="http://schemas.microsoft.com/office/drawing/2014/main" id="{51B2FB0F-36B1-293C-6EEE-CB378AE1CA84}"/>
                </a:ext>
              </a:extLst>
            </p:cNvPr>
            <p:cNvPicPr preferRelativeResize="0"/>
            <p:nvPr/>
          </p:nvPicPr>
          <p:blipFill>
            <a:blip r:embed="rId4">
              <a:alphaModFix/>
            </a:blip>
            <a:srcRect/>
            <a:stretch/>
          </p:blipFill>
          <p:spPr>
            <a:xfrm>
              <a:off x="8634192" y="2569919"/>
              <a:ext cx="468716" cy="468716"/>
            </a:xfrm>
            <a:prstGeom prst="rect">
              <a:avLst/>
            </a:prstGeom>
            <a:noFill/>
            <a:ln>
              <a:noFill/>
            </a:ln>
          </p:spPr>
        </p:pic>
        <p:pic>
          <p:nvPicPr>
            <p:cNvPr id="16" name="Google Shape;688;p7">
              <a:extLst>
                <a:ext uri="{FF2B5EF4-FFF2-40B4-BE49-F238E27FC236}">
                  <a16:creationId xmlns:a16="http://schemas.microsoft.com/office/drawing/2014/main" id="{40FC77B6-44C5-BB91-5871-83DCBD1D3739}"/>
                </a:ext>
              </a:extLst>
            </p:cNvPr>
            <p:cNvPicPr preferRelativeResize="0"/>
            <p:nvPr/>
          </p:nvPicPr>
          <p:blipFill>
            <a:blip r:embed="rId4">
              <a:alphaModFix/>
            </a:blip>
            <a:srcRect/>
            <a:stretch/>
          </p:blipFill>
          <p:spPr>
            <a:xfrm>
              <a:off x="10386078" y="2569919"/>
              <a:ext cx="468716" cy="468716"/>
            </a:xfrm>
            <a:prstGeom prst="rect">
              <a:avLst/>
            </a:prstGeom>
            <a:noFill/>
            <a:ln>
              <a:noFill/>
            </a:ln>
          </p:spPr>
        </p:pic>
        <p:pic>
          <p:nvPicPr>
            <p:cNvPr id="17" name="Google Shape;688;p7">
              <a:extLst>
                <a:ext uri="{FF2B5EF4-FFF2-40B4-BE49-F238E27FC236}">
                  <a16:creationId xmlns:a16="http://schemas.microsoft.com/office/drawing/2014/main" id="{D8724136-153C-87CD-B260-BA62DEEA912A}"/>
                </a:ext>
              </a:extLst>
            </p:cNvPr>
            <p:cNvPicPr preferRelativeResize="0"/>
            <p:nvPr/>
          </p:nvPicPr>
          <p:blipFill>
            <a:blip r:embed="rId4">
              <a:alphaModFix/>
            </a:blip>
            <a:srcRect/>
            <a:stretch/>
          </p:blipFill>
          <p:spPr>
            <a:xfrm>
              <a:off x="8634192" y="3376742"/>
              <a:ext cx="468716" cy="468716"/>
            </a:xfrm>
            <a:prstGeom prst="rect">
              <a:avLst/>
            </a:prstGeom>
            <a:noFill/>
            <a:ln>
              <a:noFill/>
            </a:ln>
          </p:spPr>
        </p:pic>
        <p:pic>
          <p:nvPicPr>
            <p:cNvPr id="18" name="Google Shape;688;p7">
              <a:extLst>
                <a:ext uri="{FF2B5EF4-FFF2-40B4-BE49-F238E27FC236}">
                  <a16:creationId xmlns:a16="http://schemas.microsoft.com/office/drawing/2014/main" id="{A752D180-6214-6ADB-A2A5-4D9EA6BCE1A8}"/>
                </a:ext>
              </a:extLst>
            </p:cNvPr>
            <p:cNvPicPr preferRelativeResize="0"/>
            <p:nvPr/>
          </p:nvPicPr>
          <p:blipFill>
            <a:blip r:embed="rId4">
              <a:alphaModFix/>
            </a:blip>
            <a:srcRect/>
            <a:stretch/>
          </p:blipFill>
          <p:spPr>
            <a:xfrm>
              <a:off x="10386078" y="3376742"/>
              <a:ext cx="468716" cy="468716"/>
            </a:xfrm>
            <a:prstGeom prst="rect">
              <a:avLst/>
            </a:prstGeom>
            <a:noFill/>
            <a:ln>
              <a:noFill/>
            </a:ln>
          </p:spPr>
        </p:pic>
        <p:pic>
          <p:nvPicPr>
            <p:cNvPr id="19" name="Google Shape;688;p7">
              <a:extLst>
                <a:ext uri="{FF2B5EF4-FFF2-40B4-BE49-F238E27FC236}">
                  <a16:creationId xmlns:a16="http://schemas.microsoft.com/office/drawing/2014/main" id="{B845AC5E-0492-6915-283D-B2994D5DFE8C}"/>
                </a:ext>
              </a:extLst>
            </p:cNvPr>
            <p:cNvPicPr preferRelativeResize="0"/>
            <p:nvPr/>
          </p:nvPicPr>
          <p:blipFill>
            <a:blip r:embed="rId4">
              <a:alphaModFix/>
            </a:blip>
            <a:srcRect/>
            <a:stretch/>
          </p:blipFill>
          <p:spPr>
            <a:xfrm>
              <a:off x="8634192" y="4170119"/>
              <a:ext cx="468716" cy="468716"/>
            </a:xfrm>
            <a:prstGeom prst="rect">
              <a:avLst/>
            </a:prstGeom>
            <a:noFill/>
            <a:ln>
              <a:noFill/>
            </a:ln>
          </p:spPr>
        </p:pic>
        <p:pic>
          <p:nvPicPr>
            <p:cNvPr id="20" name="Google Shape;688;p7">
              <a:extLst>
                <a:ext uri="{FF2B5EF4-FFF2-40B4-BE49-F238E27FC236}">
                  <a16:creationId xmlns:a16="http://schemas.microsoft.com/office/drawing/2014/main" id="{99CBFFE8-FE09-BCD1-1B29-E3CB7048F619}"/>
                </a:ext>
              </a:extLst>
            </p:cNvPr>
            <p:cNvPicPr preferRelativeResize="0"/>
            <p:nvPr/>
          </p:nvPicPr>
          <p:blipFill>
            <a:blip r:embed="rId4">
              <a:alphaModFix/>
            </a:blip>
            <a:srcRect/>
            <a:stretch/>
          </p:blipFill>
          <p:spPr>
            <a:xfrm>
              <a:off x="10386078" y="4170119"/>
              <a:ext cx="468716" cy="468716"/>
            </a:xfrm>
            <a:prstGeom prst="rect">
              <a:avLst/>
            </a:prstGeom>
            <a:noFill/>
            <a:ln>
              <a:noFill/>
            </a:ln>
          </p:spPr>
        </p:pic>
        <p:pic>
          <p:nvPicPr>
            <p:cNvPr id="21" name="Google Shape;688;p7">
              <a:extLst>
                <a:ext uri="{FF2B5EF4-FFF2-40B4-BE49-F238E27FC236}">
                  <a16:creationId xmlns:a16="http://schemas.microsoft.com/office/drawing/2014/main" id="{49C515FB-CD28-7576-891B-2BA0E87CBBE6}"/>
                </a:ext>
              </a:extLst>
            </p:cNvPr>
            <p:cNvPicPr preferRelativeResize="0"/>
            <p:nvPr/>
          </p:nvPicPr>
          <p:blipFill>
            <a:blip r:embed="rId4">
              <a:alphaModFix/>
            </a:blip>
            <a:srcRect/>
            <a:stretch/>
          </p:blipFill>
          <p:spPr>
            <a:xfrm>
              <a:off x="7001277" y="4170119"/>
              <a:ext cx="468716" cy="468716"/>
            </a:xfrm>
            <a:prstGeom prst="rect">
              <a:avLst/>
            </a:prstGeom>
            <a:noFill/>
            <a:ln>
              <a:noFill/>
            </a:ln>
          </p:spPr>
        </p:pic>
      </p:grpSp>
      <p:sp>
        <p:nvSpPr>
          <p:cNvPr id="22" name="Slide Number Placeholder 21">
            <a:extLst>
              <a:ext uri="{FF2B5EF4-FFF2-40B4-BE49-F238E27FC236}">
                <a16:creationId xmlns:a16="http://schemas.microsoft.com/office/drawing/2014/main" id="{A5F067C9-9252-3C48-B004-720379CE607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sz="1400" b="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8069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6445-6C9B-12F5-20B2-EE371731725D}"/>
              </a:ext>
            </a:extLst>
          </p:cNvPr>
          <p:cNvSpPr>
            <a:spLocks noGrp="1"/>
          </p:cNvSpPr>
          <p:nvPr>
            <p:ph type="title"/>
          </p:nvPr>
        </p:nvSpPr>
        <p:spPr/>
        <p:txBody>
          <a:bodyPr/>
          <a:lstStyle/>
          <a:p>
            <a:r>
              <a:rPr lang="en-US" dirty="0">
                <a:solidFill>
                  <a:srgbClr val="1E1E1E"/>
                </a:solidFill>
              </a:rPr>
              <a:t>Revenue Path and Scaling</a:t>
            </a:r>
          </a:p>
        </p:txBody>
      </p:sp>
      <p:sp>
        <p:nvSpPr>
          <p:cNvPr id="3" name="Text Placeholder 2">
            <a:extLst>
              <a:ext uri="{FF2B5EF4-FFF2-40B4-BE49-F238E27FC236}">
                <a16:creationId xmlns:a16="http://schemas.microsoft.com/office/drawing/2014/main" id="{D7FFA126-6D76-D37D-EB0E-DB02BE24684E}"/>
              </a:ext>
            </a:extLst>
          </p:cNvPr>
          <p:cNvSpPr>
            <a:spLocks noGrp="1"/>
          </p:cNvSpPr>
          <p:nvPr>
            <p:ph type="body" sz="quarter" idx="37"/>
          </p:nvPr>
        </p:nvSpPr>
        <p:spPr/>
        <p:txBody>
          <a:bodyPr/>
          <a:lstStyle/>
          <a:p>
            <a:r>
              <a:rPr lang="en-US"/>
              <a:t>Revenue roadmap driven by production scale and pricing</a:t>
            </a:r>
          </a:p>
        </p:txBody>
      </p:sp>
      <p:sp>
        <p:nvSpPr>
          <p:cNvPr id="7" name="TextBox 6">
            <a:extLst>
              <a:ext uri="{FF2B5EF4-FFF2-40B4-BE49-F238E27FC236}">
                <a16:creationId xmlns:a16="http://schemas.microsoft.com/office/drawing/2014/main" id="{2289ED66-2990-B11F-1D67-DD973FCB68C6}"/>
              </a:ext>
            </a:extLst>
          </p:cNvPr>
          <p:cNvSpPr txBox="1"/>
          <p:nvPr/>
        </p:nvSpPr>
        <p:spPr>
          <a:xfrm>
            <a:off x="1080079" y="2154938"/>
            <a:ext cx="2401313" cy="892552"/>
          </a:xfrm>
          <a:prstGeom prst="rect">
            <a:avLst/>
          </a:prstGeom>
          <a:solidFill>
            <a:srgbClr val="F5F5F5"/>
          </a:solidFill>
        </p:spPr>
        <p:txBody>
          <a:bodyPr wrap="square" rtlCol="0">
            <a:spAutoFit/>
          </a:bodyPr>
          <a:lstStyle/>
          <a:p>
            <a:r>
              <a:rPr lang="en-US" sz="5200" b="1"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rPr>
              <a:t>  $2M</a:t>
            </a:r>
          </a:p>
        </p:txBody>
      </p:sp>
      <p:sp>
        <p:nvSpPr>
          <p:cNvPr id="8" name="TextBox 7">
            <a:extLst>
              <a:ext uri="{FF2B5EF4-FFF2-40B4-BE49-F238E27FC236}">
                <a16:creationId xmlns:a16="http://schemas.microsoft.com/office/drawing/2014/main" id="{F9E51A08-879D-50D8-F194-8081F0A05515}"/>
              </a:ext>
            </a:extLst>
          </p:cNvPr>
          <p:cNvSpPr txBox="1"/>
          <p:nvPr/>
        </p:nvSpPr>
        <p:spPr>
          <a:xfrm>
            <a:off x="5068859" y="2308826"/>
            <a:ext cx="2037794" cy="677108"/>
          </a:xfrm>
          <a:prstGeom prst="rect">
            <a:avLst/>
          </a:prstGeom>
          <a:solidFill>
            <a:srgbClr val="F5F5F5"/>
          </a:solidFill>
        </p:spPr>
        <p:txBody>
          <a:bodyPr wrap="square" rtlCol="0">
            <a:spAutoFit/>
          </a:bodyPr>
          <a:lstStyle/>
          <a:p>
            <a:r>
              <a:rPr lang="en-US" sz="3800" b="1">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$70M</a:t>
            </a:r>
          </a:p>
        </p:txBody>
      </p:sp>
      <p:sp>
        <p:nvSpPr>
          <p:cNvPr id="9" name="TextBox 8">
            <a:extLst>
              <a:ext uri="{FF2B5EF4-FFF2-40B4-BE49-F238E27FC236}">
                <a16:creationId xmlns:a16="http://schemas.microsoft.com/office/drawing/2014/main" id="{A0726F6E-FEBF-C815-9F36-1C33ED7AF6C2}"/>
              </a:ext>
            </a:extLst>
          </p:cNvPr>
          <p:cNvSpPr txBox="1"/>
          <p:nvPr/>
        </p:nvSpPr>
        <p:spPr>
          <a:xfrm>
            <a:off x="8779603" y="2431937"/>
            <a:ext cx="1530184" cy="523220"/>
          </a:xfrm>
          <a:prstGeom prst="rect">
            <a:avLst/>
          </a:prstGeom>
          <a:solidFill>
            <a:srgbClr val="F5F5F5"/>
          </a:solidFill>
        </p:spPr>
        <p:txBody>
          <a:bodyPr wrap="square" rtlCol="0">
            <a:spAutoFit/>
          </a:bodyPr>
          <a:lstStyle/>
          <a:p>
            <a:r>
              <a:rPr lang="en-US" sz="2800" b="1">
                <a:solidFill>
                  <a:schemeClr val="bg2"/>
                </a:solidFill>
                <a:latin typeface="Helvetica Neue" panose="02000503000000020004" pitchFamily="2" charset="0"/>
                <a:ea typeface="Helvetica Neue" panose="02000503000000020004" pitchFamily="2" charset="0"/>
                <a:cs typeface="Helvetica Neue" panose="02000503000000020004" pitchFamily="2" charset="0"/>
              </a:rPr>
              <a:t>$300M</a:t>
            </a:r>
          </a:p>
        </p:txBody>
      </p:sp>
      <p:sp>
        <p:nvSpPr>
          <p:cNvPr id="10" name="Rectangle 9">
            <a:extLst>
              <a:ext uri="{FF2B5EF4-FFF2-40B4-BE49-F238E27FC236}">
                <a16:creationId xmlns:a16="http://schemas.microsoft.com/office/drawing/2014/main" id="{236B105E-17EC-F8B8-3B04-1A75911461C4}"/>
              </a:ext>
            </a:extLst>
          </p:cNvPr>
          <p:cNvSpPr/>
          <p:nvPr/>
        </p:nvSpPr>
        <p:spPr>
          <a:xfrm>
            <a:off x="-17550" y="5872163"/>
            <a:ext cx="3648583" cy="1007566"/>
          </a:xfrm>
          <a:prstGeom prst="rect">
            <a:avLst/>
          </a:prstGeom>
          <a:solidFill>
            <a:srgbClr val="5B6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D80CBF-5E7D-28C3-69FF-B7380B9E53ED}"/>
              </a:ext>
            </a:extLst>
          </p:cNvPr>
          <p:cNvSpPr/>
          <p:nvPr/>
        </p:nvSpPr>
        <p:spPr>
          <a:xfrm>
            <a:off x="-17553" y="6172864"/>
            <a:ext cx="7364602" cy="709447"/>
          </a:xfrm>
          <a:prstGeom prst="rect">
            <a:avLst/>
          </a:prstGeom>
          <a:solidFill>
            <a:srgbClr val="1E1E1E"/>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E1E1E"/>
              </a:solidFill>
            </a:endParaRPr>
          </a:p>
        </p:txBody>
      </p:sp>
      <p:sp>
        <p:nvSpPr>
          <p:cNvPr id="15" name="Rectangle 14">
            <a:extLst>
              <a:ext uri="{FF2B5EF4-FFF2-40B4-BE49-F238E27FC236}">
                <a16:creationId xmlns:a16="http://schemas.microsoft.com/office/drawing/2014/main" id="{C16C36FF-1927-9F4B-E183-58A1E1DAA780}"/>
              </a:ext>
            </a:extLst>
          </p:cNvPr>
          <p:cNvSpPr/>
          <p:nvPr/>
        </p:nvSpPr>
        <p:spPr>
          <a:xfrm>
            <a:off x="-17550" y="6485222"/>
            <a:ext cx="11118937" cy="399672"/>
          </a:xfrm>
          <a:prstGeom prst="rect">
            <a:avLst/>
          </a:prstGeom>
          <a:solidFill>
            <a:srgbClr val="666666"/>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6E99CE54-A892-C38C-C81F-A032EABBC455}"/>
                  </a:ext>
                </a:extLst>
              </p14:cNvPr>
              <p14:cNvContentPartPr/>
              <p14:nvPr/>
            </p14:nvContentPartPr>
            <p14:xfrm>
              <a:off x="16397440" y="816600"/>
              <a:ext cx="360" cy="360"/>
            </p14:xfrm>
          </p:contentPart>
        </mc:Choice>
        <mc:Fallback xmlns="">
          <p:pic>
            <p:nvPicPr>
              <p:cNvPr id="16" name="Ink 15">
                <a:extLst>
                  <a:ext uri="{FF2B5EF4-FFF2-40B4-BE49-F238E27FC236}">
                    <a16:creationId xmlns:a16="http://schemas.microsoft.com/office/drawing/2014/main" id="{6E99CE54-A892-C38C-C81F-A032EABBC455}"/>
                  </a:ext>
                </a:extLst>
              </p:cNvPr>
              <p:cNvPicPr/>
              <p:nvPr/>
            </p:nvPicPr>
            <p:blipFill>
              <a:blip r:embed="rId5"/>
              <a:stretch>
                <a:fillRect/>
              </a:stretch>
            </p:blipFill>
            <p:spPr>
              <a:xfrm>
                <a:off x="16391320" y="8104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B6C01A94-E87F-E07A-3043-CF9F27E20D22}"/>
                  </a:ext>
                </a:extLst>
              </p14:cNvPr>
              <p14:cNvContentPartPr/>
              <p14:nvPr/>
            </p14:nvContentPartPr>
            <p14:xfrm>
              <a:off x="16224640" y="3153000"/>
              <a:ext cx="360" cy="3600"/>
            </p14:xfrm>
          </p:contentPart>
        </mc:Choice>
        <mc:Fallback xmlns="">
          <p:pic>
            <p:nvPicPr>
              <p:cNvPr id="17" name="Ink 16">
                <a:extLst>
                  <a:ext uri="{FF2B5EF4-FFF2-40B4-BE49-F238E27FC236}">
                    <a16:creationId xmlns:a16="http://schemas.microsoft.com/office/drawing/2014/main" id="{B6C01A94-E87F-E07A-3043-CF9F27E20D22}"/>
                  </a:ext>
                </a:extLst>
              </p:cNvPr>
              <p:cNvPicPr/>
              <p:nvPr/>
            </p:nvPicPr>
            <p:blipFill>
              <a:blip r:embed="rId5"/>
              <a:stretch>
                <a:fillRect/>
              </a:stretch>
            </p:blipFill>
            <p:spPr>
              <a:xfrm>
                <a:off x="16218520" y="3146200"/>
                <a:ext cx="12600" cy="17200"/>
              </a:xfrm>
              <a:prstGeom prst="rect">
                <a:avLst/>
              </a:prstGeom>
            </p:spPr>
          </p:pic>
        </mc:Fallback>
      </mc:AlternateContent>
      <p:sp>
        <p:nvSpPr>
          <p:cNvPr id="20" name="Google Shape;661;p6">
            <a:extLst>
              <a:ext uri="{FF2B5EF4-FFF2-40B4-BE49-F238E27FC236}">
                <a16:creationId xmlns:a16="http://schemas.microsoft.com/office/drawing/2014/main" id="{874DA59A-E237-89E8-605A-8AC26957B531}"/>
              </a:ext>
            </a:extLst>
          </p:cNvPr>
          <p:cNvSpPr txBox="1"/>
          <p:nvPr/>
        </p:nvSpPr>
        <p:spPr>
          <a:xfrm>
            <a:off x="735262" y="3179546"/>
            <a:ext cx="3090945" cy="1538883"/>
          </a:xfrm>
          <a:prstGeom prst="rect">
            <a:avLst/>
          </a:prstGeom>
          <a:solidFill>
            <a:srgbClr val="F5F5F5"/>
          </a:solidFill>
          <a:ln>
            <a:noFill/>
          </a:ln>
        </p:spPr>
        <p:txBody>
          <a:bodyPr spcFirstLastPara="1" wrap="square" lIns="0" tIns="0" rIns="0" bIns="457200" anchor="t" anchorCtr="0">
            <a:spAutoFit/>
          </a:bodyPr>
          <a:lstStyle/>
          <a:p>
            <a:pPr algn="ctr">
              <a:spcBef>
                <a:spcPts val="600"/>
              </a:spcBef>
              <a:buSzPts val="1400"/>
            </a:pPr>
            <a:r>
              <a:rPr lang="en-US" sz="1800"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Beta Deployment</a:t>
            </a:r>
            <a:br>
              <a:rPr lang="en-US"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br>
            <a:r>
              <a:rPr lang="en-US"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Initial scaling with beta airframes</a:t>
            </a:r>
          </a:p>
          <a:p>
            <a:pPr algn="ctr">
              <a:spcBef>
                <a:spcPts val="600"/>
              </a:spcBef>
              <a:buSzPts val="1400"/>
            </a:pPr>
            <a:r>
              <a:rPr lang="en-US" dirty="0">
                <a:latin typeface="Helvetica Neue" panose="02000503000000020004" pitchFamily="2" charset="0"/>
                <a:ea typeface="Helvetica Neue" panose="02000503000000020004" pitchFamily="2" charset="0"/>
                <a:cs typeface="Helvetica Neue" panose="02000503000000020004" pitchFamily="2" charset="0"/>
              </a:rPr>
              <a:t>Autonomy Stack Builders and Counter-UAS Test/Evaluation</a:t>
            </a:r>
            <a:endParaRPr lang="en-US"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4" name="Google Shape;661;p6">
            <a:extLst>
              <a:ext uri="{FF2B5EF4-FFF2-40B4-BE49-F238E27FC236}">
                <a16:creationId xmlns:a16="http://schemas.microsoft.com/office/drawing/2014/main" id="{184ED0BB-8FE9-62D1-166E-868C151F0430}"/>
              </a:ext>
            </a:extLst>
          </p:cNvPr>
          <p:cNvSpPr txBox="1"/>
          <p:nvPr/>
        </p:nvSpPr>
        <p:spPr>
          <a:xfrm>
            <a:off x="4038967" y="3179546"/>
            <a:ext cx="3633053" cy="1538883"/>
          </a:xfrm>
          <a:prstGeom prst="rect">
            <a:avLst/>
          </a:prstGeom>
          <a:solidFill>
            <a:srgbClr val="F5F5F5"/>
          </a:solidFill>
          <a:ln>
            <a:noFill/>
          </a:ln>
        </p:spPr>
        <p:txBody>
          <a:bodyPr spcFirstLastPara="1" wrap="square" lIns="0" tIns="0" rIns="0" bIns="457200" anchor="t" anchorCtr="0">
            <a:spAutoFit/>
          </a:bodyPr>
          <a:lstStyle/>
          <a:p>
            <a:pPr algn="ctr">
              <a:spcBef>
                <a:spcPts val="600"/>
              </a:spcBef>
              <a:buSzPts val="1400"/>
            </a:pPr>
            <a:r>
              <a:rPr lang="en-US" sz="1800"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Growth Phase</a:t>
            </a:r>
            <a:br>
              <a:rPr lang="en-US"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br>
            <a:r>
              <a:rPr lang="en-US"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Production ramp, integrations and Programs</a:t>
            </a:r>
          </a:p>
          <a:p>
            <a:pPr algn="ctr">
              <a:spcBef>
                <a:spcPts val="600"/>
              </a:spcBef>
              <a:buSzPts val="1400"/>
            </a:pPr>
            <a:r>
              <a:rPr lang="en-US" dirty="0">
                <a:latin typeface="Helvetica Neue" panose="02000503000000020004" pitchFamily="2" charset="0"/>
                <a:ea typeface="Helvetica Neue" panose="02000503000000020004" pitchFamily="2" charset="0"/>
                <a:cs typeface="Helvetica Neue" panose="02000503000000020004" pitchFamily="2" charset="0"/>
              </a:rPr>
              <a:t>Program integrations and mission specific configurations</a:t>
            </a:r>
          </a:p>
        </p:txBody>
      </p:sp>
      <p:sp>
        <p:nvSpPr>
          <p:cNvPr id="25" name="Google Shape;661;p6">
            <a:extLst>
              <a:ext uri="{FF2B5EF4-FFF2-40B4-BE49-F238E27FC236}">
                <a16:creationId xmlns:a16="http://schemas.microsoft.com/office/drawing/2014/main" id="{83E48585-BB04-D120-AFBC-03CE55663E2B}"/>
              </a:ext>
            </a:extLst>
          </p:cNvPr>
          <p:cNvSpPr txBox="1"/>
          <p:nvPr/>
        </p:nvSpPr>
        <p:spPr>
          <a:xfrm>
            <a:off x="7773281" y="3210716"/>
            <a:ext cx="3542827" cy="1323439"/>
          </a:xfrm>
          <a:prstGeom prst="rect">
            <a:avLst/>
          </a:prstGeom>
          <a:solidFill>
            <a:srgbClr val="F5F5F5"/>
          </a:solidFill>
          <a:ln>
            <a:noFill/>
          </a:ln>
        </p:spPr>
        <p:txBody>
          <a:bodyPr spcFirstLastPara="1" wrap="square" lIns="0" tIns="0" rIns="0" bIns="457200" anchor="t" anchorCtr="0">
            <a:spAutoFit/>
          </a:bodyPr>
          <a:lstStyle/>
          <a:p>
            <a:pPr algn="ctr">
              <a:spcBef>
                <a:spcPts val="600"/>
              </a:spcBef>
              <a:buSzPts val="1400"/>
            </a:pPr>
            <a:r>
              <a:rPr lang="en-US" sz="1800" b="1"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Full Scale Production</a:t>
            </a:r>
            <a:br>
              <a:rPr lang="en-US"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br>
            <a:r>
              <a:rPr lang="en-US" b="1" dirty="0">
                <a:solidFill>
                  <a:srgbClr val="666666"/>
                </a:solidFill>
                <a:latin typeface="Helvetica Neue" panose="02000503000000020004" pitchFamily="2" charset="0"/>
                <a:ea typeface="Helvetica Neue" panose="02000503000000020004" pitchFamily="2" charset="0"/>
                <a:cs typeface="Helvetica Neue" panose="02000503000000020004" pitchFamily="2" charset="0"/>
              </a:rPr>
              <a:t>Multi Product Portfolio</a:t>
            </a:r>
          </a:p>
          <a:p>
            <a:pPr algn="ctr">
              <a:spcBef>
                <a:spcPts val="600"/>
              </a:spcBef>
              <a:buSzPts val="1400"/>
            </a:pPr>
            <a:r>
              <a:rPr lang="en-US" dirty="0">
                <a:latin typeface="Helvetica Neue" panose="02000503000000020004" pitchFamily="2" charset="0"/>
                <a:ea typeface="Helvetica Neue" panose="02000503000000020004" pitchFamily="2" charset="0"/>
                <a:cs typeface="Helvetica Neue" panose="02000503000000020004" pitchFamily="2" charset="0"/>
              </a:rPr>
              <a:t>Multi-sector dual use adoption</a:t>
            </a:r>
          </a:p>
        </p:txBody>
      </p:sp>
      <p:sp>
        <p:nvSpPr>
          <p:cNvPr id="4" name="Slide Number Placeholder 3">
            <a:extLst>
              <a:ext uri="{FF2B5EF4-FFF2-40B4-BE49-F238E27FC236}">
                <a16:creationId xmlns:a16="http://schemas.microsoft.com/office/drawing/2014/main" id="{78355A7F-879A-A596-5467-11EF420ECB8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sz="1400" b="0" dirty="0">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BB3FC7E3-0C00-0C88-441B-2DE882D40E51}"/>
              </a:ext>
            </a:extLst>
          </p:cNvPr>
          <p:cNvSpPr txBox="1"/>
          <p:nvPr/>
        </p:nvSpPr>
        <p:spPr>
          <a:xfrm>
            <a:off x="169556" y="5184142"/>
            <a:ext cx="11836400" cy="369332"/>
          </a:xfrm>
          <a:prstGeom prst="rect">
            <a:avLst/>
          </a:prstGeom>
          <a:noFill/>
        </p:spPr>
        <p:txBody>
          <a:bodyPr wrap="square" rtlCol="0">
            <a:spAutoFit/>
          </a:bodyPr>
          <a:lstStyle/>
          <a:p>
            <a:pPr algn="ctr"/>
            <a:r>
              <a:rPr lang="en-US" sz="1800" b="1" spc="-20" dirty="0">
                <a:solidFill>
                  <a:srgbClr val="5B6A3A"/>
                </a:solidFill>
                <a:latin typeface="Helvetica Neue" panose="02000503000000020004" pitchFamily="2" charset="0"/>
                <a:ea typeface="Helvetica Neue" panose="02000503000000020004" pitchFamily="2" charset="0"/>
                <a:cs typeface="Helvetica Neue" panose="02000503000000020004" pitchFamily="2" charset="0"/>
              </a:rPr>
              <a:t>Path to Scale </a:t>
            </a:r>
            <a:r>
              <a:rPr lang="en-US" sz="1800" spc="-20" dirty="0">
                <a:solidFill>
                  <a:srgbClr val="1E1E1E"/>
                </a:solidFill>
              </a:rPr>
              <a:t>→ </a:t>
            </a:r>
            <a:r>
              <a:rPr lang="en-US" sz="1800" spc="-20"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Autonomy Stack Builders </a:t>
            </a:r>
            <a:r>
              <a:rPr lang="en-US" sz="1800" spc="-20" dirty="0">
                <a:solidFill>
                  <a:srgbClr val="1E1E1E"/>
                </a:solidFill>
              </a:rPr>
              <a:t>→ </a:t>
            </a:r>
            <a:r>
              <a:rPr lang="en-US" sz="1800" spc="-20"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Multi-sector/Product Expansion </a:t>
            </a:r>
            <a:r>
              <a:rPr lang="en-US" sz="1800" spc="-20" dirty="0">
                <a:solidFill>
                  <a:srgbClr val="1E1E1E"/>
                </a:solidFill>
              </a:rPr>
              <a:t>→ </a:t>
            </a:r>
            <a:r>
              <a:rPr lang="en-US" sz="1800" b="1" spc="-20" dirty="0">
                <a:solidFill>
                  <a:srgbClr val="1E1E1E"/>
                </a:solidFill>
                <a:latin typeface="Helvetica Neue" panose="02000503000000020004" pitchFamily="2" charset="0"/>
                <a:ea typeface="Helvetica Neue" panose="02000503000000020004" pitchFamily="2" charset="0"/>
                <a:cs typeface="Helvetica Neue" panose="02000503000000020004" pitchFamily="2" charset="0"/>
              </a:rPr>
              <a:t>$2M–300M/year</a:t>
            </a:r>
          </a:p>
        </p:txBody>
      </p:sp>
    </p:spTree>
    <p:extLst>
      <p:ext uri="{BB962C8B-B14F-4D97-AF65-F5344CB8AC3E}">
        <p14:creationId xmlns:p14="http://schemas.microsoft.com/office/powerpoint/2010/main" val="56966889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a:extLst>
            <a:ext uri="{FF2B5EF4-FFF2-40B4-BE49-F238E27FC236}">
              <a16:creationId xmlns:a16="http://schemas.microsoft.com/office/drawing/2014/main" id="{CA234538-5AC5-15BA-B154-B3DAD94F8428}"/>
            </a:ext>
          </a:extLst>
        </p:cNvPr>
        <p:cNvGrpSpPr/>
        <p:nvPr/>
      </p:nvGrpSpPr>
      <p:grpSpPr>
        <a:xfrm>
          <a:off x="0" y="0"/>
          <a:ext cx="0" cy="0"/>
          <a:chOff x="0" y="0"/>
          <a:chExt cx="0" cy="0"/>
        </a:xfrm>
      </p:grpSpPr>
      <p:sp>
        <p:nvSpPr>
          <p:cNvPr id="15" name="Google Shape;704;p8">
            <a:extLst>
              <a:ext uri="{FF2B5EF4-FFF2-40B4-BE49-F238E27FC236}">
                <a16:creationId xmlns:a16="http://schemas.microsoft.com/office/drawing/2014/main" id="{3242EB72-B1B7-A809-2A51-2CAEFD95B426}"/>
              </a:ext>
            </a:extLst>
          </p:cNvPr>
          <p:cNvSpPr>
            <a:spLocks/>
          </p:cNvSpPr>
          <p:nvPr/>
        </p:nvSpPr>
        <p:spPr>
          <a:xfrm>
            <a:off x="4387281" y="1910456"/>
            <a:ext cx="3444332" cy="3877612"/>
          </a:xfrm>
          <a:prstGeom prst="rect">
            <a:avLst/>
          </a:prstGeom>
          <a:solidFill>
            <a:srgbClr val="5B6A3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chemeClr val="accent3"/>
              </a:solidFill>
              <a:latin typeface="Helvetica Neue"/>
              <a:ea typeface="Helvetica Neue"/>
              <a:cs typeface="Helvetica Neue"/>
              <a:sym typeface="Helvetica Neue"/>
            </a:endParaRPr>
          </a:p>
        </p:txBody>
      </p:sp>
      <p:sp>
        <p:nvSpPr>
          <p:cNvPr id="17" name="Google Shape;704;p8">
            <a:extLst>
              <a:ext uri="{FF2B5EF4-FFF2-40B4-BE49-F238E27FC236}">
                <a16:creationId xmlns:a16="http://schemas.microsoft.com/office/drawing/2014/main" id="{A1C8C4A4-BE9D-6DC6-B8DF-E8F189EA3D6C}"/>
              </a:ext>
            </a:extLst>
          </p:cNvPr>
          <p:cNvSpPr>
            <a:spLocks/>
          </p:cNvSpPr>
          <p:nvPr/>
        </p:nvSpPr>
        <p:spPr>
          <a:xfrm>
            <a:off x="8164962" y="1934244"/>
            <a:ext cx="3444332" cy="3877612"/>
          </a:xfrm>
          <a:prstGeom prst="rect">
            <a:avLst/>
          </a:prstGeom>
          <a:solidFill>
            <a:srgbClr val="1E1E1E"/>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chemeClr val="accent3"/>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16C0CA72-FEA7-6603-3C3D-75AD6A9895B6}"/>
              </a:ext>
            </a:extLst>
          </p:cNvPr>
          <p:cNvSpPr>
            <a:spLocks noGrp="1"/>
          </p:cNvSpPr>
          <p:nvPr>
            <p:ph type="title"/>
          </p:nvPr>
        </p:nvSpPr>
        <p:spPr>
          <a:xfrm>
            <a:off x="636494" y="553900"/>
            <a:ext cx="10972800" cy="406537"/>
          </a:xfrm>
        </p:spPr>
        <p:txBody>
          <a:bodyPr/>
          <a:lstStyle/>
          <a:p>
            <a:r>
              <a:rPr lang="en-US">
                <a:solidFill>
                  <a:srgbClr val="1E1E1E"/>
                </a:solidFill>
              </a:rPr>
              <a:t>Go-to-Market Strategy</a:t>
            </a:r>
          </a:p>
        </p:txBody>
      </p:sp>
      <p:sp>
        <p:nvSpPr>
          <p:cNvPr id="3" name="Text Placeholder 2">
            <a:extLst>
              <a:ext uri="{FF2B5EF4-FFF2-40B4-BE49-F238E27FC236}">
                <a16:creationId xmlns:a16="http://schemas.microsoft.com/office/drawing/2014/main" id="{4525615F-384D-6A75-EEDD-1DE061F47553}"/>
              </a:ext>
            </a:extLst>
          </p:cNvPr>
          <p:cNvSpPr>
            <a:spLocks noGrp="1"/>
          </p:cNvSpPr>
          <p:nvPr>
            <p:ph type="body" sz="quarter" idx="37"/>
          </p:nvPr>
        </p:nvSpPr>
        <p:spPr/>
        <p:txBody>
          <a:bodyPr>
            <a:normAutofit/>
          </a:bodyPr>
          <a:lstStyle/>
          <a:p>
            <a:r>
              <a:rPr lang="en-US">
                <a:solidFill>
                  <a:srgbClr val="1E1E1E"/>
                </a:solidFill>
              </a:rPr>
              <a:t>Pilot-driven adoption through AI stack developer partnerships and operational deployment</a:t>
            </a:r>
          </a:p>
        </p:txBody>
      </p:sp>
      <p:sp>
        <p:nvSpPr>
          <p:cNvPr id="5" name="Google Shape;704;p8">
            <a:extLst>
              <a:ext uri="{FF2B5EF4-FFF2-40B4-BE49-F238E27FC236}">
                <a16:creationId xmlns:a16="http://schemas.microsoft.com/office/drawing/2014/main" id="{182151B8-6B95-DBD2-1C88-A0B7CD7397D7}"/>
              </a:ext>
            </a:extLst>
          </p:cNvPr>
          <p:cNvSpPr>
            <a:spLocks/>
          </p:cNvSpPr>
          <p:nvPr/>
        </p:nvSpPr>
        <p:spPr>
          <a:xfrm>
            <a:off x="609600" y="1934244"/>
            <a:ext cx="3444332" cy="3877612"/>
          </a:xfrm>
          <a:prstGeom prst="rect">
            <a:avLst/>
          </a:prstGeom>
          <a:solidFill>
            <a:srgbClr val="DBDBD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494A48"/>
              </a:buClr>
              <a:buSzPts val="1800"/>
              <a:buFont typeface="Helvetica Neue"/>
              <a:buNone/>
            </a:pPr>
            <a:endParaRPr sz="1800" b="0" i="0" u="none" strike="noStrike" cap="none">
              <a:solidFill>
                <a:schemeClr val="accent3"/>
              </a:solidFill>
              <a:latin typeface="Helvetica Neue"/>
              <a:ea typeface="Helvetica Neue"/>
              <a:cs typeface="Helvetica Neue"/>
              <a:sym typeface="Helvetica Neue"/>
            </a:endParaRPr>
          </a:p>
        </p:txBody>
      </p:sp>
      <p:sp>
        <p:nvSpPr>
          <p:cNvPr id="8" name="Google Shape;713;p8">
            <a:extLst>
              <a:ext uri="{FF2B5EF4-FFF2-40B4-BE49-F238E27FC236}">
                <a16:creationId xmlns:a16="http://schemas.microsoft.com/office/drawing/2014/main" id="{0012D7CC-D08B-F5AE-6E6C-AA5D700AA0C5}"/>
              </a:ext>
            </a:extLst>
          </p:cNvPr>
          <p:cNvSpPr txBox="1"/>
          <p:nvPr/>
        </p:nvSpPr>
        <p:spPr>
          <a:xfrm>
            <a:off x="1050243" y="2256952"/>
            <a:ext cx="2556028" cy="3354765"/>
          </a:xfrm>
          <a:prstGeom prst="rect">
            <a:avLst/>
          </a:prstGeom>
          <a:noFill/>
          <a:ln>
            <a:noFill/>
          </a:ln>
        </p:spPr>
        <p:txBody>
          <a:bodyPr spcFirstLastPara="1" wrap="square" lIns="0" tIns="0" rIns="0" bIns="0" anchor="t" anchorCtr="0">
            <a:spAutoFit/>
          </a:bodyPr>
          <a:lstStyle/>
          <a:p>
            <a:r>
              <a:rPr lang="en-US" sz="1800"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Strategic Access</a:t>
            </a:r>
          </a:p>
          <a:p>
            <a:endParaRPr lang="en-US" sz="1800" b="1">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250000"/>
              </a:lnSpc>
              <a:buClr>
                <a:schemeClr val="bg1"/>
              </a:buClr>
              <a:buSzPts val="1000"/>
            </a:pPr>
            <a:r>
              <a:rPr lang="en-US"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Pilots &amp; Partnerships</a:t>
            </a:r>
          </a:p>
          <a:p>
            <a:pPr marL="285750" indent="-285750">
              <a:buClr>
                <a:schemeClr val="tx1"/>
              </a:buClr>
              <a:buSzPts val="1000"/>
              <a:buFont typeface="Arial" panose="020B0604020202020204" pitchFamily="34" charset="0"/>
              <a:buChar char="•"/>
            </a:pPr>
            <a:r>
              <a:rPr lang="en-US">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Build </a:t>
            </a:r>
            <a:r>
              <a:rPr lang="en-US"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DoW</a:t>
            </a:r>
            <a:r>
              <a:rPr lang="en-US">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subcontractor partnerships</a:t>
            </a:r>
          </a:p>
          <a:p>
            <a:pPr marL="285750" indent="-285750">
              <a:buClr>
                <a:schemeClr val="tx1"/>
              </a:buClr>
              <a:buSzPts val="1000"/>
              <a:buFont typeface="Arial" panose="020B0604020202020204" pitchFamily="34" charset="0"/>
              <a:buChar char="•"/>
            </a:pPr>
            <a:r>
              <a:rPr lang="en-US">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Establish prime contractor pathways</a:t>
            </a:r>
          </a:p>
          <a:p>
            <a:pPr>
              <a:lnSpc>
                <a:spcPct val="250000"/>
              </a:lnSpc>
              <a:buClr>
                <a:schemeClr val="bg1"/>
              </a:buClr>
              <a:buSzPts val="1000"/>
            </a:pPr>
            <a:r>
              <a:rPr lang="en-US"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Early Customers</a:t>
            </a:r>
          </a:p>
          <a:p>
            <a:pPr marL="285750" indent="-285750">
              <a:buClr>
                <a:schemeClr val="tx1"/>
              </a:buClr>
              <a:buSzPts val="1000"/>
              <a:buFont typeface="Arial" panose="020B0604020202020204" pitchFamily="34" charset="0"/>
              <a:buChar char="•"/>
            </a:pPr>
            <a:r>
              <a:rPr lang="en-US">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Partner with AI developers, Prime R&amp;D departments</a:t>
            </a:r>
          </a:p>
          <a:p>
            <a:pPr marL="285750" indent="-285750">
              <a:buClr>
                <a:schemeClr val="tx1"/>
              </a:buClr>
              <a:buSzPts val="1000"/>
              <a:buFont typeface="Arial" panose="020B0604020202020204" pitchFamily="34" charset="0"/>
              <a:buChar char="•"/>
            </a:pPr>
            <a:r>
              <a:rPr lang="en-US">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Refine platform through early partnership feedback</a:t>
            </a:r>
          </a:p>
        </p:txBody>
      </p:sp>
      <p:cxnSp>
        <p:nvCxnSpPr>
          <p:cNvPr id="23" name="Straight Connector 22">
            <a:extLst>
              <a:ext uri="{FF2B5EF4-FFF2-40B4-BE49-F238E27FC236}">
                <a16:creationId xmlns:a16="http://schemas.microsoft.com/office/drawing/2014/main" id="{DB41F8AB-61FB-5DC7-553A-60A2A6EC2718}"/>
              </a:ext>
            </a:extLst>
          </p:cNvPr>
          <p:cNvCxnSpPr>
            <a:cxnSpLocks/>
          </p:cNvCxnSpPr>
          <p:nvPr/>
        </p:nvCxnSpPr>
        <p:spPr>
          <a:xfrm>
            <a:off x="990609" y="2814739"/>
            <a:ext cx="28260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0960B3-7CF8-8AB0-3E7E-23EEF230DC52}"/>
              </a:ext>
            </a:extLst>
          </p:cNvPr>
          <p:cNvCxnSpPr>
            <a:cxnSpLocks/>
          </p:cNvCxnSpPr>
          <p:nvPr/>
        </p:nvCxnSpPr>
        <p:spPr>
          <a:xfrm>
            <a:off x="4609266" y="2814739"/>
            <a:ext cx="28848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06A5B6-D818-4FD7-30B1-3C7938A53730}"/>
              </a:ext>
            </a:extLst>
          </p:cNvPr>
          <p:cNvCxnSpPr>
            <a:cxnSpLocks/>
          </p:cNvCxnSpPr>
          <p:nvPr/>
        </p:nvCxnSpPr>
        <p:spPr>
          <a:xfrm>
            <a:off x="8386947" y="2792136"/>
            <a:ext cx="2854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31" descr="A grey and black logo&#10;&#10;AI-generated content may be incorrect.">
            <a:extLst>
              <a:ext uri="{FF2B5EF4-FFF2-40B4-BE49-F238E27FC236}">
                <a16:creationId xmlns:a16="http://schemas.microsoft.com/office/drawing/2014/main" id="{CB7EA7E6-F2BE-6D78-552E-AE3BE44E9D5D}"/>
              </a:ext>
            </a:extLst>
          </p:cNvPr>
          <p:cNvPicPr>
            <a:picLocks noChangeAspect="1"/>
          </p:cNvPicPr>
          <p:nvPr/>
        </p:nvPicPr>
        <p:blipFill>
          <a:blip r:embed="rId3"/>
          <a:stretch>
            <a:fillRect/>
          </a:stretch>
        </p:blipFill>
        <p:spPr>
          <a:xfrm>
            <a:off x="3290402" y="2218431"/>
            <a:ext cx="385799" cy="385799"/>
          </a:xfrm>
          <a:prstGeom prst="rect">
            <a:avLst/>
          </a:prstGeom>
        </p:spPr>
      </p:pic>
      <p:sp>
        <p:nvSpPr>
          <p:cNvPr id="16" name="Google Shape;713;p8">
            <a:extLst>
              <a:ext uri="{FF2B5EF4-FFF2-40B4-BE49-F238E27FC236}">
                <a16:creationId xmlns:a16="http://schemas.microsoft.com/office/drawing/2014/main" id="{D4E6A0B3-D4E6-F745-FDFB-88776EF18860}"/>
              </a:ext>
            </a:extLst>
          </p:cNvPr>
          <p:cNvSpPr txBox="1"/>
          <p:nvPr/>
        </p:nvSpPr>
        <p:spPr>
          <a:xfrm>
            <a:off x="4827924" y="2215227"/>
            <a:ext cx="2556028" cy="3354765"/>
          </a:xfrm>
          <a:prstGeom prst="rect">
            <a:avLst/>
          </a:prstGeom>
          <a:noFill/>
          <a:ln>
            <a:noFill/>
          </a:ln>
        </p:spPr>
        <p:txBody>
          <a:bodyPr spcFirstLastPara="1" wrap="square" lIns="0" tIns="0" rIns="0" bIns="0" anchor="t" anchorCtr="0">
            <a:spAutoFit/>
          </a:bodyPr>
          <a:lstStyle/>
          <a:p>
            <a:r>
              <a:rPr lang="en-US" sz="1800"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Program Capture</a:t>
            </a:r>
          </a:p>
          <a:p>
            <a:endParaRPr lang="en-US" sz="1800" b="1">
              <a:solidFill>
                <a:srgbClr val="F5F5F5"/>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250000"/>
              </a:lnSpc>
              <a:buClr>
                <a:schemeClr val="bg1"/>
              </a:buClr>
              <a:buSzPts val="1000"/>
            </a:pPr>
            <a:r>
              <a:rPr lang="en-US"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Mission Demonstrations</a:t>
            </a:r>
          </a:p>
          <a:p>
            <a:pPr marL="285750" indent="-285750">
              <a:buClr>
                <a:schemeClr val="bg1"/>
              </a:buClr>
              <a:buSzPct val="72000"/>
              <a:buFont typeface="Arial" panose="020B0604020202020204" pitchFamily="34" charset="0"/>
              <a:buChar char="•"/>
            </a:pPr>
            <a:r>
              <a:rPr lang="en-US">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Share operational performance data</a:t>
            </a:r>
          </a:p>
          <a:p>
            <a:pPr marL="285750" indent="-285750">
              <a:buClr>
                <a:schemeClr val="bg1"/>
              </a:buClr>
              <a:buSzPct val="72000"/>
              <a:buFont typeface="Arial" panose="020B0604020202020204" pitchFamily="34" charset="0"/>
              <a:buChar char="•"/>
            </a:pPr>
            <a:r>
              <a:rPr lang="en-US">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Highlight mission outcomes and reliability</a:t>
            </a:r>
          </a:p>
          <a:p>
            <a:pPr>
              <a:lnSpc>
                <a:spcPct val="250000"/>
              </a:lnSpc>
              <a:buClr>
                <a:schemeClr val="bg1"/>
              </a:buClr>
              <a:buSzPct val="72000"/>
            </a:pPr>
            <a:r>
              <a:rPr lang="en-US"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Program Engagement</a:t>
            </a:r>
          </a:p>
          <a:p>
            <a:pPr marL="285750" indent="-285750">
              <a:buClr>
                <a:schemeClr val="bg1"/>
              </a:buClr>
              <a:buSzPts val="1000"/>
              <a:buFont typeface="Arial" panose="020B0604020202020204" pitchFamily="34" charset="0"/>
              <a:buChar char="•"/>
            </a:pPr>
            <a:r>
              <a:rPr lang="en-US">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Support requirements development</a:t>
            </a:r>
          </a:p>
          <a:p>
            <a:pPr marL="285750" indent="-285750">
              <a:buClr>
                <a:schemeClr val="bg1"/>
              </a:buClr>
              <a:buSzPts val="1000"/>
              <a:buFont typeface="Arial" panose="020B0604020202020204" pitchFamily="34" charset="0"/>
              <a:buChar char="•"/>
            </a:pPr>
            <a:r>
              <a:rPr lang="en-US">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Position platform for program adoption</a:t>
            </a:r>
          </a:p>
        </p:txBody>
      </p:sp>
      <p:pic>
        <p:nvPicPr>
          <p:cNvPr id="34" name="Picture 33" descr="A white line drawing of a megaphone&#10;&#10;AI-generated content may be incorrect.">
            <a:extLst>
              <a:ext uri="{FF2B5EF4-FFF2-40B4-BE49-F238E27FC236}">
                <a16:creationId xmlns:a16="http://schemas.microsoft.com/office/drawing/2014/main" id="{0AC5C2B4-8093-C5EE-379A-4CBC2F3BEBF2}"/>
              </a:ext>
            </a:extLst>
          </p:cNvPr>
          <p:cNvPicPr>
            <a:picLocks noChangeAspect="1"/>
          </p:cNvPicPr>
          <p:nvPr/>
        </p:nvPicPr>
        <p:blipFill>
          <a:blip r:embed="rId4"/>
          <a:stretch>
            <a:fillRect/>
          </a:stretch>
        </p:blipFill>
        <p:spPr>
          <a:xfrm>
            <a:off x="6973421" y="2191022"/>
            <a:ext cx="376448" cy="376448"/>
          </a:xfrm>
          <a:prstGeom prst="rect">
            <a:avLst/>
          </a:prstGeom>
        </p:spPr>
      </p:pic>
      <p:sp>
        <p:nvSpPr>
          <p:cNvPr id="18" name="Google Shape;713;p8">
            <a:extLst>
              <a:ext uri="{FF2B5EF4-FFF2-40B4-BE49-F238E27FC236}">
                <a16:creationId xmlns:a16="http://schemas.microsoft.com/office/drawing/2014/main" id="{AC9AED67-A99C-7D48-DBFB-5B3D18368C9D}"/>
              </a:ext>
            </a:extLst>
          </p:cNvPr>
          <p:cNvSpPr txBox="1"/>
          <p:nvPr/>
        </p:nvSpPr>
        <p:spPr>
          <a:xfrm>
            <a:off x="8605605" y="2215228"/>
            <a:ext cx="2556028" cy="3354765"/>
          </a:xfrm>
          <a:prstGeom prst="rect">
            <a:avLst/>
          </a:prstGeom>
          <a:noFill/>
          <a:ln>
            <a:noFill/>
          </a:ln>
        </p:spPr>
        <p:txBody>
          <a:bodyPr spcFirstLastPara="1" wrap="square" lIns="0" tIns="0" rIns="0" bIns="0" anchor="t" anchorCtr="0">
            <a:spAutoFit/>
          </a:bodyPr>
          <a:lstStyle/>
          <a:p>
            <a:r>
              <a:rPr lang="en-US" sz="1800"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Deploy &amp; Scale</a:t>
            </a:r>
          </a:p>
          <a:p>
            <a:endParaRPr lang="en-US" sz="1800" b="1">
              <a:solidFill>
                <a:srgbClr val="F5F5F5"/>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250000"/>
              </a:lnSpc>
              <a:buClr>
                <a:schemeClr val="bg1"/>
              </a:buClr>
              <a:buSzPts val="1000"/>
            </a:pPr>
            <a:r>
              <a:rPr lang="en-US"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Operational Deployment</a:t>
            </a:r>
          </a:p>
          <a:p>
            <a:pPr marL="285750" indent="-285750">
              <a:buClr>
                <a:schemeClr val="bg1"/>
              </a:buClr>
              <a:buSzPts val="1000"/>
              <a:buFont typeface="Arial" panose="020B0604020202020204" pitchFamily="34" charset="0"/>
              <a:buChar char="•"/>
            </a:pPr>
            <a:r>
              <a:rPr lang="en-US">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Deliver initial mission systems</a:t>
            </a:r>
          </a:p>
          <a:p>
            <a:pPr marL="285750" indent="-285750">
              <a:buClr>
                <a:schemeClr val="bg1"/>
              </a:buClr>
              <a:buSzPts val="1000"/>
              <a:buFont typeface="Arial" panose="020B0604020202020204" pitchFamily="34" charset="0"/>
              <a:buChar char="•"/>
            </a:pPr>
            <a:r>
              <a:rPr lang="en-US">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Establish sustainment and support</a:t>
            </a:r>
          </a:p>
          <a:p>
            <a:pPr>
              <a:lnSpc>
                <a:spcPct val="250000"/>
              </a:lnSpc>
              <a:buClr>
                <a:schemeClr val="bg1"/>
              </a:buClr>
              <a:buSzPts val="1000"/>
            </a:pPr>
            <a:r>
              <a:rPr lang="en-US" b="1">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Expansion</a:t>
            </a:r>
          </a:p>
          <a:p>
            <a:pPr marL="285750" indent="-285750">
              <a:buClr>
                <a:schemeClr val="bg1"/>
              </a:buClr>
              <a:buSzPts val="1000"/>
              <a:buFont typeface="Arial" panose="020B0604020202020204" pitchFamily="34" charset="0"/>
              <a:buChar char="•"/>
            </a:pPr>
            <a:r>
              <a:rPr lang="en-US">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Convert pilot deployments into programs of record</a:t>
            </a:r>
          </a:p>
          <a:p>
            <a:pPr marL="285750" indent="-285750">
              <a:buClr>
                <a:schemeClr val="bg1"/>
              </a:buClr>
              <a:buSzPts val="1000"/>
              <a:buFont typeface="Arial" panose="020B0604020202020204" pitchFamily="34" charset="0"/>
              <a:buChar char="•"/>
            </a:pPr>
            <a:r>
              <a:rPr lang="en-US">
                <a:solidFill>
                  <a:srgbClr val="F5F5F5"/>
                </a:solidFill>
                <a:latin typeface="Helvetica Neue" panose="02000503000000020004" pitchFamily="2" charset="0"/>
                <a:ea typeface="Helvetica Neue" panose="02000503000000020004" pitchFamily="2" charset="0"/>
                <a:cs typeface="Helvetica Neue" panose="02000503000000020004" pitchFamily="2" charset="0"/>
              </a:rPr>
              <a:t>Expand procurement across agencies and sectors</a:t>
            </a:r>
          </a:p>
        </p:txBody>
      </p:sp>
      <p:pic>
        <p:nvPicPr>
          <p:cNvPr id="36" name="Picture 35" descr="A white line drawing of a rocket&#10;&#10;AI-generated content may be incorrect.">
            <a:extLst>
              <a:ext uri="{FF2B5EF4-FFF2-40B4-BE49-F238E27FC236}">
                <a16:creationId xmlns:a16="http://schemas.microsoft.com/office/drawing/2014/main" id="{4DAB4143-DC74-DF42-0C20-69991D3209E1}"/>
              </a:ext>
            </a:extLst>
          </p:cNvPr>
          <p:cNvPicPr>
            <a:picLocks noChangeAspect="1"/>
          </p:cNvPicPr>
          <p:nvPr/>
        </p:nvPicPr>
        <p:blipFill>
          <a:blip r:embed="rId5"/>
          <a:stretch>
            <a:fillRect/>
          </a:stretch>
        </p:blipFill>
        <p:spPr>
          <a:xfrm rot="238294">
            <a:off x="10691693" y="2191021"/>
            <a:ext cx="376448" cy="376448"/>
          </a:xfrm>
          <a:prstGeom prst="rect">
            <a:avLst/>
          </a:prstGeom>
        </p:spPr>
      </p:pic>
      <p:sp>
        <p:nvSpPr>
          <p:cNvPr id="4" name="Slide Number Placeholder 3">
            <a:extLst>
              <a:ext uri="{FF2B5EF4-FFF2-40B4-BE49-F238E27FC236}">
                <a16:creationId xmlns:a16="http://schemas.microsoft.com/office/drawing/2014/main" id="{7B15C5B8-3989-98A1-A897-E7D3A607D9F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sz="1400" b="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80967413"/>
      </p:ext>
    </p:extLst>
  </p:cSld>
  <p:clrMapOvr>
    <a:masterClrMapping/>
  </p:clrMapOvr>
</p:sld>
</file>

<file path=ppt/theme/theme1.xml><?xml version="1.0" encoding="utf-8"?>
<a:theme xmlns:a="http://schemas.openxmlformats.org/drawingml/2006/main" name="Voodoo Powerpoint Template">
  <a:themeElements>
    <a:clrScheme name="Voodoo Powerpoint Template">
      <a:dk1>
        <a:srgbClr val="494A48"/>
      </a:dk1>
      <a:lt1>
        <a:srgbClr val="FFFFFF"/>
      </a:lt1>
      <a:dk2>
        <a:srgbClr val="A7A7A7"/>
      </a:dk2>
      <a:lt2>
        <a:srgbClr val="535353"/>
      </a:lt2>
      <a:accent1>
        <a:srgbClr val="777875"/>
      </a:accent1>
      <a:accent2>
        <a:srgbClr val="95192A"/>
      </a:accent2>
      <a:accent3>
        <a:srgbClr val="D8D8C9"/>
      </a:accent3>
      <a:accent4>
        <a:srgbClr val="E8E8E4"/>
      </a:accent4>
      <a:accent5>
        <a:srgbClr val="EAEAE6"/>
      </a:accent5>
      <a:accent6>
        <a:srgbClr val="EDEDE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oodoo Powerpoint Template">
  <a:themeElements>
    <a:clrScheme name="Voodoo Powerpoint Template">
      <a:dk1>
        <a:srgbClr val="000000"/>
      </a:dk1>
      <a:lt1>
        <a:srgbClr val="FFFFFF"/>
      </a:lt1>
      <a:dk2>
        <a:srgbClr val="A7A7A7"/>
      </a:dk2>
      <a:lt2>
        <a:srgbClr val="535353"/>
      </a:lt2>
      <a:accent1>
        <a:srgbClr val="3E5A5D"/>
      </a:accent1>
      <a:accent2>
        <a:srgbClr val="7C9389"/>
      </a:accent2>
      <a:accent3>
        <a:srgbClr val="D8D8C9"/>
      </a:accent3>
      <a:accent4>
        <a:srgbClr val="E8E8E4"/>
      </a:accent4>
      <a:accent5>
        <a:srgbClr val="EAEAE6"/>
      </a:accent5>
      <a:accent6>
        <a:srgbClr val="EDEDE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1812</TotalTime>
  <Words>1724</Words>
  <Application>Microsoft Macintosh PowerPoint</Application>
  <PresentationFormat>Widescreen</PresentationFormat>
  <Paragraphs>219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vt:lpstr>
      <vt:lpstr>Open Sans SemiBold</vt:lpstr>
      <vt:lpstr>Voodoo Powerpoint Template</vt:lpstr>
      <vt:lpstr>PowerPoint Presentation</vt:lpstr>
      <vt:lpstr>Gaps in the U.S. Drone Ecosystem</vt:lpstr>
      <vt:lpstr>Building the Domestic Drone Stack</vt:lpstr>
      <vt:lpstr>PowerPoint Presentation</vt:lpstr>
      <vt:lpstr>Seamless Adoption yet Difficult to Replicate</vt:lpstr>
      <vt:lpstr>Global Autonomous VTOL Market</vt:lpstr>
      <vt:lpstr>Competitive Landscape</vt:lpstr>
      <vt:lpstr>Revenue Path and Scaling</vt:lpstr>
      <vt:lpstr>Go-to-Market Strategy</vt:lpstr>
      <vt:lpstr>Financial Outlook (5-Year)</vt:lpstr>
      <vt:lpstr>Traction &amp; Milestones</vt:lpstr>
      <vt:lpstr>The Ask</vt:lpstr>
      <vt:lpstr>Our Executive Team</vt:lpstr>
      <vt:lpstr>Our Advisory Team</vt:lpstr>
      <vt:lpstr>Mission-Ready U.S. Drone Systems</vt:lpstr>
      <vt:lpstr>Mission-Ready U.S. Drone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Mac Scott</cp:lastModifiedBy>
  <cp:revision>23</cp:revision>
  <dcterms:modified xsi:type="dcterms:W3CDTF">2026-04-07T02:03:52Z</dcterms:modified>
</cp:coreProperties>
</file>