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11309350" cx="20104100"/>
  <p:notesSz cx="20104100" cy="1130935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ontserrat Medium"/>
      <p:regular r:id="rId30"/>
      <p:bold r:id="rId31"/>
      <p:italic r:id="rId32"/>
      <p:boldItalic r:id="rId33"/>
    </p:embeddedFont>
    <p:embeddedFont>
      <p:font typeface="Montserrat Light"/>
      <p:regular r:id="rId34"/>
      <p:bold r:id="rId35"/>
      <p:italic r:id="rId36"/>
      <p:boldItalic r:id="rId37"/>
    </p:embeddedFont>
    <p:embeddedFont>
      <p:font typeface="Quattrocento Sans"/>
      <p:regular r:id="rId38"/>
      <p:bold r:id="rId39"/>
      <p:italic r:id="rId40"/>
      <p:boldItalic r:id="rId41"/>
    </p:embeddedFont>
    <p:embeddedFont>
      <p:font typeface="Arial Black"/>
      <p:regular r:id="rId42"/>
    </p:embeddedFont>
    <p:embeddedFont>
      <p:font typeface="Montserrat ExtraBold"/>
      <p:bold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DC5AB4E-AFE8-4BE3-87F9-AA98EF4EBE36}">
  <a:tblStyle styleId="{5DC5AB4E-AFE8-4BE3-87F9-AA98EF4EBE3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QuattrocentoSans-italic.fntdata"/><Relationship Id="rId20" Type="http://schemas.openxmlformats.org/officeDocument/2006/relationships/slide" Target="slides/slide14.xml"/><Relationship Id="rId42" Type="http://schemas.openxmlformats.org/officeDocument/2006/relationships/font" Target="fonts/ArialBlack-regular.fntdata"/><Relationship Id="rId41" Type="http://schemas.openxmlformats.org/officeDocument/2006/relationships/font" Target="fonts/QuattrocentoSans-boldItalic.fntdata"/><Relationship Id="rId22" Type="http://schemas.openxmlformats.org/officeDocument/2006/relationships/font" Target="fonts/MontserratSemiBold-regular.fntdata"/><Relationship Id="rId44" Type="http://schemas.openxmlformats.org/officeDocument/2006/relationships/font" Target="fonts/MontserratExtraBold-boldItalic.fntdata"/><Relationship Id="rId21" Type="http://schemas.openxmlformats.org/officeDocument/2006/relationships/slide" Target="slides/slide15.xml"/><Relationship Id="rId43" Type="http://schemas.openxmlformats.org/officeDocument/2006/relationships/font" Target="fonts/MontserratExtraBold-bold.fntdata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Medium-bold.fntdata"/><Relationship Id="rId30" Type="http://schemas.openxmlformats.org/officeDocument/2006/relationships/font" Target="fonts/MontserratMedium-regular.fntdata"/><Relationship Id="rId11" Type="http://schemas.openxmlformats.org/officeDocument/2006/relationships/slide" Target="slides/slide5.xml"/><Relationship Id="rId33" Type="http://schemas.openxmlformats.org/officeDocument/2006/relationships/font" Target="fonts/MontserratMedium-bold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Medium-italic.fntdata"/><Relationship Id="rId13" Type="http://schemas.openxmlformats.org/officeDocument/2006/relationships/slide" Target="slides/slide7.xml"/><Relationship Id="rId35" Type="http://schemas.openxmlformats.org/officeDocument/2006/relationships/font" Target="fonts/MontserratLight-bold.fntdata"/><Relationship Id="rId12" Type="http://schemas.openxmlformats.org/officeDocument/2006/relationships/slide" Target="slides/slide6.xml"/><Relationship Id="rId34" Type="http://schemas.openxmlformats.org/officeDocument/2006/relationships/font" Target="fonts/MontserratLight-regular.fntdata"/><Relationship Id="rId15" Type="http://schemas.openxmlformats.org/officeDocument/2006/relationships/slide" Target="slides/slide9.xml"/><Relationship Id="rId37" Type="http://schemas.openxmlformats.org/officeDocument/2006/relationships/font" Target="fonts/MontserratLight-boldItalic.fntdata"/><Relationship Id="rId14" Type="http://schemas.openxmlformats.org/officeDocument/2006/relationships/slide" Target="slides/slide8.xml"/><Relationship Id="rId36" Type="http://schemas.openxmlformats.org/officeDocument/2006/relationships/font" Target="fonts/MontserratLight-italic.fntdata"/><Relationship Id="rId17" Type="http://schemas.openxmlformats.org/officeDocument/2006/relationships/slide" Target="slides/slide11.xml"/><Relationship Id="rId39" Type="http://schemas.openxmlformats.org/officeDocument/2006/relationships/font" Target="fonts/QuattrocentoSans-bold.fntdata"/><Relationship Id="rId16" Type="http://schemas.openxmlformats.org/officeDocument/2006/relationships/slide" Target="slides/slide10.xml"/><Relationship Id="rId38" Type="http://schemas.openxmlformats.org/officeDocument/2006/relationships/font" Target="fonts/QuattrocentoSans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d0e0f36ca9_0_2159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3d0e0f36ca9_0_2159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d3db4246e7_0_236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g3d3db4246e7_0_236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d3db4246e7_0_173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g3d3db4246e7_0_173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8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5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15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d3db4246e7_0_274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g3d3db4246e7_0_274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d3db4246e7_0_0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g3d3db4246e7_0_0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c2b2669060_0_2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3c2b2669060_0_2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d3db4246e7_0_208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3d3db4246e7_0_208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d0664b1d31_0_0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3d0664b1d31_0_0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d27f9179aa_0_2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3d27f9179aa_0_2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d2ad8b974e_0_127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3d2ad8b974e_0_127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bdf9efd9d7_0_128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3bdf9efd9d7_0_128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1349547" y="852435"/>
            <a:ext cx="13374369" cy="951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5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1016789" y="2236186"/>
            <a:ext cx="18383885" cy="782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891221" y="10192160"/>
            <a:ext cx="2066289" cy="5762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0104100" cy="1130855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>
            <p:ph idx="11" type="ftr"/>
          </p:nvPr>
        </p:nvSpPr>
        <p:spPr>
          <a:xfrm>
            <a:off x="891221" y="10192160"/>
            <a:ext cx="2066289" cy="5762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1349547" y="852435"/>
            <a:ext cx="13374369" cy="951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5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2" type="body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891221" y="10192160"/>
            <a:ext cx="2066289" cy="5762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1349547" y="852435"/>
            <a:ext cx="13374369" cy="951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5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891221" y="10192160"/>
            <a:ext cx="2066289" cy="5762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5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891221" y="10192160"/>
            <a:ext cx="2066289" cy="5762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49547" y="852435"/>
            <a:ext cx="13374369" cy="951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16789" y="2236186"/>
            <a:ext cx="18383885" cy="782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891221" y="10192160"/>
            <a:ext cx="2066289" cy="5762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11" Type="http://schemas.openxmlformats.org/officeDocument/2006/relationships/image" Target="../media/image30.png"/><Relationship Id="rId10" Type="http://schemas.openxmlformats.org/officeDocument/2006/relationships/image" Target="../media/image27.png"/><Relationship Id="rId9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.png"/><Relationship Id="rId8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7.png"/><Relationship Id="rId4" Type="http://schemas.openxmlformats.org/officeDocument/2006/relationships/image" Target="../media/image68.png"/><Relationship Id="rId5" Type="http://schemas.openxmlformats.org/officeDocument/2006/relationships/image" Target="../media/image67.png"/><Relationship Id="rId6" Type="http://schemas.openxmlformats.org/officeDocument/2006/relationships/image" Target="../media/image60.png"/><Relationship Id="rId7" Type="http://schemas.openxmlformats.org/officeDocument/2006/relationships/image" Target="../media/image5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2.png"/><Relationship Id="rId4" Type="http://schemas.openxmlformats.org/officeDocument/2006/relationships/image" Target="../media/image6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7.png"/><Relationship Id="rId4" Type="http://schemas.openxmlformats.org/officeDocument/2006/relationships/image" Target="../media/image96.png"/><Relationship Id="rId5" Type="http://schemas.openxmlformats.org/officeDocument/2006/relationships/image" Target="../media/image5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9.png"/><Relationship Id="rId4" Type="http://schemas.openxmlformats.org/officeDocument/2006/relationships/image" Target="../media/image75.png"/><Relationship Id="rId9" Type="http://schemas.openxmlformats.org/officeDocument/2006/relationships/image" Target="../media/image74.png"/><Relationship Id="rId5" Type="http://schemas.openxmlformats.org/officeDocument/2006/relationships/image" Target="../media/image71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86.png"/><Relationship Id="rId10" Type="http://schemas.openxmlformats.org/officeDocument/2006/relationships/image" Target="../media/image87.jpg"/></Relationships>
</file>

<file path=ppt/slides/_rels/slide15.xml.rels><?xml version="1.0" encoding="UTF-8" standalone="yes"?><Relationships xmlns="http://schemas.openxmlformats.org/package/2006/relationships"><Relationship Id="rId20" Type="http://schemas.openxmlformats.org/officeDocument/2006/relationships/image" Target="../media/image83.png"/><Relationship Id="rId21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85.png"/><Relationship Id="rId5" Type="http://schemas.openxmlformats.org/officeDocument/2006/relationships/image" Target="../media/image64.png"/><Relationship Id="rId6" Type="http://schemas.openxmlformats.org/officeDocument/2006/relationships/image" Target="../media/image78.png"/><Relationship Id="rId7" Type="http://schemas.openxmlformats.org/officeDocument/2006/relationships/image" Target="../media/image69.png"/><Relationship Id="rId8" Type="http://schemas.openxmlformats.org/officeDocument/2006/relationships/image" Target="../media/image84.png"/><Relationship Id="rId11" Type="http://schemas.openxmlformats.org/officeDocument/2006/relationships/image" Target="../media/image70.png"/><Relationship Id="rId10" Type="http://schemas.openxmlformats.org/officeDocument/2006/relationships/image" Target="../media/image94.png"/><Relationship Id="rId13" Type="http://schemas.openxmlformats.org/officeDocument/2006/relationships/image" Target="../media/image89.png"/><Relationship Id="rId12" Type="http://schemas.openxmlformats.org/officeDocument/2006/relationships/image" Target="../media/image88.png"/><Relationship Id="rId15" Type="http://schemas.openxmlformats.org/officeDocument/2006/relationships/image" Target="../media/image92.png"/><Relationship Id="rId14" Type="http://schemas.openxmlformats.org/officeDocument/2006/relationships/image" Target="../media/image95.png"/><Relationship Id="rId17" Type="http://schemas.openxmlformats.org/officeDocument/2006/relationships/image" Target="../media/image93.png"/><Relationship Id="rId16" Type="http://schemas.openxmlformats.org/officeDocument/2006/relationships/image" Target="../media/image80.png"/><Relationship Id="rId19" Type="http://schemas.openxmlformats.org/officeDocument/2006/relationships/image" Target="../media/image90.png"/><Relationship Id="rId18" Type="http://schemas.openxmlformats.org/officeDocument/2006/relationships/image" Target="../media/image91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13.png"/><Relationship Id="rId22" Type="http://schemas.openxmlformats.org/officeDocument/2006/relationships/image" Target="../media/image31.png"/><Relationship Id="rId21" Type="http://schemas.openxmlformats.org/officeDocument/2006/relationships/image" Target="../media/image33.png"/><Relationship Id="rId24" Type="http://schemas.openxmlformats.org/officeDocument/2006/relationships/image" Target="../media/image29.png"/><Relationship Id="rId23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26" Type="http://schemas.openxmlformats.org/officeDocument/2006/relationships/image" Target="../media/image24.png"/><Relationship Id="rId25" Type="http://schemas.openxmlformats.org/officeDocument/2006/relationships/image" Target="../media/image45.png"/><Relationship Id="rId28" Type="http://schemas.openxmlformats.org/officeDocument/2006/relationships/image" Target="../media/image26.png"/><Relationship Id="rId27" Type="http://schemas.openxmlformats.org/officeDocument/2006/relationships/image" Target="../media/image36.png"/><Relationship Id="rId5" Type="http://schemas.openxmlformats.org/officeDocument/2006/relationships/image" Target="../media/image20.png"/><Relationship Id="rId6" Type="http://schemas.openxmlformats.org/officeDocument/2006/relationships/image" Target="../media/image16.png"/><Relationship Id="rId29" Type="http://schemas.openxmlformats.org/officeDocument/2006/relationships/image" Target="../media/image25.png"/><Relationship Id="rId7" Type="http://schemas.openxmlformats.org/officeDocument/2006/relationships/image" Target="../media/image12.png"/><Relationship Id="rId8" Type="http://schemas.openxmlformats.org/officeDocument/2006/relationships/image" Target="../media/image9.png"/><Relationship Id="rId31" Type="http://schemas.openxmlformats.org/officeDocument/2006/relationships/image" Target="../media/image37.png"/><Relationship Id="rId30" Type="http://schemas.openxmlformats.org/officeDocument/2006/relationships/image" Target="../media/image32.png"/><Relationship Id="rId11" Type="http://schemas.openxmlformats.org/officeDocument/2006/relationships/image" Target="../media/image11.png"/><Relationship Id="rId33" Type="http://schemas.openxmlformats.org/officeDocument/2006/relationships/image" Target="../media/image39.png"/><Relationship Id="rId10" Type="http://schemas.openxmlformats.org/officeDocument/2006/relationships/image" Target="../media/image40.png"/><Relationship Id="rId32" Type="http://schemas.openxmlformats.org/officeDocument/2006/relationships/image" Target="../media/image44.png"/><Relationship Id="rId13" Type="http://schemas.openxmlformats.org/officeDocument/2006/relationships/image" Target="../media/image38.png"/><Relationship Id="rId35" Type="http://schemas.openxmlformats.org/officeDocument/2006/relationships/image" Target="../media/image42.png"/><Relationship Id="rId12" Type="http://schemas.openxmlformats.org/officeDocument/2006/relationships/image" Target="../media/image7.png"/><Relationship Id="rId34" Type="http://schemas.openxmlformats.org/officeDocument/2006/relationships/image" Target="../media/image48.png"/><Relationship Id="rId15" Type="http://schemas.openxmlformats.org/officeDocument/2006/relationships/image" Target="../media/image6.png"/><Relationship Id="rId14" Type="http://schemas.openxmlformats.org/officeDocument/2006/relationships/image" Target="../media/image18.png"/><Relationship Id="rId17" Type="http://schemas.openxmlformats.org/officeDocument/2006/relationships/image" Target="../media/image23.png"/><Relationship Id="rId16" Type="http://schemas.openxmlformats.org/officeDocument/2006/relationships/image" Target="../media/image21.png"/><Relationship Id="rId19" Type="http://schemas.openxmlformats.org/officeDocument/2006/relationships/image" Target="../media/image28.png"/><Relationship Id="rId18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2.png"/><Relationship Id="rId4" Type="http://schemas.openxmlformats.org/officeDocument/2006/relationships/image" Target="../media/image5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hyperlink" Target="http://drive.google.com/file/d/1kGhSKBwj9DpFuSp1NfMI5eIxx6F8lHjj/view" TargetMode="External"/><Relationship Id="rId5" Type="http://schemas.openxmlformats.org/officeDocument/2006/relationships/image" Target="../media/image77.jpg"/><Relationship Id="rId6" Type="http://schemas.openxmlformats.org/officeDocument/2006/relationships/image" Target="../media/image63.jpg"/><Relationship Id="rId7" Type="http://schemas.openxmlformats.org/officeDocument/2006/relationships/image" Target="../media/image72.jpg"/><Relationship Id="rId8" Type="http://schemas.openxmlformats.org/officeDocument/2006/relationships/image" Target="../media/image5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1.png"/><Relationship Id="rId4" Type="http://schemas.openxmlformats.org/officeDocument/2006/relationships/image" Target="../media/image62.png"/><Relationship Id="rId5" Type="http://schemas.openxmlformats.org/officeDocument/2006/relationships/image" Target="../media/image58.png"/><Relationship Id="rId6" Type="http://schemas.openxmlformats.org/officeDocument/2006/relationships/image" Target="../media/image43.png"/><Relationship Id="rId7" Type="http://schemas.openxmlformats.org/officeDocument/2006/relationships/image" Target="../media/image55.png"/><Relationship Id="rId8" Type="http://schemas.openxmlformats.org/officeDocument/2006/relationships/image" Target="../media/image5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3.png"/><Relationship Id="rId4" Type="http://schemas.openxmlformats.org/officeDocument/2006/relationships/image" Target="../media/image76.png"/><Relationship Id="rId5" Type="http://schemas.openxmlformats.org/officeDocument/2006/relationships/image" Target="../media/image49.png"/><Relationship Id="rId6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7"/>
          <p:cNvGrpSpPr/>
          <p:nvPr/>
        </p:nvGrpSpPr>
        <p:grpSpPr>
          <a:xfrm>
            <a:off x="0" y="400"/>
            <a:ext cx="20104100" cy="11308556"/>
            <a:chOff x="0" y="0"/>
            <a:chExt cx="20104100" cy="11308556"/>
          </a:xfrm>
        </p:grpSpPr>
        <p:pic>
          <p:nvPicPr>
            <p:cNvPr id="45" name="Google Shape;45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20104100" cy="113085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46;p7"/>
            <p:cNvSpPr/>
            <p:nvPr/>
          </p:nvSpPr>
          <p:spPr>
            <a:xfrm>
              <a:off x="1354848" y="1244639"/>
              <a:ext cx="7266940" cy="1294130"/>
            </a:xfrm>
            <a:custGeom>
              <a:rect b="b" l="l" r="r" t="t"/>
              <a:pathLst>
                <a:path extrusionOk="0" h="1294130" w="7266940">
                  <a:moveTo>
                    <a:pt x="330263" y="1260348"/>
                  </a:moveTo>
                  <a:lnTo>
                    <a:pt x="329742" y="1260030"/>
                  </a:lnTo>
                  <a:lnTo>
                    <a:pt x="329476" y="1259890"/>
                  </a:lnTo>
                  <a:lnTo>
                    <a:pt x="330263" y="1260348"/>
                  </a:lnTo>
                  <a:close/>
                </a:path>
                <a:path extrusionOk="0" h="1294130" w="7266940">
                  <a:moveTo>
                    <a:pt x="406920" y="978776"/>
                  </a:moveTo>
                  <a:lnTo>
                    <a:pt x="399605" y="935596"/>
                  </a:lnTo>
                  <a:lnTo>
                    <a:pt x="380276" y="885634"/>
                  </a:lnTo>
                  <a:lnTo>
                    <a:pt x="352145" y="833945"/>
                  </a:lnTo>
                  <a:lnTo>
                    <a:pt x="318477" y="785571"/>
                  </a:lnTo>
                  <a:lnTo>
                    <a:pt x="282498" y="745591"/>
                  </a:lnTo>
                  <a:lnTo>
                    <a:pt x="247459" y="719035"/>
                  </a:lnTo>
                  <a:lnTo>
                    <a:pt x="161442" y="706526"/>
                  </a:lnTo>
                  <a:lnTo>
                    <a:pt x="106083" y="709345"/>
                  </a:lnTo>
                  <a:lnTo>
                    <a:pt x="52730" y="715048"/>
                  </a:lnTo>
                  <a:lnTo>
                    <a:pt x="27520" y="724941"/>
                  </a:lnTo>
                  <a:lnTo>
                    <a:pt x="10782" y="744474"/>
                  </a:lnTo>
                  <a:lnTo>
                    <a:pt x="4660" y="769454"/>
                  </a:lnTo>
                  <a:lnTo>
                    <a:pt x="11328" y="795693"/>
                  </a:lnTo>
                  <a:lnTo>
                    <a:pt x="32931" y="834859"/>
                  </a:lnTo>
                  <a:lnTo>
                    <a:pt x="58051" y="878992"/>
                  </a:lnTo>
                  <a:lnTo>
                    <a:pt x="85636" y="926376"/>
                  </a:lnTo>
                  <a:lnTo>
                    <a:pt x="114604" y="975258"/>
                  </a:lnTo>
                  <a:lnTo>
                    <a:pt x="143891" y="1023899"/>
                  </a:lnTo>
                  <a:lnTo>
                    <a:pt x="172440" y="1070571"/>
                  </a:lnTo>
                  <a:lnTo>
                    <a:pt x="199161" y="1113536"/>
                  </a:lnTo>
                  <a:lnTo>
                    <a:pt x="223012" y="1151051"/>
                  </a:lnTo>
                  <a:lnTo>
                    <a:pt x="267309" y="1176248"/>
                  </a:lnTo>
                  <a:lnTo>
                    <a:pt x="292392" y="1171244"/>
                  </a:lnTo>
                  <a:lnTo>
                    <a:pt x="345211" y="1109687"/>
                  </a:lnTo>
                  <a:lnTo>
                    <a:pt x="375539" y="1061758"/>
                  </a:lnTo>
                  <a:lnTo>
                    <a:pt x="398145" y="1016215"/>
                  </a:lnTo>
                  <a:lnTo>
                    <a:pt x="406920" y="978776"/>
                  </a:lnTo>
                  <a:close/>
                </a:path>
                <a:path extrusionOk="0" h="1294130" w="7266940">
                  <a:moveTo>
                    <a:pt x="407492" y="299427"/>
                  </a:moveTo>
                  <a:lnTo>
                    <a:pt x="378218" y="219405"/>
                  </a:lnTo>
                  <a:lnTo>
                    <a:pt x="350240" y="172872"/>
                  </a:lnTo>
                  <a:lnTo>
                    <a:pt x="320675" y="129235"/>
                  </a:lnTo>
                  <a:lnTo>
                    <a:pt x="274459" y="106083"/>
                  </a:lnTo>
                  <a:lnTo>
                    <a:pt x="249377" y="112788"/>
                  </a:lnTo>
                  <a:lnTo>
                    <a:pt x="206629" y="168363"/>
                  </a:lnTo>
                  <a:lnTo>
                    <a:pt x="181394" y="210667"/>
                  </a:lnTo>
                  <a:lnTo>
                    <a:pt x="154571" y="256933"/>
                  </a:lnTo>
                  <a:lnTo>
                    <a:pt x="126974" y="305650"/>
                  </a:lnTo>
                  <a:lnTo>
                    <a:pt x="99402" y="355346"/>
                  </a:lnTo>
                  <a:lnTo>
                    <a:pt x="72669" y="404520"/>
                  </a:lnTo>
                  <a:lnTo>
                    <a:pt x="47586" y="451675"/>
                  </a:lnTo>
                  <a:lnTo>
                    <a:pt x="24968" y="495338"/>
                  </a:lnTo>
                  <a:lnTo>
                    <a:pt x="5613" y="534009"/>
                  </a:lnTo>
                  <a:lnTo>
                    <a:pt x="0" y="560755"/>
                  </a:lnTo>
                  <a:lnTo>
                    <a:pt x="7302" y="585635"/>
                  </a:lnTo>
                  <a:lnTo>
                    <a:pt x="25107" y="604481"/>
                  </a:lnTo>
                  <a:lnTo>
                    <a:pt x="51028" y="613067"/>
                  </a:lnTo>
                  <a:lnTo>
                    <a:pt x="104419" y="615746"/>
                  </a:lnTo>
                  <a:lnTo>
                    <a:pt x="159512" y="615454"/>
                  </a:lnTo>
                  <a:lnTo>
                    <a:pt x="208635" y="610260"/>
                  </a:lnTo>
                  <a:lnTo>
                    <a:pt x="276098" y="572223"/>
                  </a:lnTo>
                  <a:lnTo>
                    <a:pt x="308432" y="534517"/>
                  </a:lnTo>
                  <a:lnTo>
                    <a:pt x="339178" y="488823"/>
                  </a:lnTo>
                  <a:lnTo>
                    <a:pt x="366420" y="438810"/>
                  </a:lnTo>
                  <a:lnTo>
                    <a:pt x="388175" y="388137"/>
                  </a:lnTo>
                  <a:lnTo>
                    <a:pt x="402526" y="340461"/>
                  </a:lnTo>
                  <a:lnTo>
                    <a:pt x="407492" y="299427"/>
                  </a:lnTo>
                  <a:close/>
                </a:path>
                <a:path extrusionOk="0" h="1294130" w="7266940">
                  <a:moveTo>
                    <a:pt x="868946" y="641502"/>
                  </a:moveTo>
                  <a:lnTo>
                    <a:pt x="862622" y="597369"/>
                  </a:lnTo>
                  <a:lnTo>
                    <a:pt x="846988" y="557149"/>
                  </a:lnTo>
                  <a:lnTo>
                    <a:pt x="823214" y="521931"/>
                  </a:lnTo>
                  <a:lnTo>
                    <a:pt x="792492" y="492861"/>
                  </a:lnTo>
                  <a:lnTo>
                    <a:pt x="756031" y="471055"/>
                  </a:lnTo>
                  <a:lnTo>
                    <a:pt x="714997" y="457657"/>
                  </a:lnTo>
                  <a:lnTo>
                    <a:pt x="670598" y="453771"/>
                  </a:lnTo>
                  <a:lnTo>
                    <a:pt x="626465" y="460095"/>
                  </a:lnTo>
                  <a:lnTo>
                    <a:pt x="586244" y="475742"/>
                  </a:lnTo>
                  <a:lnTo>
                    <a:pt x="551027" y="499516"/>
                  </a:lnTo>
                  <a:lnTo>
                    <a:pt x="521957" y="530225"/>
                  </a:lnTo>
                  <a:lnTo>
                    <a:pt x="500151" y="566699"/>
                  </a:lnTo>
                  <a:lnTo>
                    <a:pt x="486752" y="607733"/>
                  </a:lnTo>
                  <a:lnTo>
                    <a:pt x="482866" y="652132"/>
                  </a:lnTo>
                  <a:lnTo>
                    <a:pt x="489191" y="696252"/>
                  </a:lnTo>
                  <a:lnTo>
                    <a:pt x="504837" y="736485"/>
                  </a:lnTo>
                  <a:lnTo>
                    <a:pt x="528612" y="771702"/>
                  </a:lnTo>
                  <a:lnTo>
                    <a:pt x="559320" y="800773"/>
                  </a:lnTo>
                  <a:lnTo>
                    <a:pt x="595795" y="822566"/>
                  </a:lnTo>
                  <a:lnTo>
                    <a:pt x="636828" y="835964"/>
                  </a:lnTo>
                  <a:lnTo>
                    <a:pt x="681228" y="839851"/>
                  </a:lnTo>
                  <a:lnTo>
                    <a:pt x="725347" y="833526"/>
                  </a:lnTo>
                  <a:lnTo>
                    <a:pt x="765581" y="817880"/>
                  </a:lnTo>
                  <a:lnTo>
                    <a:pt x="800798" y="794105"/>
                  </a:lnTo>
                  <a:lnTo>
                    <a:pt x="829868" y="763397"/>
                  </a:lnTo>
                  <a:lnTo>
                    <a:pt x="851662" y="726922"/>
                  </a:lnTo>
                  <a:lnTo>
                    <a:pt x="865060" y="685901"/>
                  </a:lnTo>
                  <a:lnTo>
                    <a:pt x="868946" y="641502"/>
                  </a:lnTo>
                  <a:close/>
                </a:path>
                <a:path extrusionOk="0" h="1294130" w="7266940">
                  <a:moveTo>
                    <a:pt x="945337" y="1238313"/>
                  </a:moveTo>
                  <a:lnTo>
                    <a:pt x="917575" y="1162367"/>
                  </a:lnTo>
                  <a:lnTo>
                    <a:pt x="890854" y="1113015"/>
                  </a:lnTo>
                  <a:lnTo>
                    <a:pt x="862533" y="1071460"/>
                  </a:lnTo>
                  <a:lnTo>
                    <a:pt x="797331" y="1030947"/>
                  </a:lnTo>
                  <a:lnTo>
                    <a:pt x="750023" y="1021803"/>
                  </a:lnTo>
                  <a:lnTo>
                    <a:pt x="696671" y="1018006"/>
                  </a:lnTo>
                  <a:lnTo>
                    <a:pt x="641324" y="1019327"/>
                  </a:lnTo>
                  <a:lnTo>
                    <a:pt x="588022" y="1025601"/>
                  </a:lnTo>
                  <a:lnTo>
                    <a:pt x="540816" y="1036624"/>
                  </a:lnTo>
                  <a:lnTo>
                    <a:pt x="503745" y="1052207"/>
                  </a:lnTo>
                  <a:lnTo>
                    <a:pt x="448551" y="1116863"/>
                  </a:lnTo>
                  <a:lnTo>
                    <a:pt x="421754" y="1163891"/>
                  </a:lnTo>
                  <a:lnTo>
                    <a:pt x="398272" y="1210856"/>
                  </a:lnTo>
                  <a:lnTo>
                    <a:pt x="393014" y="1237640"/>
                  </a:lnTo>
                  <a:lnTo>
                    <a:pt x="400646" y="1262418"/>
                  </a:lnTo>
                  <a:lnTo>
                    <a:pt x="444728" y="1289278"/>
                  </a:lnTo>
                  <a:lnTo>
                    <a:pt x="487108" y="1291221"/>
                  </a:lnTo>
                  <a:lnTo>
                    <a:pt x="535152" y="1292567"/>
                  </a:lnTo>
                  <a:lnTo>
                    <a:pt x="587222" y="1293368"/>
                  </a:lnTo>
                  <a:lnTo>
                    <a:pt x="641692" y="1293647"/>
                  </a:lnTo>
                  <a:lnTo>
                    <a:pt x="696925" y="1293456"/>
                  </a:lnTo>
                  <a:lnTo>
                    <a:pt x="751306" y="1292834"/>
                  </a:lnTo>
                  <a:lnTo>
                    <a:pt x="803211" y="1291831"/>
                  </a:lnTo>
                  <a:lnTo>
                    <a:pt x="850988" y="1290472"/>
                  </a:lnTo>
                  <a:lnTo>
                    <a:pt x="893038" y="1288821"/>
                  </a:lnTo>
                  <a:lnTo>
                    <a:pt x="937260" y="1262799"/>
                  </a:lnTo>
                  <a:lnTo>
                    <a:pt x="945337" y="1238313"/>
                  </a:lnTo>
                  <a:close/>
                </a:path>
                <a:path extrusionOk="0" h="1294130" w="7266940">
                  <a:moveTo>
                    <a:pt x="958811" y="55994"/>
                  </a:moveTo>
                  <a:lnTo>
                    <a:pt x="933119" y="12611"/>
                  </a:lnTo>
                  <a:lnTo>
                    <a:pt x="864704" y="2413"/>
                  </a:lnTo>
                  <a:lnTo>
                    <a:pt x="816673" y="1066"/>
                  </a:lnTo>
                  <a:lnTo>
                    <a:pt x="764603" y="279"/>
                  </a:lnTo>
                  <a:lnTo>
                    <a:pt x="710133" y="0"/>
                  </a:lnTo>
                  <a:lnTo>
                    <a:pt x="654900" y="190"/>
                  </a:lnTo>
                  <a:lnTo>
                    <a:pt x="600519" y="812"/>
                  </a:lnTo>
                  <a:lnTo>
                    <a:pt x="548614" y="1816"/>
                  </a:lnTo>
                  <a:lnTo>
                    <a:pt x="500837" y="3162"/>
                  </a:lnTo>
                  <a:lnTo>
                    <a:pt x="458787" y="4813"/>
                  </a:lnTo>
                  <a:lnTo>
                    <a:pt x="414553" y="30835"/>
                  </a:lnTo>
                  <a:lnTo>
                    <a:pt x="406488" y="55321"/>
                  </a:lnTo>
                  <a:lnTo>
                    <a:pt x="411099" y="82042"/>
                  </a:lnTo>
                  <a:lnTo>
                    <a:pt x="434238" y="131267"/>
                  </a:lnTo>
                  <a:lnTo>
                    <a:pt x="460971" y="180619"/>
                  </a:lnTo>
                  <a:lnTo>
                    <a:pt x="489292" y="222186"/>
                  </a:lnTo>
                  <a:lnTo>
                    <a:pt x="554494" y="262699"/>
                  </a:lnTo>
                  <a:lnTo>
                    <a:pt x="601802" y="271830"/>
                  </a:lnTo>
                  <a:lnTo>
                    <a:pt x="655154" y="275640"/>
                  </a:lnTo>
                  <a:lnTo>
                    <a:pt x="710501" y="274307"/>
                  </a:lnTo>
                  <a:lnTo>
                    <a:pt x="763803" y="268033"/>
                  </a:lnTo>
                  <a:lnTo>
                    <a:pt x="811009" y="257009"/>
                  </a:lnTo>
                  <a:lnTo>
                    <a:pt x="848080" y="241439"/>
                  </a:lnTo>
                  <a:lnTo>
                    <a:pt x="903274" y="176784"/>
                  </a:lnTo>
                  <a:lnTo>
                    <a:pt x="930071" y="129743"/>
                  </a:lnTo>
                  <a:lnTo>
                    <a:pt x="953541" y="82778"/>
                  </a:lnTo>
                  <a:lnTo>
                    <a:pt x="958811" y="55994"/>
                  </a:lnTo>
                  <a:close/>
                </a:path>
                <a:path extrusionOk="0" h="1294130" w="7266940">
                  <a:moveTo>
                    <a:pt x="1347152" y="524192"/>
                  </a:moveTo>
                  <a:lnTo>
                    <a:pt x="1318895" y="458787"/>
                  </a:lnTo>
                  <a:lnTo>
                    <a:pt x="1293761" y="414642"/>
                  </a:lnTo>
                  <a:lnTo>
                    <a:pt x="1266177" y="367258"/>
                  </a:lnTo>
                  <a:lnTo>
                    <a:pt x="1237208" y="318376"/>
                  </a:lnTo>
                  <a:lnTo>
                    <a:pt x="1207922" y="269735"/>
                  </a:lnTo>
                  <a:lnTo>
                    <a:pt x="1179385" y="223062"/>
                  </a:lnTo>
                  <a:lnTo>
                    <a:pt x="1152652" y="180098"/>
                  </a:lnTo>
                  <a:lnTo>
                    <a:pt x="1128801" y="142582"/>
                  </a:lnTo>
                  <a:lnTo>
                    <a:pt x="1084503" y="117386"/>
                  </a:lnTo>
                  <a:lnTo>
                    <a:pt x="1059421" y="122402"/>
                  </a:lnTo>
                  <a:lnTo>
                    <a:pt x="1006602" y="183959"/>
                  </a:lnTo>
                  <a:lnTo>
                    <a:pt x="976287" y="231876"/>
                  </a:lnTo>
                  <a:lnTo>
                    <a:pt x="953668" y="277418"/>
                  </a:lnTo>
                  <a:lnTo>
                    <a:pt x="944905" y="314858"/>
                  </a:lnTo>
                  <a:lnTo>
                    <a:pt x="952207" y="358038"/>
                  </a:lnTo>
                  <a:lnTo>
                    <a:pt x="971550" y="408000"/>
                  </a:lnTo>
                  <a:lnTo>
                    <a:pt x="999667" y="459689"/>
                  </a:lnTo>
                  <a:lnTo>
                    <a:pt x="1033348" y="508063"/>
                  </a:lnTo>
                  <a:lnTo>
                    <a:pt x="1069314" y="548043"/>
                  </a:lnTo>
                  <a:lnTo>
                    <a:pt x="1104366" y="574586"/>
                  </a:lnTo>
                  <a:lnTo>
                    <a:pt x="1190371" y="587108"/>
                  </a:lnTo>
                  <a:lnTo>
                    <a:pt x="1245730" y="584288"/>
                  </a:lnTo>
                  <a:lnTo>
                    <a:pt x="1299095" y="578586"/>
                  </a:lnTo>
                  <a:lnTo>
                    <a:pt x="1324305" y="568706"/>
                  </a:lnTo>
                  <a:lnTo>
                    <a:pt x="1341031" y="549173"/>
                  </a:lnTo>
                  <a:lnTo>
                    <a:pt x="1347152" y="524192"/>
                  </a:lnTo>
                  <a:close/>
                </a:path>
                <a:path extrusionOk="0" h="1294130" w="7266940">
                  <a:moveTo>
                    <a:pt x="1351813" y="732891"/>
                  </a:moveTo>
                  <a:lnTo>
                    <a:pt x="1344523" y="707999"/>
                  </a:lnTo>
                  <a:lnTo>
                    <a:pt x="1326718" y="689165"/>
                  </a:lnTo>
                  <a:lnTo>
                    <a:pt x="1300797" y="680567"/>
                  </a:lnTo>
                  <a:lnTo>
                    <a:pt x="1247406" y="677887"/>
                  </a:lnTo>
                  <a:lnTo>
                    <a:pt x="1192314" y="678180"/>
                  </a:lnTo>
                  <a:lnTo>
                    <a:pt x="1143190" y="683374"/>
                  </a:lnTo>
                  <a:lnTo>
                    <a:pt x="1075728" y="721410"/>
                  </a:lnTo>
                  <a:lnTo>
                    <a:pt x="1043393" y="759117"/>
                  </a:lnTo>
                  <a:lnTo>
                    <a:pt x="1012634" y="804811"/>
                  </a:lnTo>
                  <a:lnTo>
                    <a:pt x="985405" y="854824"/>
                  </a:lnTo>
                  <a:lnTo>
                    <a:pt x="963637" y="905497"/>
                  </a:lnTo>
                  <a:lnTo>
                    <a:pt x="949299" y="953173"/>
                  </a:lnTo>
                  <a:lnTo>
                    <a:pt x="944321" y="994206"/>
                  </a:lnTo>
                  <a:lnTo>
                    <a:pt x="952703" y="1030224"/>
                  </a:lnTo>
                  <a:lnTo>
                    <a:pt x="973607" y="1074229"/>
                  </a:lnTo>
                  <a:lnTo>
                    <a:pt x="1001572" y="1120775"/>
                  </a:lnTo>
                  <a:lnTo>
                    <a:pt x="1031151" y="1164399"/>
                  </a:lnTo>
                  <a:lnTo>
                    <a:pt x="1077366" y="1187551"/>
                  </a:lnTo>
                  <a:lnTo>
                    <a:pt x="1102448" y="1180858"/>
                  </a:lnTo>
                  <a:lnTo>
                    <a:pt x="1145197" y="1125270"/>
                  </a:lnTo>
                  <a:lnTo>
                    <a:pt x="1170432" y="1082967"/>
                  </a:lnTo>
                  <a:lnTo>
                    <a:pt x="1197254" y="1036701"/>
                  </a:lnTo>
                  <a:lnTo>
                    <a:pt x="1224851" y="987983"/>
                  </a:lnTo>
                  <a:lnTo>
                    <a:pt x="1252423" y="938288"/>
                  </a:lnTo>
                  <a:lnTo>
                    <a:pt x="1279156" y="889127"/>
                  </a:lnTo>
                  <a:lnTo>
                    <a:pt x="1304226" y="841959"/>
                  </a:lnTo>
                  <a:lnTo>
                    <a:pt x="1326857" y="798296"/>
                  </a:lnTo>
                  <a:lnTo>
                    <a:pt x="1346212" y="759625"/>
                  </a:lnTo>
                  <a:lnTo>
                    <a:pt x="1351813" y="732891"/>
                  </a:lnTo>
                  <a:close/>
                </a:path>
                <a:path extrusionOk="0" h="1294130" w="7266940">
                  <a:moveTo>
                    <a:pt x="2781858" y="615569"/>
                  </a:moveTo>
                  <a:lnTo>
                    <a:pt x="2778785" y="570687"/>
                  </a:lnTo>
                  <a:lnTo>
                    <a:pt x="2769781" y="527608"/>
                  </a:lnTo>
                  <a:lnTo>
                    <a:pt x="2755201" y="486562"/>
                  </a:lnTo>
                  <a:lnTo>
                    <a:pt x="2735376" y="447789"/>
                  </a:lnTo>
                  <a:lnTo>
                    <a:pt x="2710675" y="411543"/>
                  </a:lnTo>
                  <a:lnTo>
                    <a:pt x="2682468" y="379285"/>
                  </a:lnTo>
                  <a:lnTo>
                    <a:pt x="2681414" y="378066"/>
                  </a:lnTo>
                  <a:lnTo>
                    <a:pt x="2647950" y="347611"/>
                  </a:lnTo>
                  <a:lnTo>
                    <a:pt x="2610637" y="320421"/>
                  </a:lnTo>
                  <a:lnTo>
                    <a:pt x="2569807" y="296748"/>
                  </a:lnTo>
                  <a:lnTo>
                    <a:pt x="2531618" y="279450"/>
                  </a:lnTo>
                  <a:lnTo>
                    <a:pt x="2531618" y="613473"/>
                  </a:lnTo>
                  <a:lnTo>
                    <a:pt x="2526677" y="666559"/>
                  </a:lnTo>
                  <a:lnTo>
                    <a:pt x="2512568" y="713155"/>
                  </a:lnTo>
                  <a:lnTo>
                    <a:pt x="2490355" y="753249"/>
                  </a:lnTo>
                  <a:lnTo>
                    <a:pt x="2461107" y="786790"/>
                  </a:lnTo>
                  <a:lnTo>
                    <a:pt x="2425890" y="813777"/>
                  </a:lnTo>
                  <a:lnTo>
                    <a:pt x="2385758" y="834161"/>
                  </a:lnTo>
                  <a:lnTo>
                    <a:pt x="2341778" y="847902"/>
                  </a:lnTo>
                  <a:lnTo>
                    <a:pt x="2295029" y="855002"/>
                  </a:lnTo>
                  <a:lnTo>
                    <a:pt x="2249347" y="848131"/>
                  </a:lnTo>
                  <a:lnTo>
                    <a:pt x="2206333" y="834859"/>
                  </a:lnTo>
                  <a:lnTo>
                    <a:pt x="2167064" y="815213"/>
                  </a:lnTo>
                  <a:lnTo>
                    <a:pt x="2132571" y="789190"/>
                  </a:lnTo>
                  <a:lnTo>
                    <a:pt x="2103907" y="756831"/>
                  </a:lnTo>
                  <a:lnTo>
                    <a:pt x="2082139" y="718146"/>
                  </a:lnTo>
                  <a:lnTo>
                    <a:pt x="2068296" y="673163"/>
                  </a:lnTo>
                  <a:lnTo>
                    <a:pt x="2063457" y="621880"/>
                  </a:lnTo>
                  <a:lnTo>
                    <a:pt x="2068144" y="570687"/>
                  </a:lnTo>
                  <a:lnTo>
                    <a:pt x="2081745" y="524624"/>
                  </a:lnTo>
                  <a:lnTo>
                    <a:pt x="2103386" y="484505"/>
                  </a:lnTo>
                  <a:lnTo>
                    <a:pt x="2132253" y="450392"/>
                  </a:lnTo>
                  <a:lnTo>
                    <a:pt x="2167534" y="422554"/>
                  </a:lnTo>
                  <a:lnTo>
                    <a:pt x="2208403" y="401256"/>
                  </a:lnTo>
                  <a:lnTo>
                    <a:pt x="2254046" y="386740"/>
                  </a:lnTo>
                  <a:lnTo>
                    <a:pt x="2303627" y="379285"/>
                  </a:lnTo>
                  <a:lnTo>
                    <a:pt x="2350986" y="386372"/>
                  </a:lnTo>
                  <a:lnTo>
                    <a:pt x="2394445" y="400113"/>
                  </a:lnTo>
                  <a:lnTo>
                    <a:pt x="2433269" y="420370"/>
                  </a:lnTo>
                  <a:lnTo>
                    <a:pt x="2466683" y="446963"/>
                  </a:lnTo>
                  <a:lnTo>
                    <a:pt x="2493975" y="479742"/>
                  </a:lnTo>
                  <a:lnTo>
                    <a:pt x="2514396" y="518515"/>
                  </a:lnTo>
                  <a:lnTo>
                    <a:pt x="2527185" y="563156"/>
                  </a:lnTo>
                  <a:lnTo>
                    <a:pt x="2531618" y="613473"/>
                  </a:lnTo>
                  <a:lnTo>
                    <a:pt x="2531618" y="279450"/>
                  </a:lnTo>
                  <a:lnTo>
                    <a:pt x="2525801" y="276809"/>
                  </a:lnTo>
                  <a:lnTo>
                    <a:pt x="2478976" y="260883"/>
                  </a:lnTo>
                  <a:lnTo>
                    <a:pt x="2429662" y="249212"/>
                  </a:lnTo>
                  <a:lnTo>
                    <a:pt x="2378760" y="242087"/>
                  </a:lnTo>
                  <a:lnTo>
                    <a:pt x="2379853" y="242087"/>
                  </a:lnTo>
                  <a:lnTo>
                    <a:pt x="2339771" y="240245"/>
                  </a:lnTo>
                  <a:lnTo>
                    <a:pt x="2326043" y="239610"/>
                  </a:lnTo>
                  <a:lnTo>
                    <a:pt x="2318143" y="239610"/>
                  </a:lnTo>
                  <a:lnTo>
                    <a:pt x="2311362" y="239750"/>
                  </a:lnTo>
                  <a:lnTo>
                    <a:pt x="2304669" y="239966"/>
                  </a:lnTo>
                  <a:lnTo>
                    <a:pt x="2298090" y="240245"/>
                  </a:lnTo>
                  <a:lnTo>
                    <a:pt x="2284666" y="239750"/>
                  </a:lnTo>
                  <a:lnTo>
                    <a:pt x="2277922" y="239610"/>
                  </a:lnTo>
                  <a:lnTo>
                    <a:pt x="2270099" y="239610"/>
                  </a:lnTo>
                  <a:lnTo>
                    <a:pt x="2217293" y="242087"/>
                  </a:lnTo>
                  <a:lnTo>
                    <a:pt x="2165362" y="249491"/>
                  </a:lnTo>
                  <a:lnTo>
                    <a:pt x="2115655" y="261480"/>
                  </a:lnTo>
                  <a:lnTo>
                    <a:pt x="2068537" y="277787"/>
                  </a:lnTo>
                  <a:lnTo>
                    <a:pt x="2024316" y="298132"/>
                  </a:lnTo>
                  <a:lnTo>
                    <a:pt x="1983346" y="322237"/>
                  </a:lnTo>
                  <a:lnTo>
                    <a:pt x="1945944" y="349846"/>
                  </a:lnTo>
                  <a:lnTo>
                    <a:pt x="1912454" y="380669"/>
                  </a:lnTo>
                  <a:lnTo>
                    <a:pt x="1883194" y="414426"/>
                  </a:lnTo>
                  <a:lnTo>
                    <a:pt x="1858505" y="450850"/>
                  </a:lnTo>
                  <a:lnTo>
                    <a:pt x="1838731" y="489661"/>
                  </a:lnTo>
                  <a:lnTo>
                    <a:pt x="1824189" y="530580"/>
                  </a:lnTo>
                  <a:lnTo>
                    <a:pt x="1815223" y="573341"/>
                  </a:lnTo>
                  <a:lnTo>
                    <a:pt x="1812163" y="617677"/>
                  </a:lnTo>
                  <a:lnTo>
                    <a:pt x="1815122" y="660273"/>
                  </a:lnTo>
                  <a:lnTo>
                    <a:pt x="1815236" y="661949"/>
                  </a:lnTo>
                  <a:lnTo>
                    <a:pt x="1824240" y="704583"/>
                  </a:lnTo>
                  <a:lnTo>
                    <a:pt x="1838833" y="745312"/>
                  </a:lnTo>
                  <a:lnTo>
                    <a:pt x="1858670" y="783882"/>
                  </a:lnTo>
                  <a:lnTo>
                    <a:pt x="1883410" y="820000"/>
                  </a:lnTo>
                  <a:lnTo>
                    <a:pt x="1912696" y="853440"/>
                  </a:lnTo>
                  <a:lnTo>
                    <a:pt x="1946211" y="883920"/>
                  </a:lnTo>
                  <a:lnTo>
                    <a:pt x="1983587" y="911199"/>
                  </a:lnTo>
                  <a:lnTo>
                    <a:pt x="2024507" y="934986"/>
                  </a:lnTo>
                  <a:lnTo>
                    <a:pt x="2068614" y="955040"/>
                  </a:lnTo>
                  <a:lnTo>
                    <a:pt x="2115566" y="971092"/>
                  </a:lnTo>
                  <a:lnTo>
                    <a:pt x="2165032" y="982878"/>
                  </a:lnTo>
                  <a:lnTo>
                    <a:pt x="2216658" y="990142"/>
                  </a:lnTo>
                  <a:lnTo>
                    <a:pt x="2270099" y="992619"/>
                  </a:lnTo>
                  <a:lnTo>
                    <a:pt x="2274519" y="992619"/>
                  </a:lnTo>
                  <a:lnTo>
                    <a:pt x="2283637" y="992441"/>
                  </a:lnTo>
                  <a:lnTo>
                    <a:pt x="2290368" y="992225"/>
                  </a:lnTo>
                  <a:lnTo>
                    <a:pt x="2297074" y="991946"/>
                  </a:lnTo>
                  <a:lnTo>
                    <a:pt x="2303754" y="992225"/>
                  </a:lnTo>
                  <a:lnTo>
                    <a:pt x="2310447" y="992441"/>
                  </a:lnTo>
                  <a:lnTo>
                    <a:pt x="2319528" y="992619"/>
                  </a:lnTo>
                  <a:lnTo>
                    <a:pt x="2323922" y="992619"/>
                  </a:lnTo>
                  <a:lnTo>
                    <a:pt x="2377554" y="990142"/>
                  </a:lnTo>
                  <a:lnTo>
                    <a:pt x="2429281" y="982878"/>
                  </a:lnTo>
                  <a:lnTo>
                    <a:pt x="2478786" y="971092"/>
                  </a:lnTo>
                  <a:lnTo>
                    <a:pt x="2525725" y="955040"/>
                  </a:lnTo>
                  <a:lnTo>
                    <a:pt x="2569768" y="934986"/>
                  </a:lnTo>
                  <a:lnTo>
                    <a:pt x="2610878" y="911034"/>
                  </a:lnTo>
                  <a:lnTo>
                    <a:pt x="2648216" y="883666"/>
                  </a:lnTo>
                  <a:lnTo>
                    <a:pt x="2679522" y="855002"/>
                  </a:lnTo>
                  <a:lnTo>
                    <a:pt x="2710878" y="819442"/>
                  </a:lnTo>
                  <a:lnTo>
                    <a:pt x="2735542" y="783107"/>
                  </a:lnTo>
                  <a:lnTo>
                    <a:pt x="2755303" y="744296"/>
                  </a:lnTo>
                  <a:lnTo>
                    <a:pt x="2769832" y="703262"/>
                  </a:lnTo>
                  <a:lnTo>
                    <a:pt x="2778798" y="660273"/>
                  </a:lnTo>
                  <a:lnTo>
                    <a:pt x="2781858" y="615569"/>
                  </a:lnTo>
                  <a:close/>
                </a:path>
                <a:path extrusionOk="0" h="1294130" w="7266940">
                  <a:moveTo>
                    <a:pt x="3883660" y="264782"/>
                  </a:moveTo>
                  <a:lnTo>
                    <a:pt x="3689350" y="264782"/>
                  </a:lnTo>
                  <a:lnTo>
                    <a:pt x="3635502" y="264782"/>
                  </a:lnTo>
                  <a:lnTo>
                    <a:pt x="3354730" y="718045"/>
                  </a:lnTo>
                  <a:lnTo>
                    <a:pt x="3074911" y="264782"/>
                  </a:lnTo>
                  <a:lnTo>
                    <a:pt x="2825712" y="264782"/>
                  </a:lnTo>
                  <a:lnTo>
                    <a:pt x="2825712" y="977925"/>
                  </a:lnTo>
                  <a:lnTo>
                    <a:pt x="3074911" y="977925"/>
                  </a:lnTo>
                  <a:lnTo>
                    <a:pt x="3074911" y="624141"/>
                  </a:lnTo>
                  <a:lnTo>
                    <a:pt x="3298367" y="977925"/>
                  </a:lnTo>
                  <a:lnTo>
                    <a:pt x="3412071" y="977925"/>
                  </a:lnTo>
                  <a:lnTo>
                    <a:pt x="3635502" y="624992"/>
                  </a:lnTo>
                  <a:lnTo>
                    <a:pt x="3635502" y="977925"/>
                  </a:lnTo>
                  <a:lnTo>
                    <a:pt x="3883660" y="977925"/>
                  </a:lnTo>
                  <a:lnTo>
                    <a:pt x="3883660" y="264782"/>
                  </a:lnTo>
                  <a:close/>
                </a:path>
                <a:path extrusionOk="0" h="1294130" w="7266940">
                  <a:moveTo>
                    <a:pt x="4713414" y="260578"/>
                  </a:moveTo>
                  <a:lnTo>
                    <a:pt x="4522267" y="260578"/>
                  </a:lnTo>
                  <a:lnTo>
                    <a:pt x="4468431" y="260578"/>
                  </a:lnTo>
                  <a:lnTo>
                    <a:pt x="4468431" y="619493"/>
                  </a:lnTo>
                  <a:lnTo>
                    <a:pt x="4230281" y="260578"/>
                  </a:lnTo>
                  <a:lnTo>
                    <a:pt x="3984231" y="260578"/>
                  </a:lnTo>
                  <a:lnTo>
                    <a:pt x="3986339" y="977938"/>
                  </a:lnTo>
                  <a:lnTo>
                    <a:pt x="4231322" y="977938"/>
                  </a:lnTo>
                  <a:lnTo>
                    <a:pt x="4231322" y="605205"/>
                  </a:lnTo>
                  <a:lnTo>
                    <a:pt x="4492587" y="977938"/>
                  </a:lnTo>
                  <a:lnTo>
                    <a:pt x="4713414" y="977938"/>
                  </a:lnTo>
                  <a:lnTo>
                    <a:pt x="4713414" y="260578"/>
                  </a:lnTo>
                  <a:close/>
                </a:path>
                <a:path extrusionOk="0" h="1294130" w="7266940">
                  <a:moveTo>
                    <a:pt x="5060035" y="265823"/>
                  </a:moveTo>
                  <a:lnTo>
                    <a:pt x="4866779" y="265823"/>
                  </a:lnTo>
                  <a:lnTo>
                    <a:pt x="4812944" y="265823"/>
                  </a:lnTo>
                  <a:lnTo>
                    <a:pt x="4812944" y="977938"/>
                  </a:lnTo>
                  <a:lnTo>
                    <a:pt x="5060035" y="977938"/>
                  </a:lnTo>
                  <a:lnTo>
                    <a:pt x="5060035" y="265823"/>
                  </a:lnTo>
                  <a:close/>
                </a:path>
                <a:path extrusionOk="0" h="1294130" w="7266940">
                  <a:moveTo>
                    <a:pt x="5950699" y="779424"/>
                  </a:moveTo>
                  <a:lnTo>
                    <a:pt x="5943028" y="725385"/>
                  </a:lnTo>
                  <a:lnTo>
                    <a:pt x="5920892" y="683450"/>
                  </a:lnTo>
                  <a:lnTo>
                    <a:pt x="5915787" y="678586"/>
                  </a:lnTo>
                  <a:lnTo>
                    <a:pt x="5887923" y="651954"/>
                  </a:lnTo>
                  <a:lnTo>
                    <a:pt x="5847766" y="629234"/>
                  </a:lnTo>
                  <a:lnTo>
                    <a:pt x="5889561" y="601218"/>
                  </a:lnTo>
                  <a:lnTo>
                    <a:pt x="5906020" y="578827"/>
                  </a:lnTo>
                  <a:lnTo>
                    <a:pt x="5919051" y="561098"/>
                  </a:lnTo>
                  <a:lnTo>
                    <a:pt x="5936539" y="513283"/>
                  </a:lnTo>
                  <a:lnTo>
                    <a:pt x="5942292" y="462229"/>
                  </a:lnTo>
                  <a:lnTo>
                    <a:pt x="5936666" y="415632"/>
                  </a:lnTo>
                  <a:lnTo>
                    <a:pt x="5920206" y="376326"/>
                  </a:lnTo>
                  <a:lnTo>
                    <a:pt x="5894603" y="343827"/>
                  </a:lnTo>
                  <a:lnTo>
                    <a:pt x="5861558" y="317652"/>
                  </a:lnTo>
                  <a:lnTo>
                    <a:pt x="5822772" y="297319"/>
                  </a:lnTo>
                  <a:lnTo>
                    <a:pt x="5779922" y="282359"/>
                  </a:lnTo>
                  <a:lnTo>
                    <a:pt x="5734710" y="272262"/>
                  </a:lnTo>
                  <a:lnTo>
                    <a:pt x="5705703" y="268668"/>
                  </a:lnTo>
                  <a:lnTo>
                    <a:pt x="5705703" y="490601"/>
                  </a:lnTo>
                  <a:lnTo>
                    <a:pt x="5705703" y="764717"/>
                  </a:lnTo>
                  <a:lnTo>
                    <a:pt x="5698629" y="800544"/>
                  </a:lnTo>
                  <a:lnTo>
                    <a:pt x="5677484" y="829183"/>
                  </a:lnTo>
                  <a:lnTo>
                    <a:pt x="5642343" y="848169"/>
                  </a:lnTo>
                  <a:lnTo>
                    <a:pt x="5593321" y="855040"/>
                  </a:lnTo>
                  <a:lnTo>
                    <a:pt x="5400332" y="855040"/>
                  </a:lnTo>
                  <a:lnTo>
                    <a:pt x="5400332" y="678586"/>
                  </a:lnTo>
                  <a:lnTo>
                    <a:pt x="5591213" y="678586"/>
                  </a:lnTo>
                  <a:lnTo>
                    <a:pt x="5635244" y="682879"/>
                  </a:lnTo>
                  <a:lnTo>
                    <a:pt x="5671693" y="697230"/>
                  </a:lnTo>
                  <a:lnTo>
                    <a:pt x="5696534" y="723798"/>
                  </a:lnTo>
                  <a:lnTo>
                    <a:pt x="5705703" y="764717"/>
                  </a:lnTo>
                  <a:lnTo>
                    <a:pt x="5705703" y="490601"/>
                  </a:lnTo>
                  <a:lnTo>
                    <a:pt x="5696826" y="531406"/>
                  </a:lnTo>
                  <a:lnTo>
                    <a:pt x="5672493" y="558736"/>
                  </a:lnTo>
                  <a:lnTo>
                    <a:pt x="5636133" y="574052"/>
                  </a:lnTo>
                  <a:lnTo>
                    <a:pt x="5591213" y="578827"/>
                  </a:lnTo>
                  <a:lnTo>
                    <a:pt x="5400332" y="578827"/>
                  </a:lnTo>
                  <a:lnTo>
                    <a:pt x="5400332" y="404456"/>
                  </a:lnTo>
                  <a:lnTo>
                    <a:pt x="5578614" y="404456"/>
                  </a:lnTo>
                  <a:lnTo>
                    <a:pt x="5625935" y="408317"/>
                  </a:lnTo>
                  <a:lnTo>
                    <a:pt x="5666575" y="421932"/>
                  </a:lnTo>
                  <a:lnTo>
                    <a:pt x="5695010" y="448335"/>
                  </a:lnTo>
                  <a:lnTo>
                    <a:pt x="5705703" y="490601"/>
                  </a:lnTo>
                  <a:lnTo>
                    <a:pt x="5705703" y="268668"/>
                  </a:lnTo>
                  <a:lnTo>
                    <a:pt x="5688850" y="266560"/>
                  </a:lnTo>
                  <a:lnTo>
                    <a:pt x="5644007" y="264769"/>
                  </a:lnTo>
                  <a:lnTo>
                    <a:pt x="5153241" y="264769"/>
                  </a:lnTo>
                  <a:lnTo>
                    <a:pt x="5153241" y="977938"/>
                  </a:lnTo>
                  <a:lnTo>
                    <a:pt x="5625096" y="977938"/>
                  </a:lnTo>
                  <a:lnTo>
                    <a:pt x="5668365" y="976718"/>
                  </a:lnTo>
                  <a:lnTo>
                    <a:pt x="5712803" y="972718"/>
                  </a:lnTo>
                  <a:lnTo>
                    <a:pt x="5757100" y="965428"/>
                  </a:lnTo>
                  <a:lnTo>
                    <a:pt x="5799899" y="954341"/>
                  </a:lnTo>
                  <a:lnTo>
                    <a:pt x="5839879" y="938936"/>
                  </a:lnTo>
                  <a:lnTo>
                    <a:pt x="5875706" y="918718"/>
                  </a:lnTo>
                  <a:lnTo>
                    <a:pt x="5906033" y="893165"/>
                  </a:lnTo>
                  <a:lnTo>
                    <a:pt x="5929528" y="861771"/>
                  </a:lnTo>
                  <a:lnTo>
                    <a:pt x="5944870" y="824026"/>
                  </a:lnTo>
                  <a:lnTo>
                    <a:pt x="5950699" y="779424"/>
                  </a:lnTo>
                  <a:close/>
                </a:path>
                <a:path extrusionOk="0" h="1294130" w="7266940">
                  <a:moveTo>
                    <a:pt x="6252146" y="265823"/>
                  </a:moveTo>
                  <a:lnTo>
                    <a:pt x="6058890" y="265823"/>
                  </a:lnTo>
                  <a:lnTo>
                    <a:pt x="6005055" y="265823"/>
                  </a:lnTo>
                  <a:lnTo>
                    <a:pt x="6005055" y="977938"/>
                  </a:lnTo>
                  <a:lnTo>
                    <a:pt x="6252146" y="977938"/>
                  </a:lnTo>
                  <a:lnTo>
                    <a:pt x="6252146" y="265823"/>
                  </a:lnTo>
                  <a:close/>
                </a:path>
                <a:path extrusionOk="0" h="1294130" w="7266940">
                  <a:moveTo>
                    <a:pt x="7266737" y="615569"/>
                  </a:moveTo>
                  <a:lnTo>
                    <a:pt x="7263663" y="570687"/>
                  </a:lnTo>
                  <a:lnTo>
                    <a:pt x="7254659" y="527608"/>
                  </a:lnTo>
                  <a:lnTo>
                    <a:pt x="7240079" y="486562"/>
                  </a:lnTo>
                  <a:lnTo>
                    <a:pt x="7220255" y="447789"/>
                  </a:lnTo>
                  <a:lnTo>
                    <a:pt x="7195553" y="411543"/>
                  </a:lnTo>
                  <a:lnTo>
                    <a:pt x="7167346" y="379285"/>
                  </a:lnTo>
                  <a:lnTo>
                    <a:pt x="7166292" y="378066"/>
                  </a:lnTo>
                  <a:lnTo>
                    <a:pt x="7132828" y="347611"/>
                  </a:lnTo>
                  <a:lnTo>
                    <a:pt x="7095515" y="320421"/>
                  </a:lnTo>
                  <a:lnTo>
                    <a:pt x="7054672" y="296748"/>
                  </a:lnTo>
                  <a:lnTo>
                    <a:pt x="7016496" y="279450"/>
                  </a:lnTo>
                  <a:lnTo>
                    <a:pt x="7016496" y="613473"/>
                  </a:lnTo>
                  <a:lnTo>
                    <a:pt x="7011556" y="666559"/>
                  </a:lnTo>
                  <a:lnTo>
                    <a:pt x="6997446" y="713155"/>
                  </a:lnTo>
                  <a:lnTo>
                    <a:pt x="6975234" y="753249"/>
                  </a:lnTo>
                  <a:lnTo>
                    <a:pt x="6945985" y="786790"/>
                  </a:lnTo>
                  <a:lnTo>
                    <a:pt x="6910768" y="813777"/>
                  </a:lnTo>
                  <a:lnTo>
                    <a:pt x="6870636" y="834161"/>
                  </a:lnTo>
                  <a:lnTo>
                    <a:pt x="6826656" y="847902"/>
                  </a:lnTo>
                  <a:lnTo>
                    <a:pt x="6779908" y="855002"/>
                  </a:lnTo>
                  <a:lnTo>
                    <a:pt x="6734226" y="848131"/>
                  </a:lnTo>
                  <a:lnTo>
                    <a:pt x="6691211" y="834859"/>
                  </a:lnTo>
                  <a:lnTo>
                    <a:pt x="6651942" y="815213"/>
                  </a:lnTo>
                  <a:lnTo>
                    <a:pt x="6617449" y="789190"/>
                  </a:lnTo>
                  <a:lnTo>
                    <a:pt x="6588785" y="756831"/>
                  </a:lnTo>
                  <a:lnTo>
                    <a:pt x="6567017" y="718146"/>
                  </a:lnTo>
                  <a:lnTo>
                    <a:pt x="6553174" y="673163"/>
                  </a:lnTo>
                  <a:lnTo>
                    <a:pt x="6548336" y="621880"/>
                  </a:lnTo>
                  <a:lnTo>
                    <a:pt x="6553022" y="570687"/>
                  </a:lnTo>
                  <a:lnTo>
                    <a:pt x="6566624" y="524624"/>
                  </a:lnTo>
                  <a:lnTo>
                    <a:pt x="6588265" y="484505"/>
                  </a:lnTo>
                  <a:lnTo>
                    <a:pt x="6617132" y="450392"/>
                  </a:lnTo>
                  <a:lnTo>
                    <a:pt x="6652412" y="422554"/>
                  </a:lnTo>
                  <a:lnTo>
                    <a:pt x="6693281" y="401256"/>
                  </a:lnTo>
                  <a:lnTo>
                    <a:pt x="6738925" y="386740"/>
                  </a:lnTo>
                  <a:lnTo>
                    <a:pt x="6788505" y="379285"/>
                  </a:lnTo>
                  <a:lnTo>
                    <a:pt x="6835864" y="386372"/>
                  </a:lnTo>
                  <a:lnTo>
                    <a:pt x="6879323" y="400113"/>
                  </a:lnTo>
                  <a:lnTo>
                    <a:pt x="6918134" y="420370"/>
                  </a:lnTo>
                  <a:lnTo>
                    <a:pt x="6951561" y="446963"/>
                  </a:lnTo>
                  <a:lnTo>
                    <a:pt x="6978853" y="479742"/>
                  </a:lnTo>
                  <a:lnTo>
                    <a:pt x="6999275" y="518515"/>
                  </a:lnTo>
                  <a:lnTo>
                    <a:pt x="7012064" y="563156"/>
                  </a:lnTo>
                  <a:lnTo>
                    <a:pt x="7016496" y="613473"/>
                  </a:lnTo>
                  <a:lnTo>
                    <a:pt x="7016496" y="279450"/>
                  </a:lnTo>
                  <a:lnTo>
                    <a:pt x="7010679" y="276809"/>
                  </a:lnTo>
                  <a:lnTo>
                    <a:pt x="6963854" y="260883"/>
                  </a:lnTo>
                  <a:lnTo>
                    <a:pt x="6914540" y="249212"/>
                  </a:lnTo>
                  <a:lnTo>
                    <a:pt x="6863639" y="242087"/>
                  </a:lnTo>
                  <a:lnTo>
                    <a:pt x="6864731" y="242087"/>
                  </a:lnTo>
                  <a:lnTo>
                    <a:pt x="6824650" y="240245"/>
                  </a:lnTo>
                  <a:lnTo>
                    <a:pt x="6810921" y="239610"/>
                  </a:lnTo>
                  <a:lnTo>
                    <a:pt x="6803022" y="239610"/>
                  </a:lnTo>
                  <a:lnTo>
                    <a:pt x="6796240" y="239750"/>
                  </a:lnTo>
                  <a:lnTo>
                    <a:pt x="6789547" y="239966"/>
                  </a:lnTo>
                  <a:lnTo>
                    <a:pt x="6782968" y="240245"/>
                  </a:lnTo>
                  <a:lnTo>
                    <a:pt x="6769544" y="239750"/>
                  </a:lnTo>
                  <a:lnTo>
                    <a:pt x="6762788" y="239610"/>
                  </a:lnTo>
                  <a:lnTo>
                    <a:pt x="6754977" y="239610"/>
                  </a:lnTo>
                  <a:lnTo>
                    <a:pt x="6702171" y="242087"/>
                  </a:lnTo>
                  <a:lnTo>
                    <a:pt x="6650228" y="249491"/>
                  </a:lnTo>
                  <a:lnTo>
                    <a:pt x="6600533" y="261480"/>
                  </a:lnTo>
                  <a:lnTo>
                    <a:pt x="6553416" y="277787"/>
                  </a:lnTo>
                  <a:lnTo>
                    <a:pt x="6509194" y="298132"/>
                  </a:lnTo>
                  <a:lnTo>
                    <a:pt x="6468224" y="322237"/>
                  </a:lnTo>
                  <a:lnTo>
                    <a:pt x="6430810" y="349846"/>
                  </a:lnTo>
                  <a:lnTo>
                    <a:pt x="6397320" y="380669"/>
                  </a:lnTo>
                  <a:lnTo>
                    <a:pt x="6368059" y="414426"/>
                  </a:lnTo>
                  <a:lnTo>
                    <a:pt x="6343383" y="450850"/>
                  </a:lnTo>
                  <a:lnTo>
                    <a:pt x="6323597" y="489661"/>
                  </a:lnTo>
                  <a:lnTo>
                    <a:pt x="6309068" y="530580"/>
                  </a:lnTo>
                  <a:lnTo>
                    <a:pt x="6300089" y="573341"/>
                  </a:lnTo>
                  <a:lnTo>
                    <a:pt x="6297028" y="617677"/>
                  </a:lnTo>
                  <a:lnTo>
                    <a:pt x="6299987" y="660273"/>
                  </a:lnTo>
                  <a:lnTo>
                    <a:pt x="6309118" y="704583"/>
                  </a:lnTo>
                  <a:lnTo>
                    <a:pt x="6323711" y="745312"/>
                  </a:lnTo>
                  <a:lnTo>
                    <a:pt x="6343536" y="783882"/>
                  </a:lnTo>
                  <a:lnTo>
                    <a:pt x="6368275" y="820000"/>
                  </a:lnTo>
                  <a:lnTo>
                    <a:pt x="6397574" y="853440"/>
                  </a:lnTo>
                  <a:lnTo>
                    <a:pt x="6431077" y="883920"/>
                  </a:lnTo>
                  <a:lnTo>
                    <a:pt x="6468465" y="911199"/>
                  </a:lnTo>
                  <a:lnTo>
                    <a:pt x="6509385" y="934986"/>
                  </a:lnTo>
                  <a:lnTo>
                    <a:pt x="6553492" y="955040"/>
                  </a:lnTo>
                  <a:lnTo>
                    <a:pt x="6600444" y="971092"/>
                  </a:lnTo>
                  <a:lnTo>
                    <a:pt x="6649910" y="982878"/>
                  </a:lnTo>
                  <a:lnTo>
                    <a:pt x="6701536" y="990142"/>
                  </a:lnTo>
                  <a:lnTo>
                    <a:pt x="6754977" y="992619"/>
                  </a:lnTo>
                  <a:lnTo>
                    <a:pt x="6759397" y="992619"/>
                  </a:lnTo>
                  <a:lnTo>
                    <a:pt x="6768516" y="992441"/>
                  </a:lnTo>
                  <a:lnTo>
                    <a:pt x="6775234" y="992225"/>
                  </a:lnTo>
                  <a:lnTo>
                    <a:pt x="6781952" y="991946"/>
                  </a:lnTo>
                  <a:lnTo>
                    <a:pt x="6788632" y="992225"/>
                  </a:lnTo>
                  <a:lnTo>
                    <a:pt x="6795325" y="992441"/>
                  </a:lnTo>
                  <a:lnTo>
                    <a:pt x="6804406" y="992619"/>
                  </a:lnTo>
                  <a:lnTo>
                    <a:pt x="6808800" y="992619"/>
                  </a:lnTo>
                  <a:lnTo>
                    <a:pt x="6862432" y="990142"/>
                  </a:lnTo>
                  <a:lnTo>
                    <a:pt x="6914159" y="982878"/>
                  </a:lnTo>
                  <a:lnTo>
                    <a:pt x="6963664" y="971092"/>
                  </a:lnTo>
                  <a:lnTo>
                    <a:pt x="7010603" y="955040"/>
                  </a:lnTo>
                  <a:lnTo>
                    <a:pt x="7054647" y="934986"/>
                  </a:lnTo>
                  <a:lnTo>
                    <a:pt x="7095744" y="911034"/>
                  </a:lnTo>
                  <a:lnTo>
                    <a:pt x="7133082" y="883666"/>
                  </a:lnTo>
                  <a:lnTo>
                    <a:pt x="7164400" y="855002"/>
                  </a:lnTo>
                  <a:lnTo>
                    <a:pt x="7195756" y="819442"/>
                  </a:lnTo>
                  <a:lnTo>
                    <a:pt x="7220420" y="783107"/>
                  </a:lnTo>
                  <a:lnTo>
                    <a:pt x="7240181" y="744296"/>
                  </a:lnTo>
                  <a:lnTo>
                    <a:pt x="7254710" y="703262"/>
                  </a:lnTo>
                  <a:lnTo>
                    <a:pt x="7263676" y="660273"/>
                  </a:lnTo>
                  <a:lnTo>
                    <a:pt x="7266737" y="6155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descr="$PPTXTitle" id="47" name="Google Shape;47;p7"/>
          <p:cNvSpPr txBox="1"/>
          <p:nvPr>
            <p:ph type="title"/>
          </p:nvPr>
        </p:nvSpPr>
        <p:spPr>
          <a:xfrm>
            <a:off x="1330825" y="3659875"/>
            <a:ext cx="10063500" cy="28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5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Biomimetic physical AI for better uptime and minimal reprogramming</a:t>
            </a:r>
            <a:endParaRPr sz="615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8" name="Google Shape;48;p7"/>
          <p:cNvGrpSpPr/>
          <p:nvPr/>
        </p:nvGrpSpPr>
        <p:grpSpPr>
          <a:xfrm>
            <a:off x="1570643" y="8146901"/>
            <a:ext cx="9220829" cy="1031104"/>
            <a:chOff x="1570643" y="9153513"/>
            <a:chExt cx="9220829" cy="1031104"/>
          </a:xfrm>
        </p:grpSpPr>
        <p:pic>
          <p:nvPicPr>
            <p:cNvPr id="49" name="Google Shape;49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11194" y="9462958"/>
              <a:ext cx="1850891" cy="330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70643" y="9405043"/>
              <a:ext cx="892670" cy="4463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520850" y="9331207"/>
              <a:ext cx="2270622" cy="530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367449" y="9153513"/>
              <a:ext cx="3074093" cy="103110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3" name="Google Shape;53;p7"/>
          <p:cNvPicPr preferRelativeResize="0"/>
          <p:nvPr/>
        </p:nvPicPr>
        <p:blipFill rotWithShape="1">
          <a:blip r:embed="rId8">
            <a:alphaModFix amt="42000"/>
          </a:blip>
          <a:srcRect b="0" l="0" r="0" t="0"/>
          <a:stretch/>
        </p:blipFill>
        <p:spPr>
          <a:xfrm>
            <a:off x="1570652" y="9544338"/>
            <a:ext cx="2391266" cy="450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7" title="nvidia_inception_program-removebg-preview.png"/>
          <p:cNvPicPr preferRelativeResize="0"/>
          <p:nvPr/>
        </p:nvPicPr>
        <p:blipFill>
          <a:blip r:embed="rId9">
            <a:alphaModFix amt="31000"/>
          </a:blip>
          <a:stretch>
            <a:fillRect/>
          </a:stretch>
        </p:blipFill>
        <p:spPr>
          <a:xfrm>
            <a:off x="7627521" y="9204213"/>
            <a:ext cx="1905972" cy="10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7" title="ignote_london-removebg-preview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65975" y="8969688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 title="pngegg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66099" y="1440550"/>
            <a:ext cx="8252702" cy="944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$PPTXTitle" id="370" name="Google Shape;370;p16"/>
          <p:cNvSpPr txBox="1"/>
          <p:nvPr>
            <p:ph idx="4294967295" type="title"/>
          </p:nvPr>
        </p:nvSpPr>
        <p:spPr>
          <a:xfrm>
            <a:off x="1363150" y="982850"/>
            <a:ext cx="12411000" cy="19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3800">
            <a:spAutoFit/>
          </a:bodyPr>
          <a:lstStyle/>
          <a:p>
            <a:pPr indent="0" lvl="0" marL="12700" marR="5080" rtl="0" algn="l">
              <a:lnSpc>
                <a:spcPct val="101099"/>
              </a:lnSpc>
              <a:spcBef>
                <a:spcPts val="309"/>
              </a:spcBef>
              <a:spcAft>
                <a:spcPts val="0"/>
              </a:spcAft>
              <a:buNone/>
            </a:pPr>
            <a:r>
              <a:rPr lang="en-US">
                <a:latin typeface="Montserrat ExtraBold"/>
                <a:ea typeface="Montserrat ExtraBold"/>
                <a:cs typeface="Montserrat ExtraBold"/>
                <a:sym typeface="Montserrat ExtraBold"/>
              </a:rPr>
              <a:t>Our product and commercial roadmaps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1" name="Google Shape;371;p16"/>
          <p:cNvSpPr/>
          <p:nvPr/>
        </p:nvSpPr>
        <p:spPr>
          <a:xfrm>
            <a:off x="9946753" y="5333831"/>
            <a:ext cx="4283700" cy="165300"/>
          </a:xfrm>
          <a:prstGeom prst="rect">
            <a:avLst/>
          </a:prstGeom>
          <a:solidFill>
            <a:srgbClr val="0E9453"/>
          </a:solidFill>
          <a:ln>
            <a:noFill/>
          </a:ln>
        </p:spPr>
        <p:txBody>
          <a:bodyPr anchorCtr="0" anchor="ctr" bIns="113175" lIns="113175" spcFirstLastPara="1" rIns="113175" wrap="square" tIns="113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6"/>
          <p:cNvSpPr/>
          <p:nvPr/>
        </p:nvSpPr>
        <p:spPr>
          <a:xfrm>
            <a:off x="14230247" y="5333831"/>
            <a:ext cx="5138700" cy="165300"/>
          </a:xfrm>
          <a:prstGeom prst="rect">
            <a:avLst/>
          </a:prstGeom>
          <a:solidFill>
            <a:srgbClr val="085630"/>
          </a:solidFill>
          <a:ln>
            <a:noFill/>
          </a:ln>
        </p:spPr>
        <p:txBody>
          <a:bodyPr anchorCtr="0" anchor="ctr" bIns="113175" lIns="113175" spcFirstLastPara="1" rIns="113175" wrap="square" tIns="113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$PPTXTitle" id="373" name="Google Shape;373;p16"/>
          <p:cNvSpPr txBox="1"/>
          <p:nvPr>
            <p:ph idx="4294967295" type="title"/>
          </p:nvPr>
        </p:nvSpPr>
        <p:spPr>
          <a:xfrm>
            <a:off x="1576497" y="3885878"/>
            <a:ext cx="37773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425">
            <a:spAutoFit/>
          </a:bodyPr>
          <a:lstStyle/>
          <a:p>
            <a:pPr indent="0" lvl="0" marL="8872" marR="3548" rtl="0" algn="l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1">
                <a:latin typeface="Montserrat"/>
                <a:ea typeface="Montserrat"/>
                <a:cs typeface="Montserrat"/>
                <a:sym typeface="Montserrat"/>
              </a:rPr>
              <a:t>OMNI-001a </a:t>
            </a:r>
            <a:endParaRPr b="1" sz="220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4" name="Google Shape;374;p16"/>
          <p:cNvSpPr/>
          <p:nvPr/>
        </p:nvSpPr>
        <p:spPr>
          <a:xfrm>
            <a:off x="1379751" y="5333831"/>
            <a:ext cx="4283700" cy="165300"/>
          </a:xfrm>
          <a:prstGeom prst="rect">
            <a:avLst/>
          </a:prstGeom>
          <a:solidFill>
            <a:srgbClr val="0E9453"/>
          </a:solidFill>
          <a:ln>
            <a:noFill/>
          </a:ln>
        </p:spPr>
        <p:txBody>
          <a:bodyPr anchorCtr="0" anchor="ctr" bIns="113175" lIns="113175" spcFirstLastPara="1" rIns="113175" wrap="square" tIns="113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5" name="Google Shape;375;p16"/>
          <p:cNvGrpSpPr/>
          <p:nvPr/>
        </p:nvGrpSpPr>
        <p:grpSpPr>
          <a:xfrm>
            <a:off x="1309025" y="3987150"/>
            <a:ext cx="140425" cy="1505784"/>
            <a:chOff x="864815" y="1755147"/>
            <a:chExt cx="64200" cy="1216500"/>
          </a:xfrm>
        </p:grpSpPr>
        <p:cxnSp>
          <p:nvCxnSpPr>
            <p:cNvPr id="376" name="Google Shape;376;p16"/>
            <p:cNvCxnSpPr>
              <a:stCxn id="377" idx="4"/>
            </p:cNvCxnSpPr>
            <p:nvPr/>
          </p:nvCxnSpPr>
          <p:spPr>
            <a:xfrm>
              <a:off x="896915" y="1871547"/>
              <a:ext cx="0" cy="1100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77" name="Google Shape;377;p16"/>
            <p:cNvSpPr/>
            <p:nvPr/>
          </p:nvSpPr>
          <p:spPr>
            <a:xfrm>
              <a:off x="864815" y="1755147"/>
              <a:ext cx="64200" cy="116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13175" lIns="113175" spcFirstLastPara="1" rIns="113175" wrap="square" tIns="113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8" name="Google Shape;378;p16"/>
          <p:cNvSpPr txBox="1"/>
          <p:nvPr/>
        </p:nvSpPr>
        <p:spPr>
          <a:xfrm>
            <a:off x="1576500" y="4228206"/>
            <a:ext cx="32313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75" lIns="63875" spcFirstLastPara="1" rIns="63875" wrap="square" tIns="63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Pick and place for different SKUs without the need for reprogramming</a:t>
            </a:r>
            <a:endParaRPr sz="174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$PPTXTitle" id="379" name="Google Shape;379;p16"/>
          <p:cNvSpPr txBox="1"/>
          <p:nvPr>
            <p:ph idx="4294967295" type="title"/>
          </p:nvPr>
        </p:nvSpPr>
        <p:spPr>
          <a:xfrm>
            <a:off x="10141726" y="3885875"/>
            <a:ext cx="41799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425">
            <a:spAutoFit/>
          </a:bodyPr>
          <a:lstStyle/>
          <a:p>
            <a:pPr indent="0" lvl="0" marL="8872" marR="3548" rtl="0" algn="l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1">
                <a:latin typeface="Montserrat"/>
                <a:ea typeface="Montserrat"/>
                <a:cs typeface="Montserrat"/>
                <a:sym typeface="Montserrat"/>
              </a:rPr>
              <a:t>OMNI-001b</a:t>
            </a:r>
            <a:endParaRPr b="1" sz="220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0" name="Google Shape;380;p16"/>
          <p:cNvSpPr txBox="1"/>
          <p:nvPr/>
        </p:nvSpPr>
        <p:spPr>
          <a:xfrm>
            <a:off x="10141726" y="4098779"/>
            <a:ext cx="2810400" cy="9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75" lIns="63875" spcFirstLastPara="1" rIns="63875" wrap="square" tIns="63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4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Failure recovery in mobile robots</a:t>
            </a:r>
            <a:endParaRPr sz="174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4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1" name="Google Shape;381;p16"/>
          <p:cNvSpPr txBox="1"/>
          <p:nvPr/>
        </p:nvSpPr>
        <p:spPr>
          <a:xfrm>
            <a:off x="5835946" y="6104406"/>
            <a:ext cx="32313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75" lIns="63875" spcFirstLastPara="1" rIns="63875" wrap="square" tIns="63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4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Failure recovery in fixed robots</a:t>
            </a:r>
            <a:endParaRPr sz="174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4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$PPTXTitle" id="382" name="Google Shape;382;p16"/>
          <p:cNvSpPr txBox="1"/>
          <p:nvPr>
            <p:ph idx="4294967295" type="title"/>
          </p:nvPr>
        </p:nvSpPr>
        <p:spPr>
          <a:xfrm>
            <a:off x="5835945" y="5877388"/>
            <a:ext cx="37773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425">
            <a:spAutoFit/>
          </a:bodyPr>
          <a:lstStyle/>
          <a:p>
            <a:pPr indent="0" lvl="0" marL="8872" marR="3548" rtl="0" algn="l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1">
                <a:latin typeface="Montserrat"/>
                <a:ea typeface="Montserrat"/>
                <a:cs typeface="Montserrat"/>
                <a:sym typeface="Montserrat"/>
              </a:rPr>
              <a:t>OMNI-001b</a:t>
            </a:r>
            <a:endParaRPr b="1" sz="220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$PPTXTitle" id="383" name="Google Shape;383;p16"/>
          <p:cNvSpPr txBox="1"/>
          <p:nvPr>
            <p:ph idx="4294967295" type="title"/>
          </p:nvPr>
        </p:nvSpPr>
        <p:spPr>
          <a:xfrm>
            <a:off x="14387521" y="5877397"/>
            <a:ext cx="35046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425">
            <a:spAutoFit/>
          </a:bodyPr>
          <a:lstStyle/>
          <a:p>
            <a:pPr indent="0" lvl="0" marL="8872" marR="3548" rtl="0" algn="l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1">
                <a:latin typeface="Montserrat"/>
                <a:ea typeface="Montserrat"/>
                <a:cs typeface="Montserrat"/>
                <a:sym typeface="Montserrat"/>
              </a:rPr>
              <a:t>OMNI-001c</a:t>
            </a:r>
            <a:endParaRPr b="1" sz="220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$PPTXTitle" id="384" name="Google Shape;384;p16"/>
          <p:cNvSpPr txBox="1"/>
          <p:nvPr>
            <p:ph idx="4294967295" type="title"/>
          </p:nvPr>
        </p:nvSpPr>
        <p:spPr>
          <a:xfrm>
            <a:off x="16154200" y="3915500"/>
            <a:ext cx="30510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425">
            <a:spAutoFit/>
          </a:bodyPr>
          <a:lstStyle/>
          <a:p>
            <a:pPr indent="0" lvl="0" marL="8872" marR="3548" rtl="0" algn="r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1">
                <a:latin typeface="Montserrat"/>
                <a:ea typeface="Montserrat"/>
                <a:cs typeface="Montserrat"/>
                <a:sym typeface="Montserrat"/>
              </a:rPr>
              <a:t>OMNI-001d</a:t>
            </a:r>
            <a:endParaRPr b="1" sz="220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5" name="Google Shape;385;p16"/>
          <p:cNvSpPr txBox="1"/>
          <p:nvPr/>
        </p:nvSpPr>
        <p:spPr>
          <a:xfrm>
            <a:off x="16595201" y="4262605"/>
            <a:ext cx="26100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75" lIns="63875" spcFirstLastPara="1" rIns="63875" wrap="square" tIns="638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Fine electronics assembly</a:t>
            </a:r>
            <a:endParaRPr sz="174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4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4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6" name="Google Shape;386;p16"/>
          <p:cNvSpPr txBox="1"/>
          <p:nvPr/>
        </p:nvSpPr>
        <p:spPr>
          <a:xfrm>
            <a:off x="14387521" y="6164206"/>
            <a:ext cx="32313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3875" lIns="63875" spcFirstLastPara="1" rIns="63875" wrap="square" tIns="63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4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Flexible material manipulation</a:t>
            </a:r>
            <a:endParaRPr sz="174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$PPTXTitle" id="387" name="Google Shape;387;p16"/>
          <p:cNvSpPr txBox="1"/>
          <p:nvPr>
            <p:ph idx="4294967295" type="title"/>
          </p:nvPr>
        </p:nvSpPr>
        <p:spPr>
          <a:xfrm>
            <a:off x="1576500" y="7800131"/>
            <a:ext cx="35661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950">
            <a:spAutoFit/>
          </a:bodyPr>
          <a:lstStyle/>
          <a:p>
            <a:pPr indent="0" lvl="0" marL="8373" marR="3349" rtl="0" algn="l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77">
                <a:latin typeface="Montserrat"/>
                <a:ea typeface="Montserrat"/>
                <a:cs typeface="Montserrat"/>
                <a:sym typeface="Montserrat"/>
              </a:rPr>
              <a:t>Sell modules</a:t>
            </a:r>
            <a:endParaRPr b="1" sz="2077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8" name="Google Shape;388;p16"/>
          <p:cNvSpPr txBox="1"/>
          <p:nvPr/>
        </p:nvSpPr>
        <p:spPr>
          <a:xfrm>
            <a:off x="1576500" y="8066929"/>
            <a:ext cx="44127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275" lIns="60275" spcFirstLastPara="1" rIns="60275" wrap="square" tIns="60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48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Sell modules on Kinematic Trees’ platform</a:t>
            </a:r>
            <a:endParaRPr sz="1648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$PPTXTitle" id="389" name="Google Shape;389;p16"/>
          <p:cNvSpPr txBox="1"/>
          <p:nvPr>
            <p:ph idx="4294967295" type="title"/>
          </p:nvPr>
        </p:nvSpPr>
        <p:spPr>
          <a:xfrm>
            <a:off x="5867679" y="9761938"/>
            <a:ext cx="35661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950">
            <a:spAutoFit/>
          </a:bodyPr>
          <a:lstStyle/>
          <a:p>
            <a:pPr indent="0" lvl="0" marL="8373" marR="3349" rtl="0" algn="l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77">
                <a:latin typeface="Montserrat"/>
                <a:ea typeface="Montserrat"/>
                <a:cs typeface="Montserrat"/>
                <a:sym typeface="Montserrat"/>
              </a:rPr>
              <a:t>Pilot</a:t>
            </a:r>
            <a:endParaRPr b="1" sz="2077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0" name="Google Shape;390;p16"/>
          <p:cNvSpPr txBox="1"/>
          <p:nvPr/>
        </p:nvSpPr>
        <p:spPr>
          <a:xfrm>
            <a:off x="5835946" y="10089553"/>
            <a:ext cx="4766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275" lIns="60275" spcFirstLastPara="1" rIns="60275" wrap="square" tIns="60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48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Pilot study with Rise Automation (Robotic integrator) and Portland Holding Ltd (SME)</a:t>
            </a:r>
            <a:br>
              <a:rPr lang="en-US" sz="1648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648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648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$PPTXTitle" id="391" name="Google Shape;391;p16"/>
          <p:cNvSpPr txBox="1"/>
          <p:nvPr>
            <p:ph idx="4294967295" type="title"/>
          </p:nvPr>
        </p:nvSpPr>
        <p:spPr>
          <a:xfrm>
            <a:off x="10217740" y="7800131"/>
            <a:ext cx="51321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950">
            <a:spAutoFit/>
          </a:bodyPr>
          <a:lstStyle/>
          <a:p>
            <a:pPr indent="0" lvl="0" marL="8373" marR="3349" rtl="0" algn="l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77">
                <a:latin typeface="Montserrat"/>
                <a:ea typeface="Montserrat"/>
                <a:cs typeface="Montserrat"/>
                <a:sym typeface="Montserrat"/>
              </a:rPr>
              <a:t>Sell via marketplaces</a:t>
            </a:r>
            <a:endParaRPr b="1" sz="2077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2" name="Google Shape;392;p16"/>
          <p:cNvSpPr txBox="1"/>
          <p:nvPr/>
        </p:nvSpPr>
        <p:spPr>
          <a:xfrm>
            <a:off x="10217750" y="8187201"/>
            <a:ext cx="37416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275" lIns="60275" spcFirstLastPara="1" rIns="60275" wrap="square" tIns="60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48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US" sz="1648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niversal Robots </a:t>
            </a:r>
            <a:br>
              <a:rPr lang="en-US" sz="1648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648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Igus RBTX</a:t>
            </a:r>
            <a:endParaRPr sz="1648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$PPTXTitle" id="393" name="Google Shape;393;p16"/>
          <p:cNvSpPr txBox="1"/>
          <p:nvPr>
            <p:ph idx="4294967295" type="title"/>
          </p:nvPr>
        </p:nvSpPr>
        <p:spPr>
          <a:xfrm>
            <a:off x="14466800" y="9761950"/>
            <a:ext cx="4283700" cy="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950">
            <a:spAutoFit/>
          </a:bodyPr>
          <a:lstStyle/>
          <a:p>
            <a:pPr indent="0" lvl="0" marL="8373" marR="3349" rtl="0" algn="l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77">
                <a:latin typeface="Montserrat"/>
                <a:ea typeface="Montserrat"/>
                <a:cs typeface="Montserrat"/>
                <a:sym typeface="Montserrat"/>
              </a:rPr>
              <a:t>Sell via system integrators and hardware suppliers</a:t>
            </a:r>
            <a:endParaRPr b="1" sz="2077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4" name="Google Shape;394;p16"/>
          <p:cNvSpPr txBox="1"/>
          <p:nvPr/>
        </p:nvSpPr>
        <p:spPr>
          <a:xfrm>
            <a:off x="14442182" y="10411439"/>
            <a:ext cx="30510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275" lIns="60275" spcFirstLastPara="1" rIns="60275" wrap="square" tIns="60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48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AgiBot </a:t>
            </a:r>
            <a:endParaRPr sz="1648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$PPTXTitle" id="395" name="Google Shape;395;p16"/>
          <p:cNvSpPr txBox="1"/>
          <p:nvPr>
            <p:ph idx="4294967295" type="title"/>
          </p:nvPr>
        </p:nvSpPr>
        <p:spPr>
          <a:xfrm>
            <a:off x="15639099" y="7774731"/>
            <a:ext cx="35661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950">
            <a:spAutoFit/>
          </a:bodyPr>
          <a:lstStyle/>
          <a:p>
            <a:pPr indent="0" lvl="0" marL="8373" marR="3349" rtl="0" algn="r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77">
                <a:latin typeface="Montserrat"/>
                <a:ea typeface="Montserrat"/>
                <a:cs typeface="Montserrat"/>
                <a:sym typeface="Montserrat"/>
              </a:rPr>
              <a:t>Acquisition</a:t>
            </a:r>
            <a:endParaRPr b="1" sz="2077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6" name="Google Shape;396;p16"/>
          <p:cNvSpPr txBox="1"/>
          <p:nvPr/>
        </p:nvSpPr>
        <p:spPr>
          <a:xfrm>
            <a:off x="15312575" y="8131027"/>
            <a:ext cx="3926400" cy="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275" lIns="60275" spcFirstLastPara="1" rIns="60275" wrap="square" tIns="60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48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By major player </a:t>
            </a:r>
            <a:br>
              <a:rPr lang="en-US" sz="1648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648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(KUKA, ABB, FANUC)</a:t>
            </a:r>
            <a:endParaRPr sz="1648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7" name="Google Shape;397;p16"/>
          <p:cNvSpPr txBox="1"/>
          <p:nvPr/>
        </p:nvSpPr>
        <p:spPr>
          <a:xfrm>
            <a:off x="1228950" y="3207163"/>
            <a:ext cx="19257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Product</a:t>
            </a:r>
            <a:endParaRPr sz="23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98" name="Google Shape;398;p16"/>
          <p:cNvSpPr txBox="1"/>
          <p:nvPr/>
        </p:nvSpPr>
        <p:spPr>
          <a:xfrm>
            <a:off x="1228950" y="7171788"/>
            <a:ext cx="39264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Commercial</a:t>
            </a:r>
            <a:endParaRPr sz="21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99" name="Google Shape;399;p16"/>
          <p:cNvSpPr/>
          <p:nvPr/>
        </p:nvSpPr>
        <p:spPr>
          <a:xfrm>
            <a:off x="5663255" y="5333831"/>
            <a:ext cx="4283700" cy="165300"/>
          </a:xfrm>
          <a:prstGeom prst="rect">
            <a:avLst/>
          </a:prstGeom>
          <a:solidFill>
            <a:srgbClr val="085630"/>
          </a:solidFill>
          <a:ln>
            <a:noFill/>
          </a:ln>
        </p:spPr>
        <p:txBody>
          <a:bodyPr anchorCtr="0" anchor="ctr" bIns="113175" lIns="113175" spcFirstLastPara="1" rIns="113175" wrap="square" tIns="113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0" name="Google Shape;400;p16"/>
          <p:cNvGrpSpPr/>
          <p:nvPr/>
        </p:nvGrpSpPr>
        <p:grpSpPr>
          <a:xfrm rot="10800000">
            <a:off x="5593275" y="5333886"/>
            <a:ext cx="140425" cy="789097"/>
            <a:chOff x="860146" y="2334107"/>
            <a:chExt cx="64200" cy="637500"/>
          </a:xfrm>
        </p:grpSpPr>
        <p:cxnSp>
          <p:nvCxnSpPr>
            <p:cNvPr id="401" name="Google Shape;401;p16"/>
            <p:cNvCxnSpPr>
              <a:stCxn id="402" idx="4"/>
            </p:cNvCxnSpPr>
            <p:nvPr/>
          </p:nvCxnSpPr>
          <p:spPr>
            <a:xfrm>
              <a:off x="892246" y="2450507"/>
              <a:ext cx="0" cy="521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02" name="Google Shape;402;p16"/>
            <p:cNvSpPr/>
            <p:nvPr/>
          </p:nvSpPr>
          <p:spPr>
            <a:xfrm>
              <a:off x="860146" y="2334107"/>
              <a:ext cx="64200" cy="116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13175" lIns="113175" spcFirstLastPara="1" rIns="113175" wrap="square" tIns="113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3" name="Google Shape;403;p16"/>
          <p:cNvGrpSpPr/>
          <p:nvPr/>
        </p:nvGrpSpPr>
        <p:grpSpPr>
          <a:xfrm>
            <a:off x="9876587" y="3987150"/>
            <a:ext cx="140425" cy="1505784"/>
            <a:chOff x="864815" y="1755147"/>
            <a:chExt cx="64200" cy="1216500"/>
          </a:xfrm>
        </p:grpSpPr>
        <p:cxnSp>
          <p:nvCxnSpPr>
            <p:cNvPr id="404" name="Google Shape;404;p16"/>
            <p:cNvCxnSpPr>
              <a:stCxn id="405" idx="4"/>
            </p:cNvCxnSpPr>
            <p:nvPr/>
          </p:nvCxnSpPr>
          <p:spPr>
            <a:xfrm>
              <a:off x="896915" y="1871547"/>
              <a:ext cx="0" cy="1100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05" name="Google Shape;405;p16"/>
            <p:cNvSpPr/>
            <p:nvPr/>
          </p:nvSpPr>
          <p:spPr>
            <a:xfrm>
              <a:off x="864815" y="1755147"/>
              <a:ext cx="64200" cy="116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13175" lIns="113175" spcFirstLastPara="1" rIns="113175" wrap="square" tIns="113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6" name="Google Shape;406;p16"/>
          <p:cNvGrpSpPr/>
          <p:nvPr/>
        </p:nvGrpSpPr>
        <p:grpSpPr>
          <a:xfrm rot="10800000">
            <a:off x="14159875" y="5333886"/>
            <a:ext cx="140425" cy="789097"/>
            <a:chOff x="860146" y="2334107"/>
            <a:chExt cx="64200" cy="637500"/>
          </a:xfrm>
        </p:grpSpPr>
        <p:cxnSp>
          <p:nvCxnSpPr>
            <p:cNvPr id="407" name="Google Shape;407;p16"/>
            <p:cNvCxnSpPr>
              <a:stCxn id="408" idx="4"/>
            </p:cNvCxnSpPr>
            <p:nvPr/>
          </p:nvCxnSpPr>
          <p:spPr>
            <a:xfrm>
              <a:off x="892246" y="2450507"/>
              <a:ext cx="0" cy="521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08" name="Google Shape;408;p16"/>
            <p:cNvSpPr/>
            <p:nvPr/>
          </p:nvSpPr>
          <p:spPr>
            <a:xfrm>
              <a:off x="860146" y="2334107"/>
              <a:ext cx="64200" cy="116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13175" lIns="113175" spcFirstLastPara="1" rIns="113175" wrap="square" tIns="113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9" name="Google Shape;409;p16"/>
          <p:cNvGrpSpPr/>
          <p:nvPr/>
        </p:nvGrpSpPr>
        <p:grpSpPr>
          <a:xfrm>
            <a:off x="19297662" y="3987150"/>
            <a:ext cx="140425" cy="1505784"/>
            <a:chOff x="864815" y="1755147"/>
            <a:chExt cx="64200" cy="1216500"/>
          </a:xfrm>
        </p:grpSpPr>
        <p:cxnSp>
          <p:nvCxnSpPr>
            <p:cNvPr id="410" name="Google Shape;410;p16"/>
            <p:cNvCxnSpPr>
              <a:stCxn id="411" idx="4"/>
            </p:cNvCxnSpPr>
            <p:nvPr/>
          </p:nvCxnSpPr>
          <p:spPr>
            <a:xfrm>
              <a:off x="896915" y="1871547"/>
              <a:ext cx="0" cy="1100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11" name="Google Shape;411;p16"/>
            <p:cNvSpPr/>
            <p:nvPr/>
          </p:nvSpPr>
          <p:spPr>
            <a:xfrm>
              <a:off x="864815" y="1755147"/>
              <a:ext cx="64200" cy="116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13175" lIns="113175" spcFirstLastPara="1" rIns="113175" wrap="square" tIns="113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2" name="Google Shape;412;p16"/>
          <p:cNvSpPr/>
          <p:nvPr/>
        </p:nvSpPr>
        <p:spPr>
          <a:xfrm>
            <a:off x="9946753" y="9225756"/>
            <a:ext cx="4283700" cy="165300"/>
          </a:xfrm>
          <a:prstGeom prst="rect">
            <a:avLst/>
          </a:prstGeom>
          <a:solidFill>
            <a:srgbClr val="0E9453"/>
          </a:solidFill>
          <a:ln>
            <a:noFill/>
          </a:ln>
        </p:spPr>
        <p:txBody>
          <a:bodyPr anchorCtr="0" anchor="ctr" bIns="113175" lIns="113175" spcFirstLastPara="1" rIns="113175" wrap="square" tIns="113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6"/>
          <p:cNvSpPr/>
          <p:nvPr/>
        </p:nvSpPr>
        <p:spPr>
          <a:xfrm>
            <a:off x="14230247" y="9225756"/>
            <a:ext cx="5138700" cy="165300"/>
          </a:xfrm>
          <a:prstGeom prst="rect">
            <a:avLst/>
          </a:prstGeom>
          <a:solidFill>
            <a:srgbClr val="085630"/>
          </a:solidFill>
          <a:ln>
            <a:noFill/>
          </a:ln>
        </p:spPr>
        <p:txBody>
          <a:bodyPr anchorCtr="0" anchor="ctr" bIns="113175" lIns="113175" spcFirstLastPara="1" rIns="113175" wrap="square" tIns="113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6"/>
          <p:cNvSpPr/>
          <p:nvPr/>
        </p:nvSpPr>
        <p:spPr>
          <a:xfrm>
            <a:off x="1379751" y="9225756"/>
            <a:ext cx="4283700" cy="165300"/>
          </a:xfrm>
          <a:prstGeom prst="rect">
            <a:avLst/>
          </a:prstGeom>
          <a:solidFill>
            <a:srgbClr val="0E9453"/>
          </a:solidFill>
          <a:ln>
            <a:noFill/>
          </a:ln>
        </p:spPr>
        <p:txBody>
          <a:bodyPr anchorCtr="0" anchor="ctr" bIns="113175" lIns="113175" spcFirstLastPara="1" rIns="113175" wrap="square" tIns="113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5" name="Google Shape;415;p16"/>
          <p:cNvGrpSpPr/>
          <p:nvPr/>
        </p:nvGrpSpPr>
        <p:grpSpPr>
          <a:xfrm>
            <a:off x="1309025" y="7879075"/>
            <a:ext cx="140425" cy="1505784"/>
            <a:chOff x="864815" y="1755147"/>
            <a:chExt cx="64200" cy="1216500"/>
          </a:xfrm>
        </p:grpSpPr>
        <p:cxnSp>
          <p:nvCxnSpPr>
            <p:cNvPr id="416" name="Google Shape;416;p16"/>
            <p:cNvCxnSpPr>
              <a:stCxn id="417" idx="4"/>
            </p:cNvCxnSpPr>
            <p:nvPr/>
          </p:nvCxnSpPr>
          <p:spPr>
            <a:xfrm>
              <a:off x="896915" y="1871547"/>
              <a:ext cx="0" cy="1100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17" name="Google Shape;417;p16"/>
            <p:cNvSpPr/>
            <p:nvPr/>
          </p:nvSpPr>
          <p:spPr>
            <a:xfrm>
              <a:off x="864815" y="1755147"/>
              <a:ext cx="64200" cy="116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13175" lIns="113175" spcFirstLastPara="1" rIns="113175" wrap="square" tIns="113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8" name="Google Shape;418;p16"/>
          <p:cNvSpPr/>
          <p:nvPr/>
        </p:nvSpPr>
        <p:spPr>
          <a:xfrm>
            <a:off x="5663255" y="9225756"/>
            <a:ext cx="4283700" cy="165300"/>
          </a:xfrm>
          <a:prstGeom prst="rect">
            <a:avLst/>
          </a:prstGeom>
          <a:solidFill>
            <a:srgbClr val="085630"/>
          </a:solidFill>
          <a:ln>
            <a:noFill/>
          </a:ln>
        </p:spPr>
        <p:txBody>
          <a:bodyPr anchorCtr="0" anchor="ctr" bIns="113175" lIns="113175" spcFirstLastPara="1" rIns="113175" wrap="square" tIns="113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9" name="Google Shape;419;p16"/>
          <p:cNvGrpSpPr/>
          <p:nvPr/>
        </p:nvGrpSpPr>
        <p:grpSpPr>
          <a:xfrm rot="10800000">
            <a:off x="5593275" y="9225811"/>
            <a:ext cx="140425" cy="789097"/>
            <a:chOff x="860146" y="2334107"/>
            <a:chExt cx="64200" cy="637500"/>
          </a:xfrm>
        </p:grpSpPr>
        <p:cxnSp>
          <p:nvCxnSpPr>
            <p:cNvPr id="420" name="Google Shape;420;p16"/>
            <p:cNvCxnSpPr>
              <a:stCxn id="421" idx="4"/>
            </p:cNvCxnSpPr>
            <p:nvPr/>
          </p:nvCxnSpPr>
          <p:spPr>
            <a:xfrm>
              <a:off x="892246" y="2450507"/>
              <a:ext cx="0" cy="521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21" name="Google Shape;421;p16"/>
            <p:cNvSpPr/>
            <p:nvPr/>
          </p:nvSpPr>
          <p:spPr>
            <a:xfrm>
              <a:off x="860146" y="2334107"/>
              <a:ext cx="64200" cy="116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13175" lIns="113175" spcFirstLastPara="1" rIns="113175" wrap="square" tIns="113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2" name="Google Shape;422;p16"/>
          <p:cNvGrpSpPr/>
          <p:nvPr/>
        </p:nvGrpSpPr>
        <p:grpSpPr>
          <a:xfrm>
            <a:off x="9876587" y="7879075"/>
            <a:ext cx="140425" cy="1505784"/>
            <a:chOff x="864815" y="1755147"/>
            <a:chExt cx="64200" cy="1216500"/>
          </a:xfrm>
        </p:grpSpPr>
        <p:cxnSp>
          <p:nvCxnSpPr>
            <p:cNvPr id="423" name="Google Shape;423;p16"/>
            <p:cNvCxnSpPr>
              <a:stCxn id="424" idx="4"/>
            </p:cNvCxnSpPr>
            <p:nvPr/>
          </p:nvCxnSpPr>
          <p:spPr>
            <a:xfrm>
              <a:off x="896915" y="1871547"/>
              <a:ext cx="0" cy="1100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24" name="Google Shape;424;p16"/>
            <p:cNvSpPr/>
            <p:nvPr/>
          </p:nvSpPr>
          <p:spPr>
            <a:xfrm>
              <a:off x="864815" y="1755147"/>
              <a:ext cx="64200" cy="116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13175" lIns="113175" spcFirstLastPara="1" rIns="113175" wrap="square" tIns="113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5" name="Google Shape;425;p16"/>
          <p:cNvGrpSpPr/>
          <p:nvPr/>
        </p:nvGrpSpPr>
        <p:grpSpPr>
          <a:xfrm rot="10800000">
            <a:off x="14159875" y="9225811"/>
            <a:ext cx="140425" cy="789097"/>
            <a:chOff x="860146" y="2334107"/>
            <a:chExt cx="64200" cy="637500"/>
          </a:xfrm>
        </p:grpSpPr>
        <p:cxnSp>
          <p:nvCxnSpPr>
            <p:cNvPr id="426" name="Google Shape;426;p16"/>
            <p:cNvCxnSpPr>
              <a:stCxn id="427" idx="4"/>
            </p:cNvCxnSpPr>
            <p:nvPr/>
          </p:nvCxnSpPr>
          <p:spPr>
            <a:xfrm>
              <a:off x="892246" y="2450507"/>
              <a:ext cx="0" cy="521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27" name="Google Shape;427;p16"/>
            <p:cNvSpPr/>
            <p:nvPr/>
          </p:nvSpPr>
          <p:spPr>
            <a:xfrm>
              <a:off x="860146" y="2334107"/>
              <a:ext cx="64200" cy="116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13175" lIns="113175" spcFirstLastPara="1" rIns="113175" wrap="square" tIns="113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8" name="Google Shape;428;p16"/>
          <p:cNvGrpSpPr/>
          <p:nvPr/>
        </p:nvGrpSpPr>
        <p:grpSpPr>
          <a:xfrm>
            <a:off x="19297662" y="7879075"/>
            <a:ext cx="140425" cy="1505784"/>
            <a:chOff x="864815" y="1755147"/>
            <a:chExt cx="64200" cy="1216500"/>
          </a:xfrm>
        </p:grpSpPr>
        <p:cxnSp>
          <p:nvCxnSpPr>
            <p:cNvPr id="429" name="Google Shape;429;p16"/>
            <p:cNvCxnSpPr>
              <a:stCxn id="430" idx="4"/>
            </p:cNvCxnSpPr>
            <p:nvPr/>
          </p:nvCxnSpPr>
          <p:spPr>
            <a:xfrm>
              <a:off x="896915" y="1871547"/>
              <a:ext cx="0" cy="1100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30" name="Google Shape;430;p16"/>
            <p:cNvSpPr/>
            <p:nvPr/>
          </p:nvSpPr>
          <p:spPr>
            <a:xfrm>
              <a:off x="864815" y="1755147"/>
              <a:ext cx="64200" cy="116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13175" lIns="113175" spcFirstLastPara="1" rIns="113175" wrap="square" tIns="113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>
                <a:alpha val="25882"/>
              </a:srgbClr>
            </a:gs>
            <a:gs pos="100000">
              <a:srgbClr val="C0F4EB"/>
            </a:gs>
          </a:gsLst>
          <a:lin ang="5400700" scaled="0"/>
        </a:gra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7"/>
          <p:cNvSpPr txBox="1"/>
          <p:nvPr/>
        </p:nvSpPr>
        <p:spPr>
          <a:xfrm>
            <a:off x="1125682" y="2514059"/>
            <a:ext cx="7910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50">
                <a:latin typeface="Montserrat"/>
                <a:ea typeface="Montserrat"/>
                <a:cs typeface="Montserrat"/>
                <a:sym typeface="Montserrat"/>
              </a:rPr>
              <a:t>Sell Software via System Integrator</a:t>
            </a:r>
            <a:endParaRPr b="1" sz="31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$PPTXTitle" id="436" name="Google Shape;436;p17"/>
          <p:cNvSpPr txBox="1"/>
          <p:nvPr>
            <p:ph type="title"/>
          </p:nvPr>
        </p:nvSpPr>
        <p:spPr>
          <a:xfrm>
            <a:off x="1139184" y="999426"/>
            <a:ext cx="10696500" cy="9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 ExtraBold"/>
                <a:ea typeface="Montserrat ExtraBold"/>
                <a:cs typeface="Montserrat ExtraBold"/>
                <a:sym typeface="Montserrat ExtraBold"/>
              </a:rPr>
              <a:t>Go To Market</a:t>
            </a:r>
            <a:endParaRPr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37" name="Google Shape;437;p17"/>
          <p:cNvSpPr txBox="1"/>
          <p:nvPr/>
        </p:nvSpPr>
        <p:spPr>
          <a:xfrm>
            <a:off x="1244340" y="3816950"/>
            <a:ext cx="8103000" cy="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50">
                <a:latin typeface="Montserrat"/>
                <a:ea typeface="Montserrat"/>
                <a:cs typeface="Montserrat"/>
                <a:sym typeface="Montserrat"/>
              </a:rPr>
              <a:t>Partnering with integrators provides scalable market access, since many end users rely on integrators to recommend automation solutions and lack in-house robotics expertise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8" name="Google Shape;438;p17"/>
          <p:cNvSpPr txBox="1"/>
          <p:nvPr/>
        </p:nvSpPr>
        <p:spPr>
          <a:xfrm>
            <a:off x="1244340" y="6897200"/>
            <a:ext cx="8103000" cy="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50">
                <a:latin typeface="Montserrat"/>
                <a:ea typeface="Montserrat"/>
                <a:cs typeface="Montserrat"/>
                <a:sym typeface="Montserrat"/>
              </a:rPr>
              <a:t>As robotic tasks become more complex, failures and recovery times increase, creating a growing need for technologies that maintain uptime and system reliability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9" name="Google Shape;439;p17"/>
          <p:cNvSpPr txBox="1"/>
          <p:nvPr/>
        </p:nvSpPr>
        <p:spPr>
          <a:xfrm>
            <a:off x="5852826" y="6378289"/>
            <a:ext cx="35706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0" name="Google Shape;440;p17"/>
          <p:cNvSpPr txBox="1"/>
          <p:nvPr/>
        </p:nvSpPr>
        <p:spPr>
          <a:xfrm>
            <a:off x="1235600" y="9577621"/>
            <a:ext cx="32766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74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10202"/>
                </a:solidFill>
                <a:latin typeface="Montserrat"/>
                <a:ea typeface="Montserrat"/>
                <a:cs typeface="Montserrat"/>
                <a:sym typeface="Montserrat"/>
              </a:rPr>
              <a:t>Target customers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4604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None/>
            </a:pPr>
            <a:r>
              <a:rPr lang="en-US" sz="2050">
                <a:latin typeface="Montserrat"/>
                <a:ea typeface="Montserrat"/>
                <a:cs typeface="Montserrat"/>
                <a:sym typeface="Montserrat"/>
              </a:rPr>
              <a:t>RARUK, Rise Automation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1" name="Google Shape;441;p17"/>
          <p:cNvSpPr txBox="1"/>
          <p:nvPr/>
        </p:nvSpPr>
        <p:spPr>
          <a:xfrm>
            <a:off x="10855721" y="2538713"/>
            <a:ext cx="69045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50">
                <a:latin typeface="Montserrat"/>
                <a:ea typeface="Montserrat"/>
                <a:cs typeface="Montserrat"/>
                <a:sym typeface="Montserrat"/>
              </a:rPr>
              <a:t>Sell Software via Marketplaces</a:t>
            </a:r>
            <a:endParaRPr b="1" sz="31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2" name="Google Shape;442;p17"/>
          <p:cNvSpPr txBox="1"/>
          <p:nvPr/>
        </p:nvSpPr>
        <p:spPr>
          <a:xfrm>
            <a:off x="10855715" y="3462209"/>
            <a:ext cx="3890700" cy="16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50">
                <a:latin typeface="Montserrat"/>
                <a:ea typeface="Montserrat"/>
                <a:cs typeface="Montserrat"/>
                <a:sym typeface="Montserrat"/>
              </a:rPr>
              <a:t>Robotic marketplaces allow third-party software vendors to distribute applications directly to their hardware customers.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43" name="Google Shape;443;p17"/>
          <p:cNvGrpSpPr/>
          <p:nvPr/>
        </p:nvGrpSpPr>
        <p:grpSpPr>
          <a:xfrm>
            <a:off x="18645798" y="4922730"/>
            <a:ext cx="505754" cy="648984"/>
            <a:chOff x="18645798" y="4922730"/>
            <a:chExt cx="505754" cy="648984"/>
          </a:xfrm>
        </p:grpSpPr>
        <p:pic>
          <p:nvPicPr>
            <p:cNvPr id="444" name="Google Shape;444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645798" y="4922730"/>
              <a:ext cx="70961" cy="135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5" name="Google Shape;445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709890" y="5240479"/>
              <a:ext cx="70961" cy="13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6" name="Google Shape;446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080591" y="5558218"/>
              <a:ext cx="70961" cy="134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7" name="Google Shape;447;p17"/>
          <p:cNvSpPr txBox="1"/>
          <p:nvPr/>
        </p:nvSpPr>
        <p:spPr>
          <a:xfrm>
            <a:off x="15286050" y="3462200"/>
            <a:ext cx="4190400" cy="25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70815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lang="en-US" sz="2050">
                <a:latin typeface="Montserrat"/>
                <a:ea typeface="Montserrat"/>
                <a:cs typeface="Montserrat"/>
                <a:sym typeface="Montserrat"/>
              </a:rPr>
              <a:t>Listing our software on these platforms gives us access to a large, captive user base and provides implicit trust, </a:t>
            </a:r>
            <a:r>
              <a:rPr lang="en-US" sz="2050">
                <a:latin typeface="Montserrat"/>
                <a:ea typeface="Montserrat"/>
                <a:cs typeface="Montserrat"/>
                <a:sym typeface="Montserrat"/>
              </a:rPr>
              <a:t>guaranteed</a:t>
            </a:r>
            <a:r>
              <a:rPr lang="en-US" sz="2050">
                <a:latin typeface="Montserrat"/>
                <a:ea typeface="Montserrat"/>
                <a:cs typeface="Montserrat"/>
                <a:sym typeface="Montserrat"/>
              </a:rPr>
              <a:t> hardware </a:t>
            </a:r>
            <a:r>
              <a:rPr lang="en-US" sz="2050">
                <a:latin typeface="Montserrat"/>
                <a:ea typeface="Montserrat"/>
                <a:cs typeface="Montserrat"/>
                <a:sym typeface="Montserrat"/>
              </a:rPr>
              <a:t>compatibility</a:t>
            </a:r>
            <a:r>
              <a:rPr lang="en-US" sz="2050">
                <a:latin typeface="Montserrat"/>
                <a:ea typeface="Montserrat"/>
                <a:cs typeface="Montserrat"/>
                <a:sym typeface="Montserrat"/>
              </a:rPr>
              <a:t> and a steady pipeline of qualified customers</a:t>
            </a:r>
            <a:endParaRPr sz="205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48" name="Google Shape;448;p17"/>
          <p:cNvGrpSpPr/>
          <p:nvPr/>
        </p:nvGrpSpPr>
        <p:grpSpPr>
          <a:xfrm>
            <a:off x="14254686" y="6025492"/>
            <a:ext cx="137137" cy="966724"/>
            <a:chOff x="14254686" y="6025492"/>
            <a:chExt cx="137137" cy="966724"/>
          </a:xfrm>
        </p:grpSpPr>
        <p:pic>
          <p:nvPicPr>
            <p:cNvPr id="449" name="Google Shape;449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254686" y="6025492"/>
              <a:ext cx="70961" cy="135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0" name="Google Shape;450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320862" y="6978709"/>
              <a:ext cx="70961" cy="135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1" name="Google Shape;451;p17"/>
          <p:cNvSpPr txBox="1"/>
          <p:nvPr/>
        </p:nvSpPr>
        <p:spPr>
          <a:xfrm>
            <a:off x="10855725" y="5518173"/>
            <a:ext cx="3886800" cy="22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50">
                <a:latin typeface="Montserrat"/>
                <a:ea typeface="Montserrat"/>
                <a:cs typeface="Montserrat"/>
                <a:sym typeface="Montserrat"/>
              </a:rPr>
              <a:t>Customers that have already made large CAPEX investments in a robot platform are unlikely to switch suppliers, and marketplace software further reinforces this lock-in.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52" name="Google Shape;452;p17"/>
          <p:cNvGrpSpPr/>
          <p:nvPr/>
        </p:nvGrpSpPr>
        <p:grpSpPr>
          <a:xfrm>
            <a:off x="18837257" y="7511824"/>
            <a:ext cx="187178" cy="331256"/>
            <a:chOff x="18837257" y="7511824"/>
            <a:chExt cx="187178" cy="331256"/>
          </a:xfrm>
        </p:grpSpPr>
        <p:pic>
          <p:nvPicPr>
            <p:cNvPr id="453" name="Google Shape;453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837257" y="7511824"/>
              <a:ext cx="70961" cy="135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4" name="Google Shape;454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8953474" y="7829563"/>
              <a:ext cx="70961" cy="135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5" name="Google Shape;455;p17"/>
          <p:cNvSpPr txBox="1"/>
          <p:nvPr/>
        </p:nvSpPr>
        <p:spPr>
          <a:xfrm>
            <a:off x="15286040" y="6369035"/>
            <a:ext cx="37878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6" name="Google Shape;456;p17"/>
          <p:cNvSpPr txBox="1"/>
          <p:nvPr/>
        </p:nvSpPr>
        <p:spPr>
          <a:xfrm>
            <a:off x="10676146" y="9555584"/>
            <a:ext cx="8436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10202"/>
                </a:solidFill>
                <a:latin typeface="Montserrat"/>
                <a:ea typeface="Montserrat"/>
                <a:cs typeface="Montserrat"/>
                <a:sym typeface="Montserrat"/>
              </a:rPr>
              <a:t>Target customers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None/>
            </a:pPr>
            <a:r>
              <a:rPr lang="en-US" sz="2050">
                <a:latin typeface="Montserrat"/>
                <a:ea typeface="Montserrat"/>
                <a:cs typeface="Montserrat"/>
                <a:sym typeface="Montserrat"/>
              </a:rPr>
              <a:t>Universal Robots UR Marketplace, IGUS RBTX, Kinematic Trees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7" name="Google Shape;457;p17"/>
          <p:cNvSpPr txBox="1"/>
          <p:nvPr/>
        </p:nvSpPr>
        <p:spPr>
          <a:xfrm>
            <a:off x="5554508" y="9610705"/>
            <a:ext cx="38226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10202"/>
                </a:solidFill>
                <a:latin typeface="Montserrat"/>
                <a:ea typeface="Montserrat"/>
                <a:cs typeface="Montserrat"/>
                <a:sym typeface="Montserrat"/>
              </a:rPr>
              <a:t>Examples of this model working: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None/>
            </a:pPr>
            <a:r>
              <a:rPr lang="en-US" sz="2050">
                <a:latin typeface="Montserrat"/>
                <a:ea typeface="Montserrat"/>
                <a:cs typeface="Montserrat"/>
                <a:sym typeface="Montserrat"/>
              </a:rPr>
              <a:t>Sereact, Melli Robotics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8" name="Google Shape;458;p17"/>
          <p:cNvSpPr/>
          <p:nvPr/>
        </p:nvSpPr>
        <p:spPr>
          <a:xfrm>
            <a:off x="10905910" y="5247228"/>
            <a:ext cx="3790315" cy="0"/>
          </a:xfrm>
          <a:custGeom>
            <a:rect b="b" l="l" r="r" t="t"/>
            <a:pathLst>
              <a:path extrusionOk="0" h="120000" w="3790315">
                <a:moveTo>
                  <a:pt x="0" y="0"/>
                </a:moveTo>
                <a:lnTo>
                  <a:pt x="3790104" y="0"/>
                </a:lnTo>
              </a:path>
            </a:pathLst>
          </a:custGeom>
          <a:noFill/>
          <a:ln cap="flat" cmpd="sng" w="1045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17"/>
          <p:cNvSpPr/>
          <p:nvPr/>
        </p:nvSpPr>
        <p:spPr>
          <a:xfrm>
            <a:off x="15486086" y="6186278"/>
            <a:ext cx="3790315" cy="0"/>
          </a:xfrm>
          <a:custGeom>
            <a:rect b="b" l="l" r="r" t="t"/>
            <a:pathLst>
              <a:path extrusionOk="0" h="120000" w="3790315">
                <a:moveTo>
                  <a:pt x="0" y="0"/>
                </a:moveTo>
                <a:lnTo>
                  <a:pt x="3790104" y="0"/>
                </a:lnTo>
              </a:path>
            </a:pathLst>
          </a:custGeom>
          <a:noFill/>
          <a:ln cap="flat" cmpd="sng" w="1045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7"/>
          <p:cNvSpPr/>
          <p:nvPr/>
        </p:nvSpPr>
        <p:spPr>
          <a:xfrm>
            <a:off x="10725671" y="9172446"/>
            <a:ext cx="8337550" cy="0"/>
          </a:xfrm>
          <a:custGeom>
            <a:rect b="b" l="l" r="r" t="t"/>
            <a:pathLst>
              <a:path extrusionOk="0" h="120000" w="8337550">
                <a:moveTo>
                  <a:pt x="8337452" y="0"/>
                </a:moveTo>
                <a:lnTo>
                  <a:pt x="0" y="0"/>
                </a:lnTo>
              </a:path>
            </a:pathLst>
          </a:custGeom>
          <a:noFill/>
          <a:ln cap="flat" cmpd="sng" w="10125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17"/>
          <p:cNvSpPr/>
          <p:nvPr/>
        </p:nvSpPr>
        <p:spPr>
          <a:xfrm>
            <a:off x="9886593" y="2613061"/>
            <a:ext cx="0" cy="8263255"/>
          </a:xfrm>
          <a:custGeom>
            <a:rect b="b" l="l" r="r" t="t"/>
            <a:pathLst>
              <a:path extrusionOk="0" h="8263255" w="120000">
                <a:moveTo>
                  <a:pt x="0" y="0"/>
                </a:moveTo>
                <a:lnTo>
                  <a:pt x="0" y="8263182"/>
                </a:lnTo>
              </a:path>
            </a:pathLst>
          </a:custGeom>
          <a:noFill/>
          <a:ln cap="flat" cmpd="sng" w="20925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7"/>
          <p:cNvSpPr/>
          <p:nvPr/>
        </p:nvSpPr>
        <p:spPr>
          <a:xfrm>
            <a:off x="15083904" y="3831269"/>
            <a:ext cx="0" cy="3646804"/>
          </a:xfrm>
          <a:custGeom>
            <a:rect b="b" l="l" r="r" t="t"/>
            <a:pathLst>
              <a:path extrusionOk="0" h="3646804" w="120000">
                <a:moveTo>
                  <a:pt x="0" y="0"/>
                </a:moveTo>
                <a:lnTo>
                  <a:pt x="0" y="3646307"/>
                </a:lnTo>
              </a:path>
            </a:pathLst>
          </a:custGeom>
          <a:noFill/>
          <a:ln cap="flat" cmpd="sng" w="1045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17"/>
          <p:cNvSpPr/>
          <p:nvPr/>
        </p:nvSpPr>
        <p:spPr>
          <a:xfrm>
            <a:off x="1039546" y="9174646"/>
            <a:ext cx="8337550" cy="0"/>
          </a:xfrm>
          <a:custGeom>
            <a:rect b="b" l="l" r="r" t="t"/>
            <a:pathLst>
              <a:path extrusionOk="0" h="120000" w="8337550">
                <a:moveTo>
                  <a:pt x="8337452" y="0"/>
                </a:moveTo>
                <a:lnTo>
                  <a:pt x="0" y="0"/>
                </a:lnTo>
              </a:path>
            </a:pathLst>
          </a:custGeom>
          <a:noFill/>
          <a:ln cap="flat" cmpd="sng" w="10125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17"/>
          <p:cNvSpPr/>
          <p:nvPr/>
        </p:nvSpPr>
        <p:spPr>
          <a:xfrm>
            <a:off x="1235610" y="5571728"/>
            <a:ext cx="3790315" cy="0"/>
          </a:xfrm>
          <a:custGeom>
            <a:rect b="b" l="l" r="r" t="t"/>
            <a:pathLst>
              <a:path extrusionOk="0" h="120000" w="3790315">
                <a:moveTo>
                  <a:pt x="0" y="0"/>
                </a:moveTo>
                <a:lnTo>
                  <a:pt x="3790104" y="0"/>
                </a:lnTo>
              </a:path>
            </a:pathLst>
          </a:custGeom>
          <a:noFill/>
          <a:ln cap="flat" cmpd="sng" w="1045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17"/>
          <p:cNvSpPr/>
          <p:nvPr/>
        </p:nvSpPr>
        <p:spPr>
          <a:xfrm>
            <a:off x="5025936" y="5571716"/>
            <a:ext cx="3790315" cy="0"/>
          </a:xfrm>
          <a:custGeom>
            <a:rect b="b" l="l" r="r" t="t"/>
            <a:pathLst>
              <a:path extrusionOk="0" h="120000" w="3790315">
                <a:moveTo>
                  <a:pt x="0" y="0"/>
                </a:moveTo>
                <a:lnTo>
                  <a:pt x="3790104" y="0"/>
                </a:lnTo>
              </a:path>
            </a:pathLst>
          </a:custGeom>
          <a:noFill/>
          <a:ln cap="flat" cmpd="sng" w="1045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DCECD5">
                <a:alpha val="25882"/>
              </a:srgbClr>
            </a:gs>
            <a:gs pos="100000">
              <a:srgbClr val="C0F4EB"/>
            </a:gs>
          </a:gsLst>
          <a:lin ang="5400700" scaled="0"/>
        </a:gradFill>
      </p:bgPr>
    </p:bg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8"/>
          <p:cNvSpPr txBox="1"/>
          <p:nvPr/>
        </p:nvSpPr>
        <p:spPr>
          <a:xfrm>
            <a:off x="5655295" y="5143252"/>
            <a:ext cx="3773700" cy="21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750">
            <a:spAutoFit/>
          </a:bodyPr>
          <a:lstStyle/>
          <a:p>
            <a:pPr indent="0" lvl="0" marL="12700" marR="5080" rtl="0" algn="l">
              <a:lnSpc>
                <a:spcPct val="11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The OpenX embodiment dataset is 9TB, to collect this data cost $900,000 - $4,500,000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1" name="Google Shape;471;p18"/>
          <p:cNvSpPr txBox="1"/>
          <p:nvPr/>
        </p:nvSpPr>
        <p:spPr>
          <a:xfrm>
            <a:off x="1342400" y="10317325"/>
            <a:ext cx="8068200" cy="8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750">
            <a:spAutoFit/>
          </a:bodyPr>
          <a:lstStyle/>
          <a:p>
            <a:pPr indent="0" lvl="0" marL="12700" marR="5080" rtl="0" algn="l">
              <a:lnSpc>
                <a:spcPct val="11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This allows us to compete with Skild AI and similar companies on OPEX alone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72" name="Google Shape;472;p18"/>
          <p:cNvGrpSpPr/>
          <p:nvPr/>
        </p:nvGrpSpPr>
        <p:grpSpPr>
          <a:xfrm>
            <a:off x="1377758" y="6488556"/>
            <a:ext cx="11250054" cy="3399540"/>
            <a:chOff x="1377758" y="6488556"/>
            <a:chExt cx="11250054" cy="3399540"/>
          </a:xfrm>
        </p:grpSpPr>
        <p:pic>
          <p:nvPicPr>
            <p:cNvPr id="473" name="Google Shape;473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77758" y="9673108"/>
              <a:ext cx="988702" cy="2149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4" name="Google Shape;474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546433" y="6488556"/>
              <a:ext cx="81379" cy="154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5" name="Google Shape;475;p18"/>
          <p:cNvSpPr txBox="1"/>
          <p:nvPr/>
        </p:nvSpPr>
        <p:spPr>
          <a:xfrm>
            <a:off x="1439887" y="6822209"/>
            <a:ext cx="3499500" cy="17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750">
            <a:spAutoFit/>
          </a:bodyPr>
          <a:lstStyle/>
          <a:p>
            <a:pPr indent="0" lvl="0" marL="12700" marR="5080" rtl="0" algn="l">
              <a:lnSpc>
                <a:spcPct val="11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To train a model comparative to OpenX we would only spend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$9000 - $4500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6" name="Google Shape;476;p18"/>
          <p:cNvSpPr txBox="1"/>
          <p:nvPr/>
        </p:nvSpPr>
        <p:spPr>
          <a:xfrm>
            <a:off x="1387985" y="5008334"/>
            <a:ext cx="3425100" cy="8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750">
            <a:spAutoFit/>
          </a:bodyPr>
          <a:lstStyle/>
          <a:p>
            <a:pPr indent="-118110" lvl="0" marL="130175" marR="5080" rtl="0" algn="l">
              <a:lnSpc>
                <a:spcPct val="11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We use 100x less data than current method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7" name="Google Shape;477;p18"/>
          <p:cNvSpPr txBox="1"/>
          <p:nvPr/>
        </p:nvSpPr>
        <p:spPr>
          <a:xfrm>
            <a:off x="10064288" y="2552025"/>
            <a:ext cx="8587500" cy="11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50">
                <a:latin typeface="Montserrat"/>
                <a:ea typeface="Montserrat"/>
                <a:cs typeface="Montserrat"/>
                <a:sym typeface="Montserrat"/>
              </a:rPr>
              <a:t>Energy</a:t>
            </a:r>
            <a:endParaRPr b="1" sz="31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We use 50x less energy than current methods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8" name="Google Shape;478;p18"/>
          <p:cNvSpPr txBox="1"/>
          <p:nvPr/>
        </p:nvSpPr>
        <p:spPr>
          <a:xfrm>
            <a:off x="10144902" y="5354141"/>
            <a:ext cx="2402700" cy="26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750">
            <a:spAutoFit/>
          </a:bodyPr>
          <a:lstStyle/>
          <a:p>
            <a:pPr indent="0" lvl="0" marL="12700" marR="214629" rtl="0" algn="l">
              <a:lnSpc>
                <a:spcPct val="119583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Even small VLA datasets are large (</a:t>
            </a: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OpenX embodiment is 9TB)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9" name="Google Shape;479;p18"/>
          <p:cNvSpPr txBox="1"/>
          <p:nvPr/>
        </p:nvSpPr>
        <p:spPr>
          <a:xfrm>
            <a:off x="13204249" y="5354149"/>
            <a:ext cx="2402700" cy="30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750">
            <a:spAutoFit/>
          </a:bodyPr>
          <a:lstStyle/>
          <a:p>
            <a:pPr indent="0" lvl="0" marL="12700" marR="38100" rtl="0" algn="l">
              <a:lnSpc>
                <a:spcPct val="119583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To train a VLA with 9TB would require a 8 GPU cluster to run for 6-20 days per epoch.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0" name="Google Shape;480;p18"/>
          <p:cNvSpPr txBox="1"/>
          <p:nvPr/>
        </p:nvSpPr>
        <p:spPr>
          <a:xfrm>
            <a:off x="10217894" y="10270025"/>
            <a:ext cx="82803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To train a comparative model we would spend $79.2 -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$264 per epoch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1" name="Google Shape;481;p18"/>
          <p:cNvSpPr txBox="1"/>
          <p:nvPr/>
        </p:nvSpPr>
        <p:spPr>
          <a:xfrm>
            <a:off x="15968976" y="5354150"/>
            <a:ext cx="3294600" cy="30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750">
            <a:spAutoFit/>
          </a:bodyPr>
          <a:lstStyle/>
          <a:p>
            <a:pPr indent="0" lvl="0" marL="12700" rtl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The cost for 8 in stances of a H100 from AWS costs $55 per hour to rent (Total cost $7920-$26400 per epoch).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2" name="Google Shape;482;p18"/>
          <p:cNvSpPr txBox="1"/>
          <p:nvPr/>
        </p:nvSpPr>
        <p:spPr>
          <a:xfrm>
            <a:off x="10018745" y="4623312"/>
            <a:ext cx="2975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50">
                <a:solidFill>
                  <a:srgbClr val="010202"/>
                </a:solidFill>
                <a:latin typeface="Montserrat"/>
                <a:ea typeface="Montserrat"/>
                <a:cs typeface="Montserrat"/>
                <a:sym typeface="Montserrat"/>
              </a:rPr>
              <a:t>Training Time</a:t>
            </a:r>
            <a:endParaRPr b="1" sz="31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$PPTXTitle" id="483" name="Google Shape;483;p18"/>
          <p:cNvSpPr txBox="1"/>
          <p:nvPr>
            <p:ph type="title"/>
          </p:nvPr>
        </p:nvSpPr>
        <p:spPr>
          <a:xfrm>
            <a:off x="1139184" y="999426"/>
            <a:ext cx="10696500" cy="9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 ExtraBold"/>
                <a:ea typeface="Montserrat ExtraBold"/>
                <a:cs typeface="Montserrat ExtraBold"/>
                <a:sym typeface="Montserrat ExtraBold"/>
              </a:rPr>
              <a:t>Data and Energy Benefits</a:t>
            </a:r>
            <a:endParaRPr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84" name="Google Shape;484;p18"/>
          <p:cNvSpPr txBox="1"/>
          <p:nvPr/>
        </p:nvSpPr>
        <p:spPr>
          <a:xfrm>
            <a:off x="1139176" y="3208850"/>
            <a:ext cx="82803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750">
            <a:spAutoFit/>
          </a:bodyPr>
          <a:lstStyle/>
          <a:p>
            <a:pPr indent="0" lvl="0" marL="299085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cost of collecting training data for robotics can be 10-100x the cost of GPU training for the model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5" name="Google Shape;485;p18"/>
          <p:cNvSpPr/>
          <p:nvPr/>
        </p:nvSpPr>
        <p:spPr>
          <a:xfrm>
            <a:off x="1447804" y="4182446"/>
            <a:ext cx="8001634" cy="0"/>
          </a:xfrm>
          <a:custGeom>
            <a:rect b="b" l="l" r="r" t="t"/>
            <a:pathLst>
              <a:path extrusionOk="0" h="120000" w="8001634">
                <a:moveTo>
                  <a:pt x="0" y="0"/>
                </a:moveTo>
                <a:lnTo>
                  <a:pt x="8001023" y="0"/>
                </a:lnTo>
              </a:path>
            </a:pathLst>
          </a:custGeom>
          <a:noFill/>
          <a:ln cap="flat" cmpd="sng" w="10275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18"/>
          <p:cNvSpPr/>
          <p:nvPr/>
        </p:nvSpPr>
        <p:spPr>
          <a:xfrm>
            <a:off x="9638121" y="4202474"/>
            <a:ext cx="9013825" cy="0"/>
          </a:xfrm>
          <a:custGeom>
            <a:rect b="b" l="l" r="r" t="t"/>
            <a:pathLst>
              <a:path extrusionOk="0" h="120000" w="9013825">
                <a:moveTo>
                  <a:pt x="0" y="0"/>
                </a:moveTo>
                <a:lnTo>
                  <a:pt x="9013202" y="0"/>
                </a:lnTo>
              </a:path>
            </a:pathLst>
          </a:custGeom>
          <a:noFill/>
          <a:ln cap="flat" cmpd="sng" w="20925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18"/>
          <p:cNvSpPr/>
          <p:nvPr/>
        </p:nvSpPr>
        <p:spPr>
          <a:xfrm>
            <a:off x="1375698" y="9733582"/>
            <a:ext cx="8068309" cy="0"/>
          </a:xfrm>
          <a:custGeom>
            <a:rect b="b" l="l" r="r" t="t"/>
            <a:pathLst>
              <a:path extrusionOk="0" h="120000" w="8068309">
                <a:moveTo>
                  <a:pt x="8067859" y="0"/>
                </a:moveTo>
                <a:lnTo>
                  <a:pt x="0" y="0"/>
                </a:lnTo>
              </a:path>
            </a:pathLst>
          </a:custGeom>
          <a:noFill/>
          <a:ln cap="flat" cmpd="sng" w="103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18"/>
          <p:cNvSpPr/>
          <p:nvPr/>
        </p:nvSpPr>
        <p:spPr>
          <a:xfrm>
            <a:off x="10034671" y="9733571"/>
            <a:ext cx="8337550" cy="0"/>
          </a:xfrm>
          <a:custGeom>
            <a:rect b="b" l="l" r="r" t="t"/>
            <a:pathLst>
              <a:path extrusionOk="0" h="120000" w="8337550">
                <a:moveTo>
                  <a:pt x="8337452" y="0"/>
                </a:moveTo>
                <a:lnTo>
                  <a:pt x="0" y="0"/>
                </a:lnTo>
              </a:path>
            </a:pathLst>
          </a:custGeom>
          <a:noFill/>
          <a:ln cap="flat" cmpd="sng" w="10125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18"/>
          <p:cNvSpPr/>
          <p:nvPr/>
        </p:nvSpPr>
        <p:spPr>
          <a:xfrm>
            <a:off x="5646973" y="7522278"/>
            <a:ext cx="3790315" cy="0"/>
          </a:xfrm>
          <a:custGeom>
            <a:rect b="b" l="l" r="r" t="t"/>
            <a:pathLst>
              <a:path extrusionOk="0" h="120000" w="3790315">
                <a:moveTo>
                  <a:pt x="0" y="0"/>
                </a:moveTo>
                <a:lnTo>
                  <a:pt x="3790104" y="0"/>
                </a:lnTo>
              </a:path>
            </a:pathLst>
          </a:custGeom>
          <a:noFill/>
          <a:ln cap="flat" cmpd="sng" w="1045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18"/>
          <p:cNvSpPr/>
          <p:nvPr/>
        </p:nvSpPr>
        <p:spPr>
          <a:xfrm>
            <a:off x="1342395" y="6060041"/>
            <a:ext cx="3968115" cy="0"/>
          </a:xfrm>
          <a:custGeom>
            <a:rect b="b" l="l" r="r" t="t"/>
            <a:pathLst>
              <a:path extrusionOk="0" h="120000" w="3968115">
                <a:moveTo>
                  <a:pt x="0" y="0"/>
                </a:moveTo>
                <a:lnTo>
                  <a:pt x="3967753" y="0"/>
                </a:lnTo>
              </a:path>
            </a:pathLst>
          </a:custGeom>
          <a:noFill/>
          <a:ln cap="flat" cmpd="sng" w="1045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18"/>
          <p:cNvSpPr/>
          <p:nvPr/>
        </p:nvSpPr>
        <p:spPr>
          <a:xfrm>
            <a:off x="5448628" y="5073025"/>
            <a:ext cx="0" cy="3946525"/>
          </a:xfrm>
          <a:custGeom>
            <a:rect b="b" l="l" r="r" t="t"/>
            <a:pathLst>
              <a:path extrusionOk="0" h="3946525" w="120000">
                <a:moveTo>
                  <a:pt x="0" y="3945974"/>
                </a:moveTo>
                <a:lnTo>
                  <a:pt x="0" y="0"/>
                </a:lnTo>
              </a:path>
            </a:pathLst>
          </a:custGeom>
          <a:noFill/>
          <a:ln cap="flat" cmpd="sng" w="98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18"/>
          <p:cNvSpPr/>
          <p:nvPr/>
        </p:nvSpPr>
        <p:spPr>
          <a:xfrm>
            <a:off x="12808654" y="5412844"/>
            <a:ext cx="0" cy="3646804"/>
          </a:xfrm>
          <a:custGeom>
            <a:rect b="b" l="l" r="r" t="t"/>
            <a:pathLst>
              <a:path extrusionOk="0" h="3646804" w="120000">
                <a:moveTo>
                  <a:pt x="0" y="0"/>
                </a:moveTo>
                <a:lnTo>
                  <a:pt x="0" y="3646307"/>
                </a:lnTo>
              </a:path>
            </a:pathLst>
          </a:custGeom>
          <a:noFill/>
          <a:ln cap="flat" cmpd="sng" w="1045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18"/>
          <p:cNvSpPr/>
          <p:nvPr/>
        </p:nvSpPr>
        <p:spPr>
          <a:xfrm>
            <a:off x="15699865" y="5412844"/>
            <a:ext cx="0" cy="3646804"/>
          </a:xfrm>
          <a:custGeom>
            <a:rect b="b" l="l" r="r" t="t"/>
            <a:pathLst>
              <a:path extrusionOk="0" h="3646804" w="120000">
                <a:moveTo>
                  <a:pt x="0" y="0"/>
                </a:moveTo>
                <a:lnTo>
                  <a:pt x="0" y="3646307"/>
                </a:lnTo>
              </a:path>
            </a:pathLst>
          </a:custGeom>
          <a:noFill/>
          <a:ln cap="flat" cmpd="sng" w="1045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18"/>
          <p:cNvSpPr/>
          <p:nvPr/>
        </p:nvSpPr>
        <p:spPr>
          <a:xfrm>
            <a:off x="9635643" y="2696711"/>
            <a:ext cx="0" cy="8263255"/>
          </a:xfrm>
          <a:custGeom>
            <a:rect b="b" l="l" r="r" t="t"/>
            <a:pathLst>
              <a:path extrusionOk="0" h="8263255" w="120000">
                <a:moveTo>
                  <a:pt x="0" y="0"/>
                </a:moveTo>
                <a:lnTo>
                  <a:pt x="0" y="8263182"/>
                </a:lnTo>
              </a:path>
            </a:pathLst>
          </a:custGeom>
          <a:noFill/>
          <a:ln cap="flat" cmpd="sng" w="20925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18"/>
          <p:cNvSpPr txBox="1"/>
          <p:nvPr/>
        </p:nvSpPr>
        <p:spPr>
          <a:xfrm>
            <a:off x="1314875" y="2442550"/>
            <a:ext cx="30000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</a:t>
            </a:r>
            <a:endParaRPr/>
          </a:p>
        </p:txBody>
      </p:sp>
      <p:sp>
        <p:nvSpPr>
          <p:cNvPr id="496" name="Google Shape;496;p18"/>
          <p:cNvSpPr txBox="1"/>
          <p:nvPr/>
        </p:nvSpPr>
        <p:spPr>
          <a:xfrm>
            <a:off x="1216225" y="9799050"/>
            <a:ext cx="30000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Result</a:t>
            </a:r>
            <a:endParaRPr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100" cy="11308556"/>
          </a:xfrm>
          <a:prstGeom prst="rect">
            <a:avLst/>
          </a:prstGeom>
          <a:noFill/>
          <a:ln>
            <a:noFill/>
          </a:ln>
        </p:spPr>
      </p:pic>
      <p:sp>
        <p:nvSpPr>
          <p:cNvPr descr="$PPTXTitle" id="502" name="Google Shape;502;p19"/>
          <p:cNvSpPr txBox="1"/>
          <p:nvPr>
            <p:ph type="title"/>
          </p:nvPr>
        </p:nvSpPr>
        <p:spPr>
          <a:xfrm>
            <a:off x="1349547" y="614335"/>
            <a:ext cx="13374300" cy="9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0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 ExtraBold"/>
                <a:ea typeface="Montserrat ExtraBold"/>
                <a:cs typeface="Montserrat ExtraBold"/>
                <a:sym typeface="Montserrat ExtraBold"/>
              </a:rPr>
              <a:t>IP Strategy</a:t>
            </a:r>
            <a:endParaRPr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aphicFrame>
        <p:nvGraphicFramePr>
          <p:cNvPr id="503" name="Google Shape;503;p19"/>
          <p:cNvGraphicFramePr/>
          <p:nvPr/>
        </p:nvGraphicFramePr>
        <p:xfrm>
          <a:off x="1281619" y="17998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{5DC5AB4E-AFE8-4BE3-87F9-AA98EF4EBE36}</a:tableStyleId>
              </a:tblPr>
              <a:tblGrid>
                <a:gridCol w="6053600"/>
                <a:gridCol w="6166350"/>
                <a:gridCol w="5829925"/>
              </a:tblGrid>
              <a:tr h="1307475">
                <a:tc>
                  <a:txBody>
                    <a:bodyPr/>
                    <a:lstStyle/>
                    <a:p>
                      <a:pPr indent="0" lvl="0" marL="17208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Patent Structure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49860" marR="0" rtl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Functional blocks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2797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81978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Patent attorneys we are in talks with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267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 hMerge="1"/>
              </a:tr>
              <a:tr h="4071675">
                <a:tc>
                  <a:txBody>
                    <a:bodyPr/>
                    <a:lstStyle/>
                    <a:p>
                      <a:pPr indent="0" lvl="0" marL="1358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Proposed patents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158750" lvl="0" marL="307975" marR="422909" rtl="0" algn="l">
                        <a:lnSpc>
                          <a:spcPct val="119583"/>
                        </a:lnSpc>
                        <a:spcBef>
                          <a:spcPts val="890"/>
                        </a:spcBef>
                        <a:spcAft>
                          <a:spcPts val="0"/>
                        </a:spcAft>
                        <a:buSzPts val="1300"/>
                        <a:buFont typeface="Montserrat"/>
                        <a:buChar char="•"/>
                      </a:pPr>
                      <a:r>
                        <a:rPr lang="en-US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Functional blocks necessary for producing neural intelligence-based robotics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158750" lvl="0" marL="308610" marR="0" rtl="0" algn="l">
                        <a:lnSpc>
                          <a:spcPct val="1154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Montserrat"/>
                        <a:buChar char="•"/>
                      </a:pPr>
                      <a:r>
                        <a:rPr lang="en-US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Functional blocks for AIF enabled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49225" marR="0" rtl="0" algn="l">
                        <a:lnSpc>
                          <a:spcPct val="1195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SKU agnostic manipulation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158750" lvl="0" marL="307975" marR="537210" rtl="0" algn="l">
                        <a:lnSpc>
                          <a:spcPct val="119583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SzPts val="1300"/>
                        <a:buFont typeface="Montserrat"/>
                        <a:buChar char="•"/>
                      </a:pPr>
                      <a:r>
                        <a:rPr lang="en-US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Functional blocks for AIF enabled multi-robot coordination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527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 vMerge="1"/>
                <a:tc hMerge="1" vMerge="1"/>
              </a:tr>
              <a:tr h="784850">
                <a:tc>
                  <a:txBody>
                    <a:bodyPr/>
                    <a:lstStyle/>
                    <a:p>
                      <a:pPr indent="0" lvl="0" marL="1498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Patent Geographies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14950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672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Risk Mitigation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705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51244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Steps completed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352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200275">
                <a:tc>
                  <a:txBody>
                    <a:bodyPr/>
                    <a:lstStyle/>
                    <a:p>
                      <a:pPr indent="0" lvl="0" marL="166370" marR="0" rtl="0" algn="l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UK, Japan, EU, USA,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66370" marR="0" rtl="0" algn="l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China, South Korea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6350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-158750" lvl="0" marL="847090" marR="1323340" rtl="0" algn="l">
                        <a:lnSpc>
                          <a:spcPct val="1195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Montserrat"/>
                        <a:buChar char="•"/>
                      </a:pPr>
                      <a:r>
                        <a:rPr lang="en-US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Company documents only available to founders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158750" lvl="0" marL="847725" marR="0" rtl="0" algn="l">
                        <a:lnSpc>
                          <a:spcPct val="1154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Montserrat"/>
                        <a:buChar char="•"/>
                      </a:pPr>
                      <a:r>
                        <a:rPr lang="en-US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Source code encrypted and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688340" marR="0" rtl="0" algn="l">
                        <a:lnSpc>
                          <a:spcPct val="1195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password protected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109855" lvl="0" marL="798195" marR="542290" rtl="0" algn="l">
                        <a:lnSpc>
                          <a:spcPct val="1195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Montserrat"/>
                        <a:buChar char="•"/>
                      </a:pPr>
                      <a:r>
                        <a:rPr lang="en-US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NDAs and IP assignments for all staff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01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-158750" lvl="0" marL="687705" marR="0" rtl="0" algn="l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Montserrat"/>
                        <a:buChar char="•"/>
                      </a:pPr>
                      <a:r>
                        <a:rPr lang="en-US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FTO search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158750" lvl="0" marL="687705" marR="982344" rtl="0" algn="l">
                        <a:lnSpc>
                          <a:spcPct val="119583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SzPts val="1300"/>
                        <a:buFont typeface="Montserrat"/>
                        <a:buChar char="•"/>
                      </a:pPr>
                      <a:r>
                        <a:rPr lang="en-US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Attorneys proposed patent structure and timeline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581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  <p:pic>
        <p:nvPicPr>
          <p:cNvPr id="504" name="Google Shape;50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9557" y="4201694"/>
            <a:ext cx="5111574" cy="146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182101" y="4005082"/>
            <a:ext cx="4479619" cy="1950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100" cy="11308556"/>
          </a:xfrm>
          <a:prstGeom prst="rect">
            <a:avLst/>
          </a:prstGeom>
          <a:noFill/>
          <a:ln>
            <a:noFill/>
          </a:ln>
        </p:spPr>
      </p:pic>
      <p:sp>
        <p:nvSpPr>
          <p:cNvPr descr="$PPTXTitle" id="511" name="Google Shape;511;p20"/>
          <p:cNvSpPr txBox="1"/>
          <p:nvPr>
            <p:ph type="title"/>
          </p:nvPr>
        </p:nvSpPr>
        <p:spPr>
          <a:xfrm>
            <a:off x="1349552" y="852425"/>
            <a:ext cx="3888600" cy="9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 ExtraBold"/>
                <a:ea typeface="Montserrat ExtraBold"/>
                <a:cs typeface="Montserrat ExtraBold"/>
                <a:sym typeface="Montserrat ExtraBold"/>
              </a:rPr>
              <a:t>Team</a:t>
            </a:r>
            <a:endParaRPr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12" name="Google Shape;512;p20"/>
          <p:cNvSpPr txBox="1"/>
          <p:nvPr/>
        </p:nvSpPr>
        <p:spPr>
          <a:xfrm>
            <a:off x="5845850" y="3663850"/>
            <a:ext cx="4103100" cy="25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Montserrat SemiBold"/>
                <a:ea typeface="Montserrat SemiBold"/>
                <a:cs typeface="Montserrat SemiBold"/>
                <a:sym typeface="Montserrat SemiBold"/>
              </a:rPr>
              <a:t>CEO</a:t>
            </a:r>
            <a:endParaRPr sz="26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12700" marR="5080" rtl="0" algn="l">
              <a:lnSpc>
                <a:spcPct val="104615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5200">
                <a:latin typeface="Montserrat ExtraBold"/>
                <a:ea typeface="Montserrat ExtraBold"/>
                <a:cs typeface="Montserrat ExtraBold"/>
                <a:sym typeface="Montserrat ExtraBold"/>
              </a:rPr>
              <a:t>David Yacoub</a:t>
            </a:r>
            <a:endParaRPr sz="5200"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52069" rtl="0" algn="l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None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Cell Culturing, Genetics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13" name="Google Shape;513;p20"/>
          <p:cNvGrpSpPr/>
          <p:nvPr/>
        </p:nvGrpSpPr>
        <p:grpSpPr>
          <a:xfrm>
            <a:off x="1738512" y="3055718"/>
            <a:ext cx="15759886" cy="5837947"/>
            <a:chOff x="1738512" y="3055718"/>
            <a:chExt cx="15759886" cy="5837947"/>
          </a:xfrm>
        </p:grpSpPr>
        <p:pic>
          <p:nvPicPr>
            <p:cNvPr id="514" name="Google Shape;514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38512" y="3079654"/>
              <a:ext cx="3746388" cy="58140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5" name="Google Shape;515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732710" y="3055718"/>
              <a:ext cx="3746388" cy="58140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6" name="Google Shape;516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922192" y="8137668"/>
              <a:ext cx="820859" cy="6943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7" name="Google Shape;517;p2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4916914" y="6760652"/>
              <a:ext cx="1776274" cy="7285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8" name="Google Shape;518;p2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4916912" y="7737512"/>
              <a:ext cx="2581486" cy="7361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9" name="Google Shape;519;p20"/>
          <p:cNvSpPr txBox="1"/>
          <p:nvPr/>
        </p:nvSpPr>
        <p:spPr>
          <a:xfrm>
            <a:off x="14904228" y="3799875"/>
            <a:ext cx="3207900" cy="28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Montserrat SemiBold"/>
                <a:ea typeface="Montserrat SemiBold"/>
                <a:cs typeface="Montserrat SemiBold"/>
                <a:sym typeface="Montserrat SemiBold"/>
              </a:rPr>
              <a:t>CTO</a:t>
            </a:r>
            <a:endParaRPr sz="26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12700" marR="5080" rtl="0" algn="l">
              <a:lnSpc>
                <a:spcPct val="104615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5200">
                <a:latin typeface="Montserrat ExtraBold"/>
                <a:ea typeface="Montserrat ExtraBold"/>
                <a:cs typeface="Montserrat ExtraBold"/>
                <a:sym typeface="Montserrat ExtraBold"/>
              </a:rPr>
              <a:t>Robert Clarke</a:t>
            </a:r>
            <a:endParaRPr sz="5200"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52069" marR="345440" rtl="0" algn="l">
              <a:lnSpc>
                <a:spcPct val="1018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Neural Signal Processing | AI/ ML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20" name="Google Shape;520;p20"/>
          <p:cNvGrpSpPr/>
          <p:nvPr/>
        </p:nvGrpSpPr>
        <p:grpSpPr>
          <a:xfrm>
            <a:off x="5674695" y="5949641"/>
            <a:ext cx="2651885" cy="2076674"/>
            <a:chOff x="5674695" y="5767441"/>
            <a:chExt cx="2651885" cy="2076674"/>
          </a:xfrm>
        </p:grpSpPr>
        <p:pic>
          <p:nvPicPr>
            <p:cNvPr id="521" name="Google Shape;521;p2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674695" y="5767441"/>
              <a:ext cx="2651885" cy="17679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2" name="Google Shape;522;p2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891043" y="7171674"/>
              <a:ext cx="2160568" cy="6724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3" name="Google Shape;523;p20"/>
          <p:cNvSpPr txBox="1"/>
          <p:nvPr/>
        </p:nvSpPr>
        <p:spPr>
          <a:xfrm>
            <a:off x="1671575" y="9312925"/>
            <a:ext cx="6765900" cy="16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Cell culturing lab owner at age 23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Ex-QIAGEN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BSc in Biotechnology, Mphil in Bioscience Enterprise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Built B2B/B2C smoking consumables business at age 19 (&gt;£250,000/pa turnover)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4" name="Google Shape;524;p20"/>
          <p:cNvSpPr txBox="1"/>
          <p:nvPr/>
        </p:nvSpPr>
        <p:spPr>
          <a:xfrm>
            <a:off x="10597375" y="9381675"/>
            <a:ext cx="7191900" cy="16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Worked on neuromorphic </a:t>
            </a: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algorithms</a:t>
            </a: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for &gt;5 Years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PhD in brain computer interfacing, MSc in Cognitive Robotics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One of the first researchers to gain access to FinalSparks OI system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109" cy="11308555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21"/>
          <p:cNvSpPr txBox="1"/>
          <p:nvPr/>
        </p:nvSpPr>
        <p:spPr>
          <a:xfrm>
            <a:off x="2131275" y="3420275"/>
            <a:ext cx="4513500" cy="6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OMNI-001a Developed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OMNI-001b Developed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Unpaid Pilot Completed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Co-Development to pass sim-to-real Gap completed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243204" lvl="0" marL="255270" marR="507365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Paid Pilots Completed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243204" lvl="0" marL="255270" marR="507365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243204" lvl="0" marL="255270" marR="507365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Reach TRL-8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Set up own laboratory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1" name="Google Shape;531;p21"/>
          <p:cNvSpPr txBox="1"/>
          <p:nvPr/>
        </p:nvSpPr>
        <p:spPr>
          <a:xfrm>
            <a:off x="9220397" y="7454988"/>
            <a:ext cx="14178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Staff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2" name="Google Shape;532;p21"/>
          <p:cNvSpPr txBox="1"/>
          <p:nvPr/>
        </p:nvSpPr>
        <p:spPr>
          <a:xfrm>
            <a:off x="12569170" y="7471525"/>
            <a:ext cx="10818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66.3%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33" name="Google Shape;533;p21"/>
          <p:cNvGrpSpPr/>
          <p:nvPr/>
        </p:nvGrpSpPr>
        <p:grpSpPr>
          <a:xfrm>
            <a:off x="1548204" y="2702325"/>
            <a:ext cx="9703799" cy="7120711"/>
            <a:chOff x="1548204" y="2702325"/>
            <a:chExt cx="9703799" cy="7120711"/>
          </a:xfrm>
        </p:grpSpPr>
        <p:pic>
          <p:nvPicPr>
            <p:cNvPr id="534" name="Google Shape;534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61502" y="3469779"/>
              <a:ext cx="239877" cy="239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5" name="Google Shape;535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61502" y="4368485"/>
              <a:ext cx="239877" cy="2398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6" name="Google Shape;536;p21"/>
            <p:cNvSpPr/>
            <p:nvPr/>
          </p:nvSpPr>
          <p:spPr>
            <a:xfrm>
              <a:off x="1548204" y="5238957"/>
              <a:ext cx="266700" cy="266700"/>
            </a:xfrm>
            <a:custGeom>
              <a:rect b="b" l="l" r="r" t="t"/>
              <a:pathLst>
                <a:path extrusionOk="0" h="266700" w="266700">
                  <a:moveTo>
                    <a:pt x="133242" y="0"/>
                  </a:moveTo>
                  <a:lnTo>
                    <a:pt x="91126" y="6792"/>
                  </a:lnTo>
                  <a:lnTo>
                    <a:pt x="54550" y="25706"/>
                  </a:lnTo>
                  <a:lnTo>
                    <a:pt x="25707" y="54547"/>
                  </a:lnTo>
                  <a:lnTo>
                    <a:pt x="6792" y="91121"/>
                  </a:lnTo>
                  <a:lnTo>
                    <a:pt x="0" y="133231"/>
                  </a:lnTo>
                  <a:lnTo>
                    <a:pt x="6792" y="175352"/>
                  </a:lnTo>
                  <a:lnTo>
                    <a:pt x="25707" y="211931"/>
                  </a:lnTo>
                  <a:lnTo>
                    <a:pt x="54550" y="240775"/>
                  </a:lnTo>
                  <a:lnTo>
                    <a:pt x="91126" y="259691"/>
                  </a:lnTo>
                  <a:lnTo>
                    <a:pt x="133242" y="266484"/>
                  </a:lnTo>
                  <a:lnTo>
                    <a:pt x="175357" y="259691"/>
                  </a:lnTo>
                  <a:lnTo>
                    <a:pt x="211933" y="240775"/>
                  </a:lnTo>
                  <a:lnTo>
                    <a:pt x="240776" y="211931"/>
                  </a:lnTo>
                  <a:lnTo>
                    <a:pt x="259691" y="175352"/>
                  </a:lnTo>
                  <a:lnTo>
                    <a:pt x="266484" y="133231"/>
                  </a:lnTo>
                  <a:lnTo>
                    <a:pt x="259691" y="91121"/>
                  </a:lnTo>
                  <a:lnTo>
                    <a:pt x="240776" y="54547"/>
                  </a:lnTo>
                  <a:lnTo>
                    <a:pt x="211933" y="25706"/>
                  </a:lnTo>
                  <a:lnTo>
                    <a:pt x="175357" y="6792"/>
                  </a:lnTo>
                  <a:lnTo>
                    <a:pt x="133242" y="0"/>
                  </a:lnTo>
                  <a:close/>
                </a:path>
              </a:pathLst>
            </a:custGeom>
            <a:solidFill>
              <a:srgbClr val="447F5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1"/>
            <p:cNvSpPr/>
            <p:nvPr/>
          </p:nvSpPr>
          <p:spPr>
            <a:xfrm>
              <a:off x="1548204" y="5238957"/>
              <a:ext cx="266700" cy="266700"/>
            </a:xfrm>
            <a:custGeom>
              <a:rect b="b" l="l" r="r" t="t"/>
              <a:pathLst>
                <a:path extrusionOk="0" h="266700" w="266700">
                  <a:moveTo>
                    <a:pt x="133242" y="266484"/>
                  </a:moveTo>
                  <a:lnTo>
                    <a:pt x="91126" y="259691"/>
                  </a:lnTo>
                  <a:lnTo>
                    <a:pt x="54550" y="240775"/>
                  </a:lnTo>
                  <a:lnTo>
                    <a:pt x="25707" y="211931"/>
                  </a:lnTo>
                  <a:lnTo>
                    <a:pt x="6792" y="175352"/>
                  </a:lnTo>
                  <a:lnTo>
                    <a:pt x="0" y="133231"/>
                  </a:lnTo>
                  <a:lnTo>
                    <a:pt x="6792" y="91121"/>
                  </a:lnTo>
                  <a:lnTo>
                    <a:pt x="25707" y="54547"/>
                  </a:lnTo>
                  <a:lnTo>
                    <a:pt x="54550" y="25706"/>
                  </a:lnTo>
                  <a:lnTo>
                    <a:pt x="91126" y="6792"/>
                  </a:lnTo>
                  <a:lnTo>
                    <a:pt x="133242" y="0"/>
                  </a:lnTo>
                  <a:lnTo>
                    <a:pt x="175357" y="6792"/>
                  </a:lnTo>
                  <a:lnTo>
                    <a:pt x="211933" y="25706"/>
                  </a:lnTo>
                  <a:lnTo>
                    <a:pt x="240776" y="54547"/>
                  </a:lnTo>
                  <a:lnTo>
                    <a:pt x="259691" y="91121"/>
                  </a:lnTo>
                  <a:lnTo>
                    <a:pt x="266484" y="133231"/>
                  </a:lnTo>
                  <a:lnTo>
                    <a:pt x="259691" y="175352"/>
                  </a:lnTo>
                  <a:lnTo>
                    <a:pt x="240776" y="211931"/>
                  </a:lnTo>
                  <a:lnTo>
                    <a:pt x="211933" y="240775"/>
                  </a:lnTo>
                  <a:lnTo>
                    <a:pt x="175357" y="259691"/>
                  </a:lnTo>
                  <a:lnTo>
                    <a:pt x="133242" y="266484"/>
                  </a:lnTo>
                  <a:close/>
                </a:path>
              </a:pathLst>
            </a:custGeom>
            <a:noFill/>
            <a:ln cap="flat" cmpd="sng" w="189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1"/>
            <p:cNvSpPr/>
            <p:nvPr/>
          </p:nvSpPr>
          <p:spPr>
            <a:xfrm>
              <a:off x="1548204" y="6107816"/>
              <a:ext cx="266700" cy="266700"/>
            </a:xfrm>
            <a:custGeom>
              <a:rect b="b" l="l" r="r" t="t"/>
              <a:pathLst>
                <a:path extrusionOk="0" h="266700" w="266700">
                  <a:moveTo>
                    <a:pt x="133242" y="0"/>
                  </a:moveTo>
                  <a:lnTo>
                    <a:pt x="91126" y="6792"/>
                  </a:lnTo>
                  <a:lnTo>
                    <a:pt x="54550" y="25706"/>
                  </a:lnTo>
                  <a:lnTo>
                    <a:pt x="25707" y="54547"/>
                  </a:lnTo>
                  <a:lnTo>
                    <a:pt x="6792" y="91121"/>
                  </a:lnTo>
                  <a:lnTo>
                    <a:pt x="0" y="133231"/>
                  </a:lnTo>
                  <a:lnTo>
                    <a:pt x="6792" y="175352"/>
                  </a:lnTo>
                  <a:lnTo>
                    <a:pt x="25707" y="211931"/>
                  </a:lnTo>
                  <a:lnTo>
                    <a:pt x="54550" y="240775"/>
                  </a:lnTo>
                  <a:lnTo>
                    <a:pt x="91126" y="259691"/>
                  </a:lnTo>
                  <a:lnTo>
                    <a:pt x="133242" y="266484"/>
                  </a:lnTo>
                  <a:lnTo>
                    <a:pt x="175357" y="259691"/>
                  </a:lnTo>
                  <a:lnTo>
                    <a:pt x="211933" y="240775"/>
                  </a:lnTo>
                  <a:lnTo>
                    <a:pt x="240776" y="211931"/>
                  </a:lnTo>
                  <a:lnTo>
                    <a:pt x="259691" y="175352"/>
                  </a:lnTo>
                  <a:lnTo>
                    <a:pt x="266484" y="133231"/>
                  </a:lnTo>
                  <a:lnTo>
                    <a:pt x="259691" y="91121"/>
                  </a:lnTo>
                  <a:lnTo>
                    <a:pt x="240776" y="54547"/>
                  </a:lnTo>
                  <a:lnTo>
                    <a:pt x="211933" y="25706"/>
                  </a:lnTo>
                  <a:lnTo>
                    <a:pt x="175357" y="6792"/>
                  </a:lnTo>
                  <a:lnTo>
                    <a:pt x="133242" y="0"/>
                  </a:lnTo>
                  <a:close/>
                </a:path>
              </a:pathLst>
            </a:custGeom>
            <a:solidFill>
              <a:srgbClr val="447F5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1"/>
            <p:cNvSpPr/>
            <p:nvPr/>
          </p:nvSpPr>
          <p:spPr>
            <a:xfrm>
              <a:off x="1548204" y="6107816"/>
              <a:ext cx="266700" cy="266700"/>
            </a:xfrm>
            <a:custGeom>
              <a:rect b="b" l="l" r="r" t="t"/>
              <a:pathLst>
                <a:path extrusionOk="0" h="266700" w="266700">
                  <a:moveTo>
                    <a:pt x="133242" y="266484"/>
                  </a:moveTo>
                  <a:lnTo>
                    <a:pt x="91126" y="259691"/>
                  </a:lnTo>
                  <a:lnTo>
                    <a:pt x="54550" y="240775"/>
                  </a:lnTo>
                  <a:lnTo>
                    <a:pt x="25707" y="211931"/>
                  </a:lnTo>
                  <a:lnTo>
                    <a:pt x="6792" y="175352"/>
                  </a:lnTo>
                  <a:lnTo>
                    <a:pt x="0" y="133231"/>
                  </a:lnTo>
                  <a:lnTo>
                    <a:pt x="6792" y="91121"/>
                  </a:lnTo>
                  <a:lnTo>
                    <a:pt x="25707" y="54547"/>
                  </a:lnTo>
                  <a:lnTo>
                    <a:pt x="54550" y="25706"/>
                  </a:lnTo>
                  <a:lnTo>
                    <a:pt x="91126" y="6792"/>
                  </a:lnTo>
                  <a:lnTo>
                    <a:pt x="133242" y="0"/>
                  </a:lnTo>
                  <a:lnTo>
                    <a:pt x="175357" y="6792"/>
                  </a:lnTo>
                  <a:lnTo>
                    <a:pt x="211933" y="25706"/>
                  </a:lnTo>
                  <a:lnTo>
                    <a:pt x="240776" y="54547"/>
                  </a:lnTo>
                  <a:lnTo>
                    <a:pt x="259691" y="91121"/>
                  </a:lnTo>
                  <a:lnTo>
                    <a:pt x="266484" y="133231"/>
                  </a:lnTo>
                  <a:lnTo>
                    <a:pt x="259691" y="175352"/>
                  </a:lnTo>
                  <a:lnTo>
                    <a:pt x="240776" y="211931"/>
                  </a:lnTo>
                  <a:lnTo>
                    <a:pt x="211933" y="240775"/>
                  </a:lnTo>
                  <a:lnTo>
                    <a:pt x="175357" y="259691"/>
                  </a:lnTo>
                  <a:lnTo>
                    <a:pt x="133242" y="266484"/>
                  </a:lnTo>
                  <a:close/>
                </a:path>
              </a:pathLst>
            </a:custGeom>
            <a:noFill/>
            <a:ln cap="flat" cmpd="sng" w="189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1"/>
            <p:cNvSpPr/>
            <p:nvPr/>
          </p:nvSpPr>
          <p:spPr>
            <a:xfrm>
              <a:off x="1553094" y="7790709"/>
              <a:ext cx="257175" cy="257175"/>
            </a:xfrm>
            <a:custGeom>
              <a:rect b="b" l="l" r="r" t="t"/>
              <a:pathLst>
                <a:path extrusionOk="0" h="257175" w="257175">
                  <a:moveTo>
                    <a:pt x="128352" y="0"/>
                  </a:moveTo>
                  <a:lnTo>
                    <a:pt x="78391" y="10086"/>
                  </a:lnTo>
                  <a:lnTo>
                    <a:pt x="37593" y="37593"/>
                  </a:lnTo>
                  <a:lnTo>
                    <a:pt x="10086" y="78391"/>
                  </a:lnTo>
                  <a:lnTo>
                    <a:pt x="0" y="128352"/>
                  </a:lnTo>
                  <a:lnTo>
                    <a:pt x="10086" y="178311"/>
                  </a:lnTo>
                  <a:lnTo>
                    <a:pt x="37593" y="219105"/>
                  </a:lnTo>
                  <a:lnTo>
                    <a:pt x="78391" y="246608"/>
                  </a:lnTo>
                  <a:lnTo>
                    <a:pt x="128352" y="256693"/>
                  </a:lnTo>
                  <a:lnTo>
                    <a:pt x="178311" y="246608"/>
                  </a:lnTo>
                  <a:lnTo>
                    <a:pt x="219105" y="219105"/>
                  </a:lnTo>
                  <a:lnTo>
                    <a:pt x="246608" y="178311"/>
                  </a:lnTo>
                  <a:lnTo>
                    <a:pt x="256693" y="128352"/>
                  </a:lnTo>
                  <a:lnTo>
                    <a:pt x="246608" y="78391"/>
                  </a:lnTo>
                  <a:lnTo>
                    <a:pt x="219105" y="37593"/>
                  </a:lnTo>
                  <a:lnTo>
                    <a:pt x="178311" y="10086"/>
                  </a:lnTo>
                  <a:lnTo>
                    <a:pt x="128352" y="0"/>
                  </a:lnTo>
                  <a:close/>
                </a:path>
              </a:pathLst>
            </a:custGeom>
            <a:solidFill>
              <a:srgbClr val="447F5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1"/>
            <p:cNvSpPr/>
            <p:nvPr/>
          </p:nvSpPr>
          <p:spPr>
            <a:xfrm>
              <a:off x="1553094" y="7790709"/>
              <a:ext cx="257175" cy="257175"/>
            </a:xfrm>
            <a:custGeom>
              <a:rect b="b" l="l" r="r" t="t"/>
              <a:pathLst>
                <a:path extrusionOk="0" h="257175" w="257175">
                  <a:moveTo>
                    <a:pt x="128352" y="256693"/>
                  </a:moveTo>
                  <a:lnTo>
                    <a:pt x="78391" y="246608"/>
                  </a:lnTo>
                  <a:lnTo>
                    <a:pt x="37593" y="219105"/>
                  </a:lnTo>
                  <a:lnTo>
                    <a:pt x="10086" y="178311"/>
                  </a:lnTo>
                  <a:lnTo>
                    <a:pt x="0" y="128352"/>
                  </a:lnTo>
                  <a:lnTo>
                    <a:pt x="10086" y="78391"/>
                  </a:lnTo>
                  <a:lnTo>
                    <a:pt x="37593" y="37593"/>
                  </a:lnTo>
                  <a:lnTo>
                    <a:pt x="78391" y="10086"/>
                  </a:lnTo>
                  <a:lnTo>
                    <a:pt x="128352" y="0"/>
                  </a:lnTo>
                  <a:lnTo>
                    <a:pt x="178311" y="10086"/>
                  </a:lnTo>
                  <a:lnTo>
                    <a:pt x="219105" y="37593"/>
                  </a:lnTo>
                  <a:lnTo>
                    <a:pt x="246608" y="78391"/>
                  </a:lnTo>
                  <a:lnTo>
                    <a:pt x="256693" y="128352"/>
                  </a:lnTo>
                  <a:lnTo>
                    <a:pt x="246608" y="178311"/>
                  </a:lnTo>
                  <a:lnTo>
                    <a:pt x="219105" y="219105"/>
                  </a:lnTo>
                  <a:lnTo>
                    <a:pt x="178311" y="246608"/>
                  </a:lnTo>
                  <a:lnTo>
                    <a:pt x="128352" y="256693"/>
                  </a:lnTo>
                  <a:close/>
                </a:path>
              </a:pathLst>
            </a:custGeom>
            <a:noFill/>
            <a:ln cap="flat" cmpd="sng" w="18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42" name="Google Shape;542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59596" y="8684786"/>
              <a:ext cx="243699" cy="2436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3" name="Google Shape;543;p21"/>
            <p:cNvSpPr/>
            <p:nvPr/>
          </p:nvSpPr>
          <p:spPr>
            <a:xfrm>
              <a:off x="1553094" y="9565861"/>
              <a:ext cx="257175" cy="257175"/>
            </a:xfrm>
            <a:custGeom>
              <a:rect b="b" l="l" r="r" t="t"/>
              <a:pathLst>
                <a:path extrusionOk="0" h="257175" w="257175">
                  <a:moveTo>
                    <a:pt x="128352" y="0"/>
                  </a:moveTo>
                  <a:lnTo>
                    <a:pt x="78391" y="10086"/>
                  </a:lnTo>
                  <a:lnTo>
                    <a:pt x="37593" y="37591"/>
                  </a:lnTo>
                  <a:lnTo>
                    <a:pt x="10086" y="78386"/>
                  </a:lnTo>
                  <a:lnTo>
                    <a:pt x="0" y="128341"/>
                  </a:lnTo>
                  <a:lnTo>
                    <a:pt x="10086" y="178302"/>
                  </a:lnTo>
                  <a:lnTo>
                    <a:pt x="37593" y="219100"/>
                  </a:lnTo>
                  <a:lnTo>
                    <a:pt x="78391" y="246607"/>
                  </a:lnTo>
                  <a:lnTo>
                    <a:pt x="128352" y="256693"/>
                  </a:lnTo>
                  <a:lnTo>
                    <a:pt x="178311" y="246607"/>
                  </a:lnTo>
                  <a:lnTo>
                    <a:pt x="219105" y="219100"/>
                  </a:lnTo>
                  <a:lnTo>
                    <a:pt x="246608" y="178302"/>
                  </a:lnTo>
                  <a:lnTo>
                    <a:pt x="256693" y="128341"/>
                  </a:lnTo>
                  <a:lnTo>
                    <a:pt x="246608" y="78386"/>
                  </a:lnTo>
                  <a:lnTo>
                    <a:pt x="219105" y="37591"/>
                  </a:lnTo>
                  <a:lnTo>
                    <a:pt x="178311" y="10086"/>
                  </a:lnTo>
                  <a:lnTo>
                    <a:pt x="128352" y="0"/>
                  </a:lnTo>
                  <a:close/>
                </a:path>
              </a:pathLst>
            </a:custGeom>
            <a:solidFill>
              <a:srgbClr val="447F5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1"/>
            <p:cNvSpPr/>
            <p:nvPr/>
          </p:nvSpPr>
          <p:spPr>
            <a:xfrm>
              <a:off x="1553094" y="9565861"/>
              <a:ext cx="257175" cy="257175"/>
            </a:xfrm>
            <a:custGeom>
              <a:rect b="b" l="l" r="r" t="t"/>
              <a:pathLst>
                <a:path extrusionOk="0" h="257175" w="257175">
                  <a:moveTo>
                    <a:pt x="128352" y="256693"/>
                  </a:moveTo>
                  <a:lnTo>
                    <a:pt x="78391" y="246607"/>
                  </a:lnTo>
                  <a:lnTo>
                    <a:pt x="37593" y="219100"/>
                  </a:lnTo>
                  <a:lnTo>
                    <a:pt x="10086" y="178302"/>
                  </a:lnTo>
                  <a:lnTo>
                    <a:pt x="0" y="128341"/>
                  </a:lnTo>
                  <a:lnTo>
                    <a:pt x="10086" y="78386"/>
                  </a:lnTo>
                  <a:lnTo>
                    <a:pt x="37593" y="37591"/>
                  </a:lnTo>
                  <a:lnTo>
                    <a:pt x="78391" y="10086"/>
                  </a:lnTo>
                  <a:lnTo>
                    <a:pt x="128352" y="0"/>
                  </a:lnTo>
                  <a:lnTo>
                    <a:pt x="178311" y="10086"/>
                  </a:lnTo>
                  <a:lnTo>
                    <a:pt x="219105" y="37591"/>
                  </a:lnTo>
                  <a:lnTo>
                    <a:pt x="246608" y="78386"/>
                  </a:lnTo>
                  <a:lnTo>
                    <a:pt x="256693" y="128341"/>
                  </a:lnTo>
                  <a:lnTo>
                    <a:pt x="246608" y="178302"/>
                  </a:lnTo>
                  <a:lnTo>
                    <a:pt x="219105" y="219100"/>
                  </a:lnTo>
                  <a:lnTo>
                    <a:pt x="178311" y="246607"/>
                  </a:lnTo>
                  <a:lnTo>
                    <a:pt x="128352" y="256693"/>
                  </a:lnTo>
                  <a:close/>
                </a:path>
              </a:pathLst>
            </a:custGeom>
            <a:noFill/>
            <a:ln cap="flat" cmpd="sng" w="18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45" name="Google Shape;545;p2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586611" y="2709979"/>
              <a:ext cx="3098019" cy="2856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6" name="Google Shape;546;p2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434403" y="2702325"/>
              <a:ext cx="1973489" cy="296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7" name="Google Shape;547;p2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431576" y="5890846"/>
              <a:ext cx="2820427" cy="2929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8" name="Google Shape;548;p21"/>
          <p:cNvSpPr txBox="1"/>
          <p:nvPr/>
        </p:nvSpPr>
        <p:spPr>
          <a:xfrm>
            <a:off x="8434398" y="5760525"/>
            <a:ext cx="36354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50">
                <a:latin typeface="Montserrat"/>
                <a:ea typeface="Montserrat"/>
                <a:cs typeface="Montserrat"/>
                <a:sym typeface="Montserrat"/>
              </a:rPr>
              <a:t>Use of Funds</a:t>
            </a:r>
            <a:endParaRPr b="1" sz="31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$PPTXTitle" id="549" name="Google Shape;549;p21"/>
          <p:cNvSpPr txBox="1"/>
          <p:nvPr>
            <p:ph type="title"/>
          </p:nvPr>
        </p:nvSpPr>
        <p:spPr>
          <a:xfrm>
            <a:off x="8403176" y="2480275"/>
            <a:ext cx="6605100" cy="26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04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50">
                <a:latin typeface="Montserrat"/>
                <a:ea typeface="Montserrat"/>
                <a:cs typeface="Montserrat"/>
                <a:sym typeface="Montserrat"/>
              </a:rPr>
              <a:t>Pre-Seed</a:t>
            </a:r>
            <a:endParaRPr b="1" sz="31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5080" rtl="0" algn="l">
              <a:lnSpc>
                <a:spcPct val="100499"/>
              </a:lnSpc>
              <a:spcBef>
                <a:spcPts val="143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10202"/>
                </a:solidFill>
                <a:latin typeface="Montserrat"/>
                <a:ea typeface="Montserrat"/>
                <a:cs typeface="Montserrat"/>
                <a:sym typeface="Montserrat"/>
              </a:rPr>
              <a:t>£3,500,000 ($4,675,000)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50" name="Google Shape;550;p21"/>
          <p:cNvGrpSpPr/>
          <p:nvPr/>
        </p:nvGrpSpPr>
        <p:grpSpPr>
          <a:xfrm>
            <a:off x="8434392" y="6716852"/>
            <a:ext cx="10698136" cy="1783841"/>
            <a:chOff x="8434392" y="6716852"/>
            <a:chExt cx="10698136" cy="1783841"/>
          </a:xfrm>
        </p:grpSpPr>
        <p:pic>
          <p:nvPicPr>
            <p:cNvPr id="551" name="Google Shape;551;p2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434392" y="6716852"/>
              <a:ext cx="10698136" cy="4010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2" name="Google Shape;552;p21"/>
            <p:cNvSpPr/>
            <p:nvPr/>
          </p:nvSpPr>
          <p:spPr>
            <a:xfrm>
              <a:off x="8599199" y="7521617"/>
              <a:ext cx="401320" cy="401320"/>
            </a:xfrm>
            <a:custGeom>
              <a:rect b="b" l="l" r="r" t="t"/>
              <a:pathLst>
                <a:path extrusionOk="0" h="401320" w="401320">
                  <a:moveTo>
                    <a:pt x="200506" y="0"/>
                  </a:moveTo>
                  <a:lnTo>
                    <a:pt x="154531" y="5295"/>
                  </a:lnTo>
                  <a:lnTo>
                    <a:pt x="112327" y="20379"/>
                  </a:lnTo>
                  <a:lnTo>
                    <a:pt x="75098" y="44048"/>
                  </a:lnTo>
                  <a:lnTo>
                    <a:pt x="44048" y="75100"/>
                  </a:lnTo>
                  <a:lnTo>
                    <a:pt x="20379" y="112331"/>
                  </a:lnTo>
                  <a:lnTo>
                    <a:pt x="5295" y="154538"/>
                  </a:lnTo>
                  <a:lnTo>
                    <a:pt x="0" y="200517"/>
                  </a:lnTo>
                  <a:lnTo>
                    <a:pt x="5295" y="246488"/>
                  </a:lnTo>
                  <a:lnTo>
                    <a:pt x="20379" y="288690"/>
                  </a:lnTo>
                  <a:lnTo>
                    <a:pt x="44048" y="325917"/>
                  </a:lnTo>
                  <a:lnTo>
                    <a:pt x="75098" y="356966"/>
                  </a:lnTo>
                  <a:lnTo>
                    <a:pt x="112327" y="380634"/>
                  </a:lnTo>
                  <a:lnTo>
                    <a:pt x="154531" y="395718"/>
                  </a:lnTo>
                  <a:lnTo>
                    <a:pt x="200506" y="401013"/>
                  </a:lnTo>
                  <a:lnTo>
                    <a:pt x="246482" y="395718"/>
                  </a:lnTo>
                  <a:lnTo>
                    <a:pt x="288686" y="380634"/>
                  </a:lnTo>
                  <a:lnTo>
                    <a:pt x="325915" y="356966"/>
                  </a:lnTo>
                  <a:lnTo>
                    <a:pt x="356965" y="325917"/>
                  </a:lnTo>
                  <a:lnTo>
                    <a:pt x="380634" y="288690"/>
                  </a:lnTo>
                  <a:lnTo>
                    <a:pt x="395718" y="246488"/>
                  </a:lnTo>
                  <a:lnTo>
                    <a:pt x="401013" y="200517"/>
                  </a:lnTo>
                  <a:lnTo>
                    <a:pt x="395718" y="154538"/>
                  </a:lnTo>
                  <a:lnTo>
                    <a:pt x="380634" y="112331"/>
                  </a:lnTo>
                  <a:lnTo>
                    <a:pt x="356965" y="75100"/>
                  </a:lnTo>
                  <a:lnTo>
                    <a:pt x="325915" y="44048"/>
                  </a:lnTo>
                  <a:lnTo>
                    <a:pt x="288686" y="20379"/>
                  </a:lnTo>
                  <a:lnTo>
                    <a:pt x="246482" y="5295"/>
                  </a:lnTo>
                  <a:lnTo>
                    <a:pt x="200506" y="0"/>
                  </a:lnTo>
                  <a:close/>
                </a:path>
              </a:pathLst>
            </a:custGeom>
            <a:solidFill>
              <a:srgbClr val="2B6DB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1"/>
            <p:cNvSpPr/>
            <p:nvPr/>
          </p:nvSpPr>
          <p:spPr>
            <a:xfrm>
              <a:off x="8599199" y="7521617"/>
              <a:ext cx="401320" cy="401320"/>
            </a:xfrm>
            <a:custGeom>
              <a:rect b="b" l="l" r="r" t="t"/>
              <a:pathLst>
                <a:path extrusionOk="0" h="401320" w="401320">
                  <a:moveTo>
                    <a:pt x="200506" y="401013"/>
                  </a:moveTo>
                  <a:lnTo>
                    <a:pt x="154531" y="395718"/>
                  </a:lnTo>
                  <a:lnTo>
                    <a:pt x="112327" y="380634"/>
                  </a:lnTo>
                  <a:lnTo>
                    <a:pt x="75098" y="356966"/>
                  </a:lnTo>
                  <a:lnTo>
                    <a:pt x="44048" y="325917"/>
                  </a:lnTo>
                  <a:lnTo>
                    <a:pt x="20379" y="288690"/>
                  </a:lnTo>
                  <a:lnTo>
                    <a:pt x="5295" y="246488"/>
                  </a:lnTo>
                  <a:lnTo>
                    <a:pt x="0" y="200517"/>
                  </a:lnTo>
                  <a:lnTo>
                    <a:pt x="5295" y="154538"/>
                  </a:lnTo>
                  <a:lnTo>
                    <a:pt x="20379" y="112331"/>
                  </a:lnTo>
                  <a:lnTo>
                    <a:pt x="44048" y="75100"/>
                  </a:lnTo>
                  <a:lnTo>
                    <a:pt x="75098" y="44048"/>
                  </a:lnTo>
                  <a:lnTo>
                    <a:pt x="112327" y="20379"/>
                  </a:lnTo>
                  <a:lnTo>
                    <a:pt x="154531" y="5295"/>
                  </a:lnTo>
                  <a:lnTo>
                    <a:pt x="200506" y="0"/>
                  </a:lnTo>
                  <a:lnTo>
                    <a:pt x="246482" y="5295"/>
                  </a:lnTo>
                  <a:lnTo>
                    <a:pt x="288686" y="20379"/>
                  </a:lnTo>
                  <a:lnTo>
                    <a:pt x="325915" y="44048"/>
                  </a:lnTo>
                  <a:lnTo>
                    <a:pt x="356965" y="75100"/>
                  </a:lnTo>
                  <a:lnTo>
                    <a:pt x="380634" y="112331"/>
                  </a:lnTo>
                  <a:lnTo>
                    <a:pt x="395718" y="154538"/>
                  </a:lnTo>
                  <a:lnTo>
                    <a:pt x="401013" y="200517"/>
                  </a:lnTo>
                  <a:lnTo>
                    <a:pt x="395718" y="246488"/>
                  </a:lnTo>
                  <a:lnTo>
                    <a:pt x="380634" y="288690"/>
                  </a:lnTo>
                  <a:lnTo>
                    <a:pt x="356965" y="325917"/>
                  </a:lnTo>
                  <a:lnTo>
                    <a:pt x="325915" y="356966"/>
                  </a:lnTo>
                  <a:lnTo>
                    <a:pt x="288686" y="380634"/>
                  </a:lnTo>
                  <a:lnTo>
                    <a:pt x="246482" y="395718"/>
                  </a:lnTo>
                  <a:lnTo>
                    <a:pt x="200506" y="401013"/>
                  </a:lnTo>
                  <a:close/>
                </a:path>
              </a:pathLst>
            </a:custGeom>
            <a:noFill/>
            <a:ln cap="flat" cmpd="sng" w="104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54" name="Google Shape;554;p2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361830" y="8250062"/>
              <a:ext cx="615541" cy="2506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5" name="Google Shape;555;p21"/>
          <p:cNvSpPr txBox="1"/>
          <p:nvPr/>
        </p:nvSpPr>
        <p:spPr>
          <a:xfrm>
            <a:off x="9220397" y="8112963"/>
            <a:ext cx="13296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Lab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6" name="Google Shape;556;p2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2356891" y="8247581"/>
            <a:ext cx="720910" cy="253112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21"/>
          <p:cNvSpPr txBox="1"/>
          <p:nvPr/>
        </p:nvSpPr>
        <p:spPr>
          <a:xfrm>
            <a:off x="12474123" y="8129500"/>
            <a:ext cx="10818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11.1%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58" name="Google Shape;558;p21"/>
          <p:cNvGrpSpPr/>
          <p:nvPr/>
        </p:nvGrpSpPr>
        <p:grpSpPr>
          <a:xfrm>
            <a:off x="8599199" y="8179585"/>
            <a:ext cx="3082740" cy="1042678"/>
            <a:chOff x="8599199" y="8179585"/>
            <a:chExt cx="3082740" cy="1042678"/>
          </a:xfrm>
        </p:grpSpPr>
        <p:sp>
          <p:nvSpPr>
            <p:cNvPr id="559" name="Google Shape;559;p21"/>
            <p:cNvSpPr/>
            <p:nvPr/>
          </p:nvSpPr>
          <p:spPr>
            <a:xfrm>
              <a:off x="8599199" y="8179585"/>
              <a:ext cx="401320" cy="401320"/>
            </a:xfrm>
            <a:custGeom>
              <a:rect b="b" l="l" r="r" t="t"/>
              <a:pathLst>
                <a:path extrusionOk="0" h="401320" w="401320">
                  <a:moveTo>
                    <a:pt x="200506" y="0"/>
                  </a:moveTo>
                  <a:lnTo>
                    <a:pt x="154531" y="5295"/>
                  </a:lnTo>
                  <a:lnTo>
                    <a:pt x="112327" y="20379"/>
                  </a:lnTo>
                  <a:lnTo>
                    <a:pt x="75098" y="44048"/>
                  </a:lnTo>
                  <a:lnTo>
                    <a:pt x="44048" y="75100"/>
                  </a:lnTo>
                  <a:lnTo>
                    <a:pt x="20379" y="112331"/>
                  </a:lnTo>
                  <a:lnTo>
                    <a:pt x="5295" y="154538"/>
                  </a:lnTo>
                  <a:lnTo>
                    <a:pt x="0" y="200517"/>
                  </a:lnTo>
                  <a:lnTo>
                    <a:pt x="5295" y="246488"/>
                  </a:lnTo>
                  <a:lnTo>
                    <a:pt x="20379" y="288690"/>
                  </a:lnTo>
                  <a:lnTo>
                    <a:pt x="44048" y="325917"/>
                  </a:lnTo>
                  <a:lnTo>
                    <a:pt x="75098" y="356966"/>
                  </a:lnTo>
                  <a:lnTo>
                    <a:pt x="112327" y="380634"/>
                  </a:lnTo>
                  <a:lnTo>
                    <a:pt x="154531" y="395718"/>
                  </a:lnTo>
                  <a:lnTo>
                    <a:pt x="200506" y="401013"/>
                  </a:lnTo>
                  <a:lnTo>
                    <a:pt x="246482" y="395718"/>
                  </a:lnTo>
                  <a:lnTo>
                    <a:pt x="288686" y="380634"/>
                  </a:lnTo>
                  <a:lnTo>
                    <a:pt x="325915" y="356966"/>
                  </a:lnTo>
                  <a:lnTo>
                    <a:pt x="356965" y="325917"/>
                  </a:lnTo>
                  <a:lnTo>
                    <a:pt x="380634" y="288690"/>
                  </a:lnTo>
                  <a:lnTo>
                    <a:pt x="395718" y="246488"/>
                  </a:lnTo>
                  <a:lnTo>
                    <a:pt x="401013" y="200517"/>
                  </a:lnTo>
                  <a:lnTo>
                    <a:pt x="395718" y="154538"/>
                  </a:lnTo>
                  <a:lnTo>
                    <a:pt x="380634" y="112331"/>
                  </a:lnTo>
                  <a:lnTo>
                    <a:pt x="356965" y="75100"/>
                  </a:lnTo>
                  <a:lnTo>
                    <a:pt x="325915" y="44048"/>
                  </a:lnTo>
                  <a:lnTo>
                    <a:pt x="288686" y="20379"/>
                  </a:lnTo>
                  <a:lnTo>
                    <a:pt x="246482" y="5295"/>
                  </a:lnTo>
                  <a:lnTo>
                    <a:pt x="200506" y="0"/>
                  </a:ln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1"/>
            <p:cNvSpPr/>
            <p:nvPr/>
          </p:nvSpPr>
          <p:spPr>
            <a:xfrm>
              <a:off x="8599199" y="8179585"/>
              <a:ext cx="401320" cy="401320"/>
            </a:xfrm>
            <a:custGeom>
              <a:rect b="b" l="l" r="r" t="t"/>
              <a:pathLst>
                <a:path extrusionOk="0" h="401320" w="401320">
                  <a:moveTo>
                    <a:pt x="200506" y="401013"/>
                  </a:moveTo>
                  <a:lnTo>
                    <a:pt x="154531" y="395718"/>
                  </a:lnTo>
                  <a:lnTo>
                    <a:pt x="112327" y="380634"/>
                  </a:lnTo>
                  <a:lnTo>
                    <a:pt x="75098" y="356966"/>
                  </a:lnTo>
                  <a:lnTo>
                    <a:pt x="44048" y="325917"/>
                  </a:lnTo>
                  <a:lnTo>
                    <a:pt x="20379" y="288690"/>
                  </a:lnTo>
                  <a:lnTo>
                    <a:pt x="5295" y="246488"/>
                  </a:lnTo>
                  <a:lnTo>
                    <a:pt x="0" y="200517"/>
                  </a:lnTo>
                  <a:lnTo>
                    <a:pt x="5295" y="154538"/>
                  </a:lnTo>
                  <a:lnTo>
                    <a:pt x="20379" y="112331"/>
                  </a:lnTo>
                  <a:lnTo>
                    <a:pt x="44048" y="75100"/>
                  </a:lnTo>
                  <a:lnTo>
                    <a:pt x="75098" y="44048"/>
                  </a:lnTo>
                  <a:lnTo>
                    <a:pt x="112327" y="20379"/>
                  </a:lnTo>
                  <a:lnTo>
                    <a:pt x="154531" y="5295"/>
                  </a:lnTo>
                  <a:lnTo>
                    <a:pt x="200506" y="0"/>
                  </a:lnTo>
                  <a:lnTo>
                    <a:pt x="246482" y="5295"/>
                  </a:lnTo>
                  <a:lnTo>
                    <a:pt x="288686" y="20379"/>
                  </a:lnTo>
                  <a:lnTo>
                    <a:pt x="325915" y="44048"/>
                  </a:lnTo>
                  <a:lnTo>
                    <a:pt x="356965" y="75100"/>
                  </a:lnTo>
                  <a:lnTo>
                    <a:pt x="380634" y="112331"/>
                  </a:lnTo>
                  <a:lnTo>
                    <a:pt x="395718" y="154538"/>
                  </a:lnTo>
                  <a:lnTo>
                    <a:pt x="401013" y="200517"/>
                  </a:lnTo>
                  <a:lnTo>
                    <a:pt x="395718" y="246488"/>
                  </a:lnTo>
                  <a:lnTo>
                    <a:pt x="380634" y="288690"/>
                  </a:lnTo>
                  <a:lnTo>
                    <a:pt x="356965" y="325917"/>
                  </a:lnTo>
                  <a:lnTo>
                    <a:pt x="325915" y="356966"/>
                  </a:lnTo>
                  <a:lnTo>
                    <a:pt x="288686" y="380634"/>
                  </a:lnTo>
                  <a:lnTo>
                    <a:pt x="246482" y="395718"/>
                  </a:lnTo>
                  <a:lnTo>
                    <a:pt x="200506" y="401013"/>
                  </a:lnTo>
                  <a:close/>
                </a:path>
              </a:pathLst>
            </a:custGeom>
            <a:noFill/>
            <a:ln cap="flat" cmpd="sng" w="104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1" name="Google Shape;561;p2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9340470" y="8901498"/>
              <a:ext cx="2341469" cy="3207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2" name="Google Shape;562;p21"/>
          <p:cNvSpPr txBox="1"/>
          <p:nvPr/>
        </p:nvSpPr>
        <p:spPr>
          <a:xfrm>
            <a:off x="9220397" y="8764384"/>
            <a:ext cx="23799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Accountancy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3" name="Google Shape;563;p2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2364356" y="8898650"/>
            <a:ext cx="658262" cy="253468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21"/>
          <p:cNvSpPr txBox="1"/>
          <p:nvPr/>
        </p:nvSpPr>
        <p:spPr>
          <a:xfrm>
            <a:off x="12563105" y="8780925"/>
            <a:ext cx="12012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0.1%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65" name="Google Shape;565;p21"/>
          <p:cNvGrpSpPr/>
          <p:nvPr/>
        </p:nvGrpSpPr>
        <p:grpSpPr>
          <a:xfrm>
            <a:off x="8599199" y="8831020"/>
            <a:ext cx="1660488" cy="1064112"/>
            <a:chOff x="8599199" y="8831020"/>
            <a:chExt cx="1660488" cy="1064112"/>
          </a:xfrm>
        </p:grpSpPr>
        <p:sp>
          <p:nvSpPr>
            <p:cNvPr id="566" name="Google Shape;566;p21"/>
            <p:cNvSpPr/>
            <p:nvPr/>
          </p:nvSpPr>
          <p:spPr>
            <a:xfrm>
              <a:off x="8599199" y="8831020"/>
              <a:ext cx="401320" cy="401320"/>
            </a:xfrm>
            <a:custGeom>
              <a:rect b="b" l="l" r="r" t="t"/>
              <a:pathLst>
                <a:path extrusionOk="0" h="401320" w="401320">
                  <a:moveTo>
                    <a:pt x="200506" y="0"/>
                  </a:moveTo>
                  <a:lnTo>
                    <a:pt x="154531" y="5295"/>
                  </a:lnTo>
                  <a:lnTo>
                    <a:pt x="112327" y="20379"/>
                  </a:lnTo>
                  <a:lnTo>
                    <a:pt x="75098" y="44048"/>
                  </a:lnTo>
                  <a:lnTo>
                    <a:pt x="44048" y="75098"/>
                  </a:lnTo>
                  <a:lnTo>
                    <a:pt x="20379" y="112327"/>
                  </a:lnTo>
                  <a:lnTo>
                    <a:pt x="5295" y="154531"/>
                  </a:lnTo>
                  <a:lnTo>
                    <a:pt x="0" y="200506"/>
                  </a:lnTo>
                  <a:lnTo>
                    <a:pt x="5295" y="246482"/>
                  </a:lnTo>
                  <a:lnTo>
                    <a:pt x="20379" y="288686"/>
                  </a:lnTo>
                  <a:lnTo>
                    <a:pt x="44048" y="325915"/>
                  </a:lnTo>
                  <a:lnTo>
                    <a:pt x="75098" y="356965"/>
                  </a:lnTo>
                  <a:lnTo>
                    <a:pt x="112327" y="380634"/>
                  </a:lnTo>
                  <a:lnTo>
                    <a:pt x="154531" y="395718"/>
                  </a:lnTo>
                  <a:lnTo>
                    <a:pt x="200506" y="401013"/>
                  </a:lnTo>
                  <a:lnTo>
                    <a:pt x="246482" y="395718"/>
                  </a:lnTo>
                  <a:lnTo>
                    <a:pt x="288686" y="380634"/>
                  </a:lnTo>
                  <a:lnTo>
                    <a:pt x="325915" y="356965"/>
                  </a:lnTo>
                  <a:lnTo>
                    <a:pt x="356965" y="325915"/>
                  </a:lnTo>
                  <a:lnTo>
                    <a:pt x="380634" y="288686"/>
                  </a:lnTo>
                  <a:lnTo>
                    <a:pt x="395718" y="246482"/>
                  </a:lnTo>
                  <a:lnTo>
                    <a:pt x="401013" y="200506"/>
                  </a:lnTo>
                  <a:lnTo>
                    <a:pt x="395718" y="154531"/>
                  </a:lnTo>
                  <a:lnTo>
                    <a:pt x="380634" y="112327"/>
                  </a:lnTo>
                  <a:lnTo>
                    <a:pt x="356965" y="75098"/>
                  </a:lnTo>
                  <a:lnTo>
                    <a:pt x="325915" y="44048"/>
                  </a:lnTo>
                  <a:lnTo>
                    <a:pt x="288686" y="20379"/>
                  </a:lnTo>
                  <a:lnTo>
                    <a:pt x="246482" y="5295"/>
                  </a:lnTo>
                  <a:lnTo>
                    <a:pt x="200506" y="0"/>
                  </a:lnTo>
                  <a:close/>
                </a:path>
              </a:pathLst>
            </a:custGeom>
            <a:solidFill>
              <a:srgbClr val="9E1C2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1"/>
            <p:cNvSpPr/>
            <p:nvPr/>
          </p:nvSpPr>
          <p:spPr>
            <a:xfrm>
              <a:off x="8599199" y="8831020"/>
              <a:ext cx="401320" cy="401320"/>
            </a:xfrm>
            <a:custGeom>
              <a:rect b="b" l="l" r="r" t="t"/>
              <a:pathLst>
                <a:path extrusionOk="0" h="401320" w="401320">
                  <a:moveTo>
                    <a:pt x="200506" y="401013"/>
                  </a:moveTo>
                  <a:lnTo>
                    <a:pt x="154531" y="395718"/>
                  </a:lnTo>
                  <a:lnTo>
                    <a:pt x="112327" y="380634"/>
                  </a:lnTo>
                  <a:lnTo>
                    <a:pt x="75098" y="356965"/>
                  </a:lnTo>
                  <a:lnTo>
                    <a:pt x="44048" y="325915"/>
                  </a:lnTo>
                  <a:lnTo>
                    <a:pt x="20379" y="288686"/>
                  </a:lnTo>
                  <a:lnTo>
                    <a:pt x="5295" y="246482"/>
                  </a:lnTo>
                  <a:lnTo>
                    <a:pt x="0" y="200506"/>
                  </a:lnTo>
                  <a:lnTo>
                    <a:pt x="5295" y="154531"/>
                  </a:lnTo>
                  <a:lnTo>
                    <a:pt x="20379" y="112327"/>
                  </a:lnTo>
                  <a:lnTo>
                    <a:pt x="44048" y="75098"/>
                  </a:lnTo>
                  <a:lnTo>
                    <a:pt x="75098" y="44048"/>
                  </a:lnTo>
                  <a:lnTo>
                    <a:pt x="112327" y="20379"/>
                  </a:lnTo>
                  <a:lnTo>
                    <a:pt x="154531" y="5295"/>
                  </a:lnTo>
                  <a:lnTo>
                    <a:pt x="200506" y="0"/>
                  </a:lnTo>
                  <a:lnTo>
                    <a:pt x="246482" y="5295"/>
                  </a:lnTo>
                  <a:lnTo>
                    <a:pt x="288686" y="20379"/>
                  </a:lnTo>
                  <a:lnTo>
                    <a:pt x="325915" y="44048"/>
                  </a:lnTo>
                  <a:lnTo>
                    <a:pt x="356965" y="75098"/>
                  </a:lnTo>
                  <a:lnTo>
                    <a:pt x="380634" y="112327"/>
                  </a:lnTo>
                  <a:lnTo>
                    <a:pt x="395718" y="154531"/>
                  </a:lnTo>
                  <a:lnTo>
                    <a:pt x="401013" y="200506"/>
                  </a:lnTo>
                  <a:lnTo>
                    <a:pt x="395718" y="246482"/>
                  </a:lnTo>
                  <a:lnTo>
                    <a:pt x="380634" y="288686"/>
                  </a:lnTo>
                  <a:lnTo>
                    <a:pt x="356965" y="325915"/>
                  </a:lnTo>
                  <a:lnTo>
                    <a:pt x="325915" y="356965"/>
                  </a:lnTo>
                  <a:lnTo>
                    <a:pt x="288686" y="380634"/>
                  </a:lnTo>
                  <a:lnTo>
                    <a:pt x="246482" y="395718"/>
                  </a:lnTo>
                  <a:lnTo>
                    <a:pt x="200506" y="401013"/>
                  </a:lnTo>
                  <a:close/>
                </a:path>
              </a:pathLst>
            </a:custGeom>
            <a:noFill/>
            <a:ln cap="flat" cmpd="sng" w="104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8" name="Google Shape;568;p2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9361830" y="9570106"/>
              <a:ext cx="897857" cy="3250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9" name="Google Shape;569;p21"/>
          <p:cNvSpPr txBox="1"/>
          <p:nvPr/>
        </p:nvSpPr>
        <p:spPr>
          <a:xfrm>
            <a:off x="9220403" y="9433000"/>
            <a:ext cx="18597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Legal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0" name="Google Shape;570;p2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2356891" y="9567614"/>
            <a:ext cx="671770" cy="253123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21"/>
          <p:cNvSpPr txBox="1"/>
          <p:nvPr/>
        </p:nvSpPr>
        <p:spPr>
          <a:xfrm>
            <a:off x="12474122" y="9449550"/>
            <a:ext cx="12012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1.6%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72" name="Google Shape;572;p21"/>
          <p:cNvGrpSpPr/>
          <p:nvPr/>
        </p:nvGrpSpPr>
        <p:grpSpPr>
          <a:xfrm>
            <a:off x="8599199" y="7589611"/>
            <a:ext cx="10110482" cy="2311362"/>
            <a:chOff x="8599199" y="7589611"/>
            <a:chExt cx="10110482" cy="2311362"/>
          </a:xfrm>
        </p:grpSpPr>
        <p:sp>
          <p:nvSpPr>
            <p:cNvPr id="573" name="Google Shape;573;p21"/>
            <p:cNvSpPr/>
            <p:nvPr/>
          </p:nvSpPr>
          <p:spPr>
            <a:xfrm>
              <a:off x="8599199" y="9499653"/>
              <a:ext cx="401320" cy="401320"/>
            </a:xfrm>
            <a:custGeom>
              <a:rect b="b" l="l" r="r" t="t"/>
              <a:pathLst>
                <a:path extrusionOk="0" h="401320" w="401320">
                  <a:moveTo>
                    <a:pt x="200506" y="0"/>
                  </a:moveTo>
                  <a:lnTo>
                    <a:pt x="154531" y="5295"/>
                  </a:lnTo>
                  <a:lnTo>
                    <a:pt x="112327" y="20379"/>
                  </a:lnTo>
                  <a:lnTo>
                    <a:pt x="75098" y="44048"/>
                  </a:lnTo>
                  <a:lnTo>
                    <a:pt x="44048" y="75098"/>
                  </a:lnTo>
                  <a:lnTo>
                    <a:pt x="20379" y="112327"/>
                  </a:lnTo>
                  <a:lnTo>
                    <a:pt x="5295" y="154531"/>
                  </a:lnTo>
                  <a:lnTo>
                    <a:pt x="0" y="200506"/>
                  </a:lnTo>
                  <a:lnTo>
                    <a:pt x="5295" y="246482"/>
                  </a:lnTo>
                  <a:lnTo>
                    <a:pt x="20379" y="288686"/>
                  </a:lnTo>
                  <a:lnTo>
                    <a:pt x="44048" y="325915"/>
                  </a:lnTo>
                  <a:lnTo>
                    <a:pt x="75098" y="356965"/>
                  </a:lnTo>
                  <a:lnTo>
                    <a:pt x="112327" y="380634"/>
                  </a:lnTo>
                  <a:lnTo>
                    <a:pt x="154531" y="395718"/>
                  </a:lnTo>
                  <a:lnTo>
                    <a:pt x="200506" y="401013"/>
                  </a:lnTo>
                  <a:lnTo>
                    <a:pt x="246482" y="395718"/>
                  </a:lnTo>
                  <a:lnTo>
                    <a:pt x="288686" y="380634"/>
                  </a:lnTo>
                  <a:lnTo>
                    <a:pt x="325915" y="356965"/>
                  </a:lnTo>
                  <a:lnTo>
                    <a:pt x="356965" y="325915"/>
                  </a:lnTo>
                  <a:lnTo>
                    <a:pt x="380634" y="288686"/>
                  </a:lnTo>
                  <a:lnTo>
                    <a:pt x="395718" y="246482"/>
                  </a:lnTo>
                  <a:lnTo>
                    <a:pt x="401013" y="200506"/>
                  </a:lnTo>
                  <a:lnTo>
                    <a:pt x="395718" y="154531"/>
                  </a:lnTo>
                  <a:lnTo>
                    <a:pt x="380634" y="112327"/>
                  </a:lnTo>
                  <a:lnTo>
                    <a:pt x="356965" y="75098"/>
                  </a:lnTo>
                  <a:lnTo>
                    <a:pt x="325915" y="44048"/>
                  </a:lnTo>
                  <a:lnTo>
                    <a:pt x="288686" y="20379"/>
                  </a:lnTo>
                  <a:lnTo>
                    <a:pt x="246482" y="5295"/>
                  </a:lnTo>
                  <a:lnTo>
                    <a:pt x="200506" y="0"/>
                  </a:lnTo>
                  <a:close/>
                </a:path>
              </a:pathLst>
            </a:custGeom>
            <a:solidFill>
              <a:srgbClr val="1BA6C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1"/>
            <p:cNvSpPr/>
            <p:nvPr/>
          </p:nvSpPr>
          <p:spPr>
            <a:xfrm>
              <a:off x="8599199" y="9499653"/>
              <a:ext cx="401320" cy="401320"/>
            </a:xfrm>
            <a:custGeom>
              <a:rect b="b" l="l" r="r" t="t"/>
              <a:pathLst>
                <a:path extrusionOk="0" h="401320" w="401320">
                  <a:moveTo>
                    <a:pt x="200506" y="401013"/>
                  </a:moveTo>
                  <a:lnTo>
                    <a:pt x="154531" y="395718"/>
                  </a:lnTo>
                  <a:lnTo>
                    <a:pt x="112327" y="380634"/>
                  </a:lnTo>
                  <a:lnTo>
                    <a:pt x="75098" y="356965"/>
                  </a:lnTo>
                  <a:lnTo>
                    <a:pt x="44048" y="325915"/>
                  </a:lnTo>
                  <a:lnTo>
                    <a:pt x="20379" y="288686"/>
                  </a:lnTo>
                  <a:lnTo>
                    <a:pt x="5295" y="246482"/>
                  </a:lnTo>
                  <a:lnTo>
                    <a:pt x="0" y="200506"/>
                  </a:lnTo>
                  <a:lnTo>
                    <a:pt x="5295" y="154531"/>
                  </a:lnTo>
                  <a:lnTo>
                    <a:pt x="20379" y="112327"/>
                  </a:lnTo>
                  <a:lnTo>
                    <a:pt x="44048" y="75098"/>
                  </a:lnTo>
                  <a:lnTo>
                    <a:pt x="75098" y="44048"/>
                  </a:lnTo>
                  <a:lnTo>
                    <a:pt x="112327" y="20379"/>
                  </a:lnTo>
                  <a:lnTo>
                    <a:pt x="154531" y="5295"/>
                  </a:lnTo>
                  <a:lnTo>
                    <a:pt x="200506" y="0"/>
                  </a:lnTo>
                  <a:lnTo>
                    <a:pt x="246482" y="5295"/>
                  </a:lnTo>
                  <a:lnTo>
                    <a:pt x="288686" y="20379"/>
                  </a:lnTo>
                  <a:lnTo>
                    <a:pt x="325915" y="44048"/>
                  </a:lnTo>
                  <a:lnTo>
                    <a:pt x="356965" y="75098"/>
                  </a:lnTo>
                  <a:lnTo>
                    <a:pt x="380634" y="112327"/>
                  </a:lnTo>
                  <a:lnTo>
                    <a:pt x="395718" y="154531"/>
                  </a:lnTo>
                  <a:lnTo>
                    <a:pt x="401013" y="200506"/>
                  </a:lnTo>
                  <a:lnTo>
                    <a:pt x="395718" y="246482"/>
                  </a:lnTo>
                  <a:lnTo>
                    <a:pt x="380634" y="288686"/>
                  </a:lnTo>
                  <a:lnTo>
                    <a:pt x="356965" y="325915"/>
                  </a:lnTo>
                  <a:lnTo>
                    <a:pt x="325915" y="356965"/>
                  </a:lnTo>
                  <a:lnTo>
                    <a:pt x="288686" y="380634"/>
                  </a:lnTo>
                  <a:lnTo>
                    <a:pt x="246482" y="395718"/>
                  </a:lnTo>
                  <a:lnTo>
                    <a:pt x="200506" y="401013"/>
                  </a:lnTo>
                  <a:close/>
                </a:path>
              </a:pathLst>
            </a:custGeom>
            <a:noFill/>
            <a:ln cap="flat" cmpd="sng" w="104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75" name="Google Shape;575;p21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4938540" y="7592093"/>
              <a:ext cx="288001" cy="2481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6" name="Google Shape;576;p21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7937496" y="7589611"/>
              <a:ext cx="772185" cy="2531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7" name="Google Shape;577;p21"/>
          <p:cNvSpPr txBox="1"/>
          <p:nvPr/>
        </p:nvSpPr>
        <p:spPr>
          <a:xfrm>
            <a:off x="18155156" y="7471525"/>
            <a:ext cx="8628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3.9%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78" name="Google Shape;578;p21"/>
          <p:cNvGrpSpPr/>
          <p:nvPr/>
        </p:nvGrpSpPr>
        <p:grpSpPr>
          <a:xfrm>
            <a:off x="14175906" y="7521617"/>
            <a:ext cx="4675111" cy="1049178"/>
            <a:chOff x="14175906" y="7521617"/>
            <a:chExt cx="4675111" cy="1049178"/>
          </a:xfrm>
        </p:grpSpPr>
        <p:sp>
          <p:nvSpPr>
            <p:cNvPr id="579" name="Google Shape;579;p21"/>
            <p:cNvSpPr/>
            <p:nvPr/>
          </p:nvSpPr>
          <p:spPr>
            <a:xfrm>
              <a:off x="14175906" y="7521617"/>
              <a:ext cx="401319" cy="401320"/>
            </a:xfrm>
            <a:custGeom>
              <a:rect b="b" l="l" r="r" t="t"/>
              <a:pathLst>
                <a:path extrusionOk="0" h="401320" w="401319">
                  <a:moveTo>
                    <a:pt x="200506" y="0"/>
                  </a:moveTo>
                  <a:lnTo>
                    <a:pt x="154531" y="5295"/>
                  </a:lnTo>
                  <a:lnTo>
                    <a:pt x="112327" y="20379"/>
                  </a:lnTo>
                  <a:lnTo>
                    <a:pt x="75098" y="44048"/>
                  </a:lnTo>
                  <a:lnTo>
                    <a:pt x="44048" y="75100"/>
                  </a:lnTo>
                  <a:lnTo>
                    <a:pt x="20379" y="112331"/>
                  </a:lnTo>
                  <a:lnTo>
                    <a:pt x="5295" y="154538"/>
                  </a:lnTo>
                  <a:lnTo>
                    <a:pt x="0" y="200517"/>
                  </a:lnTo>
                  <a:lnTo>
                    <a:pt x="5295" y="246488"/>
                  </a:lnTo>
                  <a:lnTo>
                    <a:pt x="20379" y="288690"/>
                  </a:lnTo>
                  <a:lnTo>
                    <a:pt x="44048" y="325917"/>
                  </a:lnTo>
                  <a:lnTo>
                    <a:pt x="75098" y="356966"/>
                  </a:lnTo>
                  <a:lnTo>
                    <a:pt x="112327" y="380634"/>
                  </a:lnTo>
                  <a:lnTo>
                    <a:pt x="154531" y="395718"/>
                  </a:lnTo>
                  <a:lnTo>
                    <a:pt x="200506" y="401013"/>
                  </a:lnTo>
                  <a:lnTo>
                    <a:pt x="246482" y="395718"/>
                  </a:lnTo>
                  <a:lnTo>
                    <a:pt x="288686" y="380634"/>
                  </a:lnTo>
                  <a:lnTo>
                    <a:pt x="325915" y="356966"/>
                  </a:lnTo>
                  <a:lnTo>
                    <a:pt x="356965" y="325917"/>
                  </a:lnTo>
                  <a:lnTo>
                    <a:pt x="380634" y="288690"/>
                  </a:lnTo>
                  <a:lnTo>
                    <a:pt x="395718" y="246488"/>
                  </a:lnTo>
                  <a:lnTo>
                    <a:pt x="401013" y="200517"/>
                  </a:lnTo>
                  <a:lnTo>
                    <a:pt x="395718" y="154538"/>
                  </a:lnTo>
                  <a:lnTo>
                    <a:pt x="380634" y="112331"/>
                  </a:lnTo>
                  <a:lnTo>
                    <a:pt x="356965" y="75100"/>
                  </a:lnTo>
                  <a:lnTo>
                    <a:pt x="325915" y="44048"/>
                  </a:lnTo>
                  <a:lnTo>
                    <a:pt x="288686" y="20379"/>
                  </a:lnTo>
                  <a:lnTo>
                    <a:pt x="246482" y="5295"/>
                  </a:lnTo>
                  <a:lnTo>
                    <a:pt x="200506" y="0"/>
                  </a:lnTo>
                  <a:close/>
                </a:path>
              </a:pathLst>
            </a:custGeom>
            <a:solidFill>
              <a:srgbClr val="3EA64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14175906" y="7521617"/>
              <a:ext cx="401319" cy="401320"/>
            </a:xfrm>
            <a:custGeom>
              <a:rect b="b" l="l" r="r" t="t"/>
              <a:pathLst>
                <a:path extrusionOk="0" h="401320" w="401319">
                  <a:moveTo>
                    <a:pt x="200506" y="401013"/>
                  </a:moveTo>
                  <a:lnTo>
                    <a:pt x="154531" y="395718"/>
                  </a:lnTo>
                  <a:lnTo>
                    <a:pt x="112327" y="380634"/>
                  </a:lnTo>
                  <a:lnTo>
                    <a:pt x="75098" y="356966"/>
                  </a:lnTo>
                  <a:lnTo>
                    <a:pt x="44048" y="325917"/>
                  </a:lnTo>
                  <a:lnTo>
                    <a:pt x="20379" y="288690"/>
                  </a:lnTo>
                  <a:lnTo>
                    <a:pt x="5295" y="246488"/>
                  </a:lnTo>
                  <a:lnTo>
                    <a:pt x="0" y="200517"/>
                  </a:lnTo>
                  <a:lnTo>
                    <a:pt x="5295" y="154538"/>
                  </a:lnTo>
                  <a:lnTo>
                    <a:pt x="20379" y="112331"/>
                  </a:lnTo>
                  <a:lnTo>
                    <a:pt x="44048" y="75100"/>
                  </a:lnTo>
                  <a:lnTo>
                    <a:pt x="75098" y="44048"/>
                  </a:lnTo>
                  <a:lnTo>
                    <a:pt x="112327" y="20379"/>
                  </a:lnTo>
                  <a:lnTo>
                    <a:pt x="154531" y="5295"/>
                  </a:lnTo>
                  <a:lnTo>
                    <a:pt x="200506" y="0"/>
                  </a:lnTo>
                  <a:lnTo>
                    <a:pt x="246482" y="5295"/>
                  </a:lnTo>
                  <a:lnTo>
                    <a:pt x="288686" y="20379"/>
                  </a:lnTo>
                  <a:lnTo>
                    <a:pt x="325915" y="44048"/>
                  </a:lnTo>
                  <a:lnTo>
                    <a:pt x="356965" y="75100"/>
                  </a:lnTo>
                  <a:lnTo>
                    <a:pt x="380634" y="112331"/>
                  </a:lnTo>
                  <a:lnTo>
                    <a:pt x="395718" y="154538"/>
                  </a:lnTo>
                  <a:lnTo>
                    <a:pt x="401013" y="200517"/>
                  </a:lnTo>
                  <a:lnTo>
                    <a:pt x="395718" y="246488"/>
                  </a:lnTo>
                  <a:lnTo>
                    <a:pt x="380634" y="288690"/>
                  </a:lnTo>
                  <a:lnTo>
                    <a:pt x="356965" y="325917"/>
                  </a:lnTo>
                  <a:lnTo>
                    <a:pt x="325915" y="356966"/>
                  </a:lnTo>
                  <a:lnTo>
                    <a:pt x="288686" y="380634"/>
                  </a:lnTo>
                  <a:lnTo>
                    <a:pt x="246482" y="395718"/>
                  </a:lnTo>
                  <a:lnTo>
                    <a:pt x="200506" y="401013"/>
                  </a:lnTo>
                  <a:close/>
                </a:path>
              </a:pathLst>
            </a:custGeom>
            <a:noFill/>
            <a:ln cap="flat" cmpd="sng" w="104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81" name="Google Shape;581;p21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4928215" y="8246502"/>
              <a:ext cx="1637981" cy="324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2" name="Google Shape;582;p21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7933590" y="8247235"/>
              <a:ext cx="917427" cy="2534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3" name="Google Shape;583;p21"/>
          <p:cNvSpPr txBox="1"/>
          <p:nvPr/>
        </p:nvSpPr>
        <p:spPr>
          <a:xfrm>
            <a:off x="18050817" y="8129500"/>
            <a:ext cx="10818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14.0%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84" name="Google Shape;584;p21"/>
          <p:cNvGrpSpPr/>
          <p:nvPr/>
        </p:nvGrpSpPr>
        <p:grpSpPr>
          <a:xfrm>
            <a:off x="14175906" y="8179585"/>
            <a:ext cx="2482162" cy="972533"/>
            <a:chOff x="14175906" y="8179585"/>
            <a:chExt cx="2482162" cy="972533"/>
          </a:xfrm>
        </p:grpSpPr>
        <p:sp>
          <p:nvSpPr>
            <p:cNvPr id="585" name="Google Shape;585;p21"/>
            <p:cNvSpPr/>
            <p:nvPr/>
          </p:nvSpPr>
          <p:spPr>
            <a:xfrm>
              <a:off x="14175906" y="8179585"/>
              <a:ext cx="401319" cy="401320"/>
            </a:xfrm>
            <a:custGeom>
              <a:rect b="b" l="l" r="r" t="t"/>
              <a:pathLst>
                <a:path extrusionOk="0" h="401320" w="401319">
                  <a:moveTo>
                    <a:pt x="200506" y="0"/>
                  </a:moveTo>
                  <a:lnTo>
                    <a:pt x="154531" y="5295"/>
                  </a:lnTo>
                  <a:lnTo>
                    <a:pt x="112327" y="20379"/>
                  </a:lnTo>
                  <a:lnTo>
                    <a:pt x="75098" y="44048"/>
                  </a:lnTo>
                  <a:lnTo>
                    <a:pt x="44048" y="75100"/>
                  </a:lnTo>
                  <a:lnTo>
                    <a:pt x="20379" y="112331"/>
                  </a:lnTo>
                  <a:lnTo>
                    <a:pt x="5295" y="154538"/>
                  </a:lnTo>
                  <a:lnTo>
                    <a:pt x="0" y="200517"/>
                  </a:lnTo>
                  <a:lnTo>
                    <a:pt x="5295" y="246488"/>
                  </a:lnTo>
                  <a:lnTo>
                    <a:pt x="20379" y="288690"/>
                  </a:lnTo>
                  <a:lnTo>
                    <a:pt x="44048" y="325917"/>
                  </a:lnTo>
                  <a:lnTo>
                    <a:pt x="75098" y="356966"/>
                  </a:lnTo>
                  <a:lnTo>
                    <a:pt x="112327" y="380634"/>
                  </a:lnTo>
                  <a:lnTo>
                    <a:pt x="154531" y="395718"/>
                  </a:lnTo>
                  <a:lnTo>
                    <a:pt x="200506" y="401013"/>
                  </a:lnTo>
                  <a:lnTo>
                    <a:pt x="246482" y="395718"/>
                  </a:lnTo>
                  <a:lnTo>
                    <a:pt x="288686" y="380634"/>
                  </a:lnTo>
                  <a:lnTo>
                    <a:pt x="325915" y="356966"/>
                  </a:lnTo>
                  <a:lnTo>
                    <a:pt x="356965" y="325917"/>
                  </a:lnTo>
                  <a:lnTo>
                    <a:pt x="380634" y="288690"/>
                  </a:lnTo>
                  <a:lnTo>
                    <a:pt x="395718" y="246488"/>
                  </a:lnTo>
                  <a:lnTo>
                    <a:pt x="401013" y="200517"/>
                  </a:lnTo>
                  <a:lnTo>
                    <a:pt x="395718" y="154538"/>
                  </a:lnTo>
                  <a:lnTo>
                    <a:pt x="380634" y="112331"/>
                  </a:lnTo>
                  <a:lnTo>
                    <a:pt x="356965" y="75100"/>
                  </a:lnTo>
                  <a:lnTo>
                    <a:pt x="325915" y="44048"/>
                  </a:lnTo>
                  <a:lnTo>
                    <a:pt x="288686" y="20379"/>
                  </a:lnTo>
                  <a:lnTo>
                    <a:pt x="246482" y="5295"/>
                  </a:lnTo>
                  <a:lnTo>
                    <a:pt x="200506" y="0"/>
                  </a:lnTo>
                  <a:close/>
                </a:path>
              </a:pathLst>
            </a:custGeom>
            <a:solidFill>
              <a:srgbClr val="2B358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14175906" y="8179585"/>
              <a:ext cx="401319" cy="401320"/>
            </a:xfrm>
            <a:custGeom>
              <a:rect b="b" l="l" r="r" t="t"/>
              <a:pathLst>
                <a:path extrusionOk="0" h="401320" w="401319">
                  <a:moveTo>
                    <a:pt x="200506" y="401013"/>
                  </a:moveTo>
                  <a:lnTo>
                    <a:pt x="154531" y="395718"/>
                  </a:lnTo>
                  <a:lnTo>
                    <a:pt x="112327" y="380634"/>
                  </a:lnTo>
                  <a:lnTo>
                    <a:pt x="75098" y="356966"/>
                  </a:lnTo>
                  <a:lnTo>
                    <a:pt x="44048" y="325917"/>
                  </a:lnTo>
                  <a:lnTo>
                    <a:pt x="20379" y="288690"/>
                  </a:lnTo>
                  <a:lnTo>
                    <a:pt x="5295" y="246488"/>
                  </a:lnTo>
                  <a:lnTo>
                    <a:pt x="0" y="200517"/>
                  </a:lnTo>
                  <a:lnTo>
                    <a:pt x="5295" y="154538"/>
                  </a:lnTo>
                  <a:lnTo>
                    <a:pt x="20379" y="112331"/>
                  </a:lnTo>
                  <a:lnTo>
                    <a:pt x="44048" y="75100"/>
                  </a:lnTo>
                  <a:lnTo>
                    <a:pt x="75098" y="44048"/>
                  </a:lnTo>
                  <a:lnTo>
                    <a:pt x="112327" y="20379"/>
                  </a:lnTo>
                  <a:lnTo>
                    <a:pt x="154531" y="5295"/>
                  </a:lnTo>
                  <a:lnTo>
                    <a:pt x="200506" y="0"/>
                  </a:lnTo>
                  <a:lnTo>
                    <a:pt x="246482" y="5295"/>
                  </a:lnTo>
                  <a:lnTo>
                    <a:pt x="288686" y="20379"/>
                  </a:lnTo>
                  <a:lnTo>
                    <a:pt x="325915" y="44048"/>
                  </a:lnTo>
                  <a:lnTo>
                    <a:pt x="356965" y="75100"/>
                  </a:lnTo>
                  <a:lnTo>
                    <a:pt x="380634" y="112331"/>
                  </a:lnTo>
                  <a:lnTo>
                    <a:pt x="395718" y="154538"/>
                  </a:lnTo>
                  <a:lnTo>
                    <a:pt x="401013" y="200517"/>
                  </a:lnTo>
                  <a:lnTo>
                    <a:pt x="395718" y="246488"/>
                  </a:lnTo>
                  <a:lnTo>
                    <a:pt x="380634" y="288690"/>
                  </a:lnTo>
                  <a:lnTo>
                    <a:pt x="356965" y="325917"/>
                  </a:lnTo>
                  <a:lnTo>
                    <a:pt x="325915" y="356966"/>
                  </a:lnTo>
                  <a:lnTo>
                    <a:pt x="288686" y="380634"/>
                  </a:lnTo>
                  <a:lnTo>
                    <a:pt x="246482" y="395718"/>
                  </a:lnTo>
                  <a:lnTo>
                    <a:pt x="200506" y="401013"/>
                  </a:lnTo>
                  <a:close/>
                </a:path>
              </a:pathLst>
            </a:custGeom>
            <a:noFill/>
            <a:ln cap="flat" cmpd="sng" w="104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87" name="Google Shape;587;p21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4938550" y="8901487"/>
              <a:ext cx="1719518" cy="2506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8" name="Google Shape;588;p21"/>
          <p:cNvSpPr txBox="1"/>
          <p:nvPr/>
        </p:nvSpPr>
        <p:spPr>
          <a:xfrm>
            <a:off x="14884703" y="8208250"/>
            <a:ext cx="22512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67335" lvl="0" marL="279400" marR="5080" rtl="0" algn="l">
              <a:lnSpc>
                <a:spcPct val="152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Compute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9" name="Google Shape;589;p2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7937495" y="8898650"/>
            <a:ext cx="766123" cy="253468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21"/>
          <p:cNvSpPr txBox="1"/>
          <p:nvPr/>
        </p:nvSpPr>
        <p:spPr>
          <a:xfrm>
            <a:off x="18155159" y="8780925"/>
            <a:ext cx="10818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3.0%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91" name="Google Shape;591;p21"/>
          <p:cNvGrpSpPr/>
          <p:nvPr/>
        </p:nvGrpSpPr>
        <p:grpSpPr>
          <a:xfrm>
            <a:off x="8434392" y="6716848"/>
            <a:ext cx="10698207" cy="2515492"/>
            <a:chOff x="8434392" y="6716848"/>
            <a:chExt cx="10698207" cy="2515492"/>
          </a:xfrm>
        </p:grpSpPr>
        <p:sp>
          <p:nvSpPr>
            <p:cNvPr id="592" name="Google Shape;592;p21"/>
            <p:cNvSpPr/>
            <p:nvPr/>
          </p:nvSpPr>
          <p:spPr>
            <a:xfrm>
              <a:off x="14175906" y="8831020"/>
              <a:ext cx="401319" cy="401320"/>
            </a:xfrm>
            <a:custGeom>
              <a:rect b="b" l="l" r="r" t="t"/>
              <a:pathLst>
                <a:path extrusionOk="0" h="401320" w="401319">
                  <a:moveTo>
                    <a:pt x="200506" y="0"/>
                  </a:moveTo>
                  <a:lnTo>
                    <a:pt x="154531" y="5295"/>
                  </a:lnTo>
                  <a:lnTo>
                    <a:pt x="112327" y="20379"/>
                  </a:lnTo>
                  <a:lnTo>
                    <a:pt x="75098" y="44048"/>
                  </a:lnTo>
                  <a:lnTo>
                    <a:pt x="44048" y="75098"/>
                  </a:lnTo>
                  <a:lnTo>
                    <a:pt x="20379" y="112327"/>
                  </a:lnTo>
                  <a:lnTo>
                    <a:pt x="5295" y="154531"/>
                  </a:lnTo>
                  <a:lnTo>
                    <a:pt x="0" y="200506"/>
                  </a:lnTo>
                  <a:lnTo>
                    <a:pt x="5295" y="246482"/>
                  </a:lnTo>
                  <a:lnTo>
                    <a:pt x="20379" y="288686"/>
                  </a:lnTo>
                  <a:lnTo>
                    <a:pt x="44048" y="325915"/>
                  </a:lnTo>
                  <a:lnTo>
                    <a:pt x="75098" y="356965"/>
                  </a:lnTo>
                  <a:lnTo>
                    <a:pt x="112327" y="380634"/>
                  </a:lnTo>
                  <a:lnTo>
                    <a:pt x="154531" y="395718"/>
                  </a:lnTo>
                  <a:lnTo>
                    <a:pt x="200506" y="401013"/>
                  </a:lnTo>
                  <a:lnTo>
                    <a:pt x="246482" y="395718"/>
                  </a:lnTo>
                  <a:lnTo>
                    <a:pt x="288686" y="380634"/>
                  </a:lnTo>
                  <a:lnTo>
                    <a:pt x="325915" y="356965"/>
                  </a:lnTo>
                  <a:lnTo>
                    <a:pt x="356965" y="325915"/>
                  </a:lnTo>
                  <a:lnTo>
                    <a:pt x="380634" y="288686"/>
                  </a:lnTo>
                  <a:lnTo>
                    <a:pt x="395718" y="246482"/>
                  </a:lnTo>
                  <a:lnTo>
                    <a:pt x="401013" y="200506"/>
                  </a:lnTo>
                  <a:lnTo>
                    <a:pt x="395718" y="154531"/>
                  </a:lnTo>
                  <a:lnTo>
                    <a:pt x="380634" y="112327"/>
                  </a:lnTo>
                  <a:lnTo>
                    <a:pt x="356965" y="75098"/>
                  </a:lnTo>
                  <a:lnTo>
                    <a:pt x="325915" y="44048"/>
                  </a:lnTo>
                  <a:lnTo>
                    <a:pt x="288686" y="20379"/>
                  </a:lnTo>
                  <a:lnTo>
                    <a:pt x="246482" y="5295"/>
                  </a:lnTo>
                  <a:lnTo>
                    <a:pt x="200506" y="0"/>
                  </a:lnTo>
                  <a:close/>
                </a:path>
              </a:pathLst>
            </a:custGeom>
            <a:solidFill>
              <a:srgbClr val="753C9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14175906" y="8831020"/>
              <a:ext cx="401319" cy="401320"/>
            </a:xfrm>
            <a:custGeom>
              <a:rect b="b" l="l" r="r" t="t"/>
              <a:pathLst>
                <a:path extrusionOk="0" h="401320" w="401319">
                  <a:moveTo>
                    <a:pt x="200506" y="401013"/>
                  </a:moveTo>
                  <a:lnTo>
                    <a:pt x="154531" y="395718"/>
                  </a:lnTo>
                  <a:lnTo>
                    <a:pt x="112327" y="380634"/>
                  </a:lnTo>
                  <a:lnTo>
                    <a:pt x="75098" y="356965"/>
                  </a:lnTo>
                  <a:lnTo>
                    <a:pt x="44048" y="325915"/>
                  </a:lnTo>
                  <a:lnTo>
                    <a:pt x="20379" y="288686"/>
                  </a:lnTo>
                  <a:lnTo>
                    <a:pt x="5295" y="246482"/>
                  </a:lnTo>
                  <a:lnTo>
                    <a:pt x="0" y="200506"/>
                  </a:lnTo>
                  <a:lnTo>
                    <a:pt x="5295" y="154531"/>
                  </a:lnTo>
                  <a:lnTo>
                    <a:pt x="20379" y="112327"/>
                  </a:lnTo>
                  <a:lnTo>
                    <a:pt x="44048" y="75098"/>
                  </a:lnTo>
                  <a:lnTo>
                    <a:pt x="75098" y="44048"/>
                  </a:lnTo>
                  <a:lnTo>
                    <a:pt x="112327" y="20379"/>
                  </a:lnTo>
                  <a:lnTo>
                    <a:pt x="154531" y="5295"/>
                  </a:lnTo>
                  <a:lnTo>
                    <a:pt x="200506" y="0"/>
                  </a:lnTo>
                  <a:lnTo>
                    <a:pt x="246482" y="5295"/>
                  </a:lnTo>
                  <a:lnTo>
                    <a:pt x="288686" y="20379"/>
                  </a:lnTo>
                  <a:lnTo>
                    <a:pt x="325915" y="44048"/>
                  </a:lnTo>
                  <a:lnTo>
                    <a:pt x="356965" y="75098"/>
                  </a:lnTo>
                  <a:lnTo>
                    <a:pt x="380634" y="112327"/>
                  </a:lnTo>
                  <a:lnTo>
                    <a:pt x="395718" y="154531"/>
                  </a:lnTo>
                  <a:lnTo>
                    <a:pt x="401013" y="200506"/>
                  </a:lnTo>
                  <a:lnTo>
                    <a:pt x="395718" y="246482"/>
                  </a:lnTo>
                  <a:lnTo>
                    <a:pt x="380634" y="288686"/>
                  </a:lnTo>
                  <a:lnTo>
                    <a:pt x="356965" y="325915"/>
                  </a:lnTo>
                  <a:lnTo>
                    <a:pt x="325915" y="356965"/>
                  </a:lnTo>
                  <a:lnTo>
                    <a:pt x="288686" y="380634"/>
                  </a:lnTo>
                  <a:lnTo>
                    <a:pt x="246482" y="395718"/>
                  </a:lnTo>
                  <a:lnTo>
                    <a:pt x="200506" y="401013"/>
                  </a:lnTo>
                  <a:close/>
                </a:path>
              </a:pathLst>
            </a:custGeom>
            <a:noFill/>
            <a:ln cap="flat" cmpd="sng" w="104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18675399" y="6716853"/>
              <a:ext cx="457200" cy="401320"/>
            </a:xfrm>
            <a:custGeom>
              <a:rect b="b" l="l" r="r" t="t"/>
              <a:pathLst>
                <a:path extrusionOk="0" h="401320" w="457200">
                  <a:moveTo>
                    <a:pt x="256721" y="0"/>
                  </a:moveTo>
                  <a:lnTo>
                    <a:pt x="0" y="0"/>
                  </a:lnTo>
                  <a:lnTo>
                    <a:pt x="0" y="401003"/>
                  </a:lnTo>
                  <a:lnTo>
                    <a:pt x="256630" y="401003"/>
                  </a:lnTo>
                  <a:lnTo>
                    <a:pt x="302605" y="395708"/>
                  </a:lnTo>
                  <a:lnTo>
                    <a:pt x="344808" y="380624"/>
                  </a:lnTo>
                  <a:lnTo>
                    <a:pt x="382035" y="356955"/>
                  </a:lnTo>
                  <a:lnTo>
                    <a:pt x="413083" y="325904"/>
                  </a:lnTo>
                  <a:lnTo>
                    <a:pt x="436750" y="288675"/>
                  </a:lnTo>
                  <a:lnTo>
                    <a:pt x="451832" y="246471"/>
                  </a:lnTo>
                  <a:lnTo>
                    <a:pt x="457127" y="200496"/>
                  </a:lnTo>
                  <a:lnTo>
                    <a:pt x="451832" y="154524"/>
                  </a:lnTo>
                  <a:lnTo>
                    <a:pt x="436750" y="112323"/>
                  </a:lnTo>
                  <a:lnTo>
                    <a:pt x="413083" y="75096"/>
                  </a:lnTo>
                  <a:lnTo>
                    <a:pt x="382035" y="44047"/>
                  </a:lnTo>
                  <a:lnTo>
                    <a:pt x="344808" y="20378"/>
                  </a:lnTo>
                  <a:lnTo>
                    <a:pt x="302605" y="5295"/>
                  </a:lnTo>
                  <a:lnTo>
                    <a:pt x="256721" y="0"/>
                  </a:lnTo>
                  <a:close/>
                </a:path>
              </a:pathLst>
            </a:custGeom>
            <a:solidFill>
              <a:srgbClr val="9E1C2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17736956" y="6716853"/>
              <a:ext cx="1330325" cy="401320"/>
            </a:xfrm>
            <a:custGeom>
              <a:rect b="b" l="l" r="r" t="t"/>
              <a:pathLst>
                <a:path extrusionOk="0" h="401320" w="1330325">
                  <a:moveTo>
                    <a:pt x="1195164" y="0"/>
                  </a:moveTo>
                  <a:lnTo>
                    <a:pt x="0" y="0"/>
                  </a:lnTo>
                  <a:lnTo>
                    <a:pt x="0" y="401003"/>
                  </a:lnTo>
                  <a:lnTo>
                    <a:pt x="1195073" y="401003"/>
                  </a:lnTo>
                  <a:lnTo>
                    <a:pt x="1241048" y="395708"/>
                  </a:lnTo>
                  <a:lnTo>
                    <a:pt x="1283250" y="380624"/>
                  </a:lnTo>
                  <a:lnTo>
                    <a:pt x="1320477" y="356955"/>
                  </a:lnTo>
                  <a:lnTo>
                    <a:pt x="1330085" y="347347"/>
                  </a:lnTo>
                  <a:lnTo>
                    <a:pt x="1330085" y="53655"/>
                  </a:lnTo>
                  <a:lnTo>
                    <a:pt x="1320477" y="44047"/>
                  </a:lnTo>
                  <a:lnTo>
                    <a:pt x="1283250" y="20378"/>
                  </a:lnTo>
                  <a:lnTo>
                    <a:pt x="1241048" y="5295"/>
                  </a:lnTo>
                  <a:lnTo>
                    <a:pt x="1195164" y="0"/>
                  </a:lnTo>
                  <a:close/>
                </a:path>
              </a:pathLst>
            </a:custGeom>
            <a:solidFill>
              <a:srgbClr val="1BA6C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18375073" y="6716853"/>
              <a:ext cx="556259" cy="401320"/>
            </a:xfrm>
            <a:custGeom>
              <a:rect b="b" l="l" r="r" t="t"/>
              <a:pathLst>
                <a:path extrusionOk="0" h="401320" w="556259">
                  <a:moveTo>
                    <a:pt x="0" y="401003"/>
                  </a:moveTo>
                  <a:lnTo>
                    <a:pt x="556066" y="401003"/>
                  </a:lnTo>
                  <a:lnTo>
                    <a:pt x="556066" y="0"/>
                  </a:lnTo>
                  <a:lnTo>
                    <a:pt x="0" y="0"/>
                  </a:lnTo>
                  <a:lnTo>
                    <a:pt x="0" y="401003"/>
                  </a:lnTo>
                  <a:close/>
                </a:path>
              </a:pathLst>
            </a:custGeom>
            <a:solidFill>
              <a:srgbClr val="753C9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17736946" y="6716853"/>
              <a:ext cx="638175" cy="401320"/>
            </a:xfrm>
            <a:custGeom>
              <a:rect b="b" l="l" r="r" t="t"/>
              <a:pathLst>
                <a:path extrusionOk="0" h="401320" w="638175">
                  <a:moveTo>
                    <a:pt x="0" y="401003"/>
                  </a:moveTo>
                  <a:lnTo>
                    <a:pt x="638127" y="401003"/>
                  </a:lnTo>
                  <a:lnTo>
                    <a:pt x="638127" y="0"/>
                  </a:lnTo>
                  <a:lnTo>
                    <a:pt x="0" y="0"/>
                  </a:lnTo>
                  <a:lnTo>
                    <a:pt x="0" y="401003"/>
                  </a:lnTo>
                  <a:close/>
                </a:path>
              </a:pathLst>
            </a:custGeom>
            <a:solidFill>
              <a:srgbClr val="3EA64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16436044" y="6716853"/>
              <a:ext cx="1301115" cy="401320"/>
            </a:xfrm>
            <a:custGeom>
              <a:rect b="b" l="l" r="r" t="t"/>
              <a:pathLst>
                <a:path extrusionOk="0" h="401320" w="1301115">
                  <a:moveTo>
                    <a:pt x="0" y="401003"/>
                  </a:moveTo>
                  <a:lnTo>
                    <a:pt x="1300902" y="401003"/>
                  </a:lnTo>
                  <a:lnTo>
                    <a:pt x="1300902" y="0"/>
                  </a:lnTo>
                  <a:lnTo>
                    <a:pt x="0" y="0"/>
                  </a:lnTo>
                  <a:lnTo>
                    <a:pt x="0" y="401003"/>
                  </a:ln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14017038" y="6716853"/>
              <a:ext cx="2419350" cy="401320"/>
            </a:xfrm>
            <a:custGeom>
              <a:rect b="b" l="l" r="r" t="t"/>
              <a:pathLst>
                <a:path extrusionOk="0" h="401320" w="2419350">
                  <a:moveTo>
                    <a:pt x="2419004" y="0"/>
                  </a:moveTo>
                  <a:lnTo>
                    <a:pt x="0" y="0"/>
                  </a:lnTo>
                  <a:lnTo>
                    <a:pt x="0" y="401003"/>
                  </a:lnTo>
                  <a:lnTo>
                    <a:pt x="2419004" y="401003"/>
                  </a:lnTo>
                  <a:lnTo>
                    <a:pt x="2419004" y="0"/>
                  </a:lnTo>
                  <a:close/>
                </a:path>
              </a:pathLst>
            </a:custGeom>
            <a:solidFill>
              <a:srgbClr val="2B358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8434392" y="6716848"/>
              <a:ext cx="6174740" cy="401320"/>
            </a:xfrm>
            <a:custGeom>
              <a:rect b="b" l="l" r="r" t="t"/>
              <a:pathLst>
                <a:path extrusionOk="0" h="401320" w="6174740">
                  <a:moveTo>
                    <a:pt x="6174722" y="0"/>
                  </a:moveTo>
                  <a:lnTo>
                    <a:pt x="200454" y="0"/>
                  </a:lnTo>
                  <a:lnTo>
                    <a:pt x="154531" y="5299"/>
                  </a:lnTo>
                  <a:lnTo>
                    <a:pt x="112327" y="20383"/>
                  </a:lnTo>
                  <a:lnTo>
                    <a:pt x="75098" y="44051"/>
                  </a:lnTo>
                  <a:lnTo>
                    <a:pt x="44048" y="75101"/>
                  </a:lnTo>
                  <a:lnTo>
                    <a:pt x="20379" y="112328"/>
                  </a:lnTo>
                  <a:lnTo>
                    <a:pt x="5295" y="154529"/>
                  </a:lnTo>
                  <a:lnTo>
                    <a:pt x="0" y="200500"/>
                  </a:lnTo>
                  <a:lnTo>
                    <a:pt x="5295" y="246476"/>
                  </a:lnTo>
                  <a:lnTo>
                    <a:pt x="20379" y="288680"/>
                  </a:lnTo>
                  <a:lnTo>
                    <a:pt x="44048" y="325909"/>
                  </a:lnTo>
                  <a:lnTo>
                    <a:pt x="75098" y="356959"/>
                  </a:lnTo>
                  <a:lnTo>
                    <a:pt x="112327" y="380628"/>
                  </a:lnTo>
                  <a:lnTo>
                    <a:pt x="154531" y="395712"/>
                  </a:lnTo>
                  <a:lnTo>
                    <a:pt x="200506" y="401007"/>
                  </a:lnTo>
                  <a:lnTo>
                    <a:pt x="6174722" y="401007"/>
                  </a:lnTo>
                  <a:lnTo>
                    <a:pt x="6174722" y="0"/>
                  </a:lnTo>
                  <a:close/>
                </a:path>
              </a:pathLst>
            </a:custGeom>
            <a:solidFill>
              <a:srgbClr val="2B6DB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descr="$PPTXTitle" id="601" name="Google Shape;601;p21"/>
          <p:cNvSpPr txBox="1"/>
          <p:nvPr>
            <p:ph type="title"/>
          </p:nvPr>
        </p:nvSpPr>
        <p:spPr>
          <a:xfrm>
            <a:off x="1139184" y="999426"/>
            <a:ext cx="10696500" cy="9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 ExtraBold"/>
                <a:ea typeface="Montserrat ExtraBold"/>
                <a:cs typeface="Montserrat ExtraBold"/>
                <a:sym typeface="Montserrat ExtraBold"/>
              </a:rPr>
              <a:t>Ask</a:t>
            </a:r>
            <a:endParaRPr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02" name="Google Shape;602;p21"/>
          <p:cNvSpPr txBox="1"/>
          <p:nvPr/>
        </p:nvSpPr>
        <p:spPr>
          <a:xfrm>
            <a:off x="14884703" y="8839213"/>
            <a:ext cx="22512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67335" lvl="0" marL="279400" marR="5080" rtl="0" algn="l">
              <a:lnSpc>
                <a:spcPct val="152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Hardware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3" name="Google Shape;603;p21"/>
          <p:cNvSpPr txBox="1"/>
          <p:nvPr/>
        </p:nvSpPr>
        <p:spPr>
          <a:xfrm>
            <a:off x="14884703" y="7476350"/>
            <a:ext cx="22512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67335" lvl="0" marL="279400" marR="5080" rtl="0" algn="l">
              <a:lnSpc>
                <a:spcPct val="152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IP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8"/>
          <p:cNvGrpSpPr/>
          <p:nvPr/>
        </p:nvGrpSpPr>
        <p:grpSpPr>
          <a:xfrm>
            <a:off x="0" y="0"/>
            <a:ext cx="20083496" cy="11308555"/>
            <a:chOff x="0" y="0"/>
            <a:chExt cx="20083496" cy="11308555"/>
          </a:xfrm>
        </p:grpSpPr>
        <p:pic>
          <p:nvPicPr>
            <p:cNvPr id="62" name="Google Shape;62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20083496" cy="113085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Google Shape;63;p8"/>
            <p:cNvSpPr/>
            <p:nvPr/>
          </p:nvSpPr>
          <p:spPr>
            <a:xfrm>
              <a:off x="1609849" y="8078707"/>
              <a:ext cx="977264" cy="977265"/>
            </a:xfrm>
            <a:custGeom>
              <a:rect b="b" l="l" r="r" t="t"/>
              <a:pathLst>
                <a:path extrusionOk="0" h="977265" w="977264">
                  <a:moveTo>
                    <a:pt x="976975" y="488477"/>
                  </a:moveTo>
                  <a:lnTo>
                    <a:pt x="974739" y="535523"/>
                  </a:lnTo>
                  <a:lnTo>
                    <a:pt x="968167" y="581303"/>
                  </a:lnTo>
                  <a:lnTo>
                    <a:pt x="957464" y="625613"/>
                  </a:lnTo>
                  <a:lnTo>
                    <a:pt x="942834" y="668249"/>
                  </a:lnTo>
                  <a:lnTo>
                    <a:pt x="924482" y="709004"/>
                  </a:lnTo>
                  <a:lnTo>
                    <a:pt x="902614" y="747676"/>
                  </a:lnTo>
                  <a:lnTo>
                    <a:pt x="877433" y="784059"/>
                  </a:lnTo>
                  <a:lnTo>
                    <a:pt x="849145" y="817948"/>
                  </a:lnTo>
                  <a:lnTo>
                    <a:pt x="817954" y="849138"/>
                  </a:lnTo>
                  <a:lnTo>
                    <a:pt x="784065" y="877426"/>
                  </a:lnTo>
                  <a:lnTo>
                    <a:pt x="747682" y="902606"/>
                  </a:lnTo>
                  <a:lnTo>
                    <a:pt x="709010" y="924474"/>
                  </a:lnTo>
                  <a:lnTo>
                    <a:pt x="668255" y="942825"/>
                  </a:lnTo>
                  <a:lnTo>
                    <a:pt x="625620" y="957454"/>
                  </a:lnTo>
                  <a:lnTo>
                    <a:pt x="581311" y="968157"/>
                  </a:lnTo>
                  <a:lnTo>
                    <a:pt x="535532" y="974728"/>
                  </a:lnTo>
                  <a:lnTo>
                    <a:pt x="488487" y="976965"/>
                  </a:lnTo>
                  <a:lnTo>
                    <a:pt x="441443" y="974728"/>
                  </a:lnTo>
                  <a:lnTo>
                    <a:pt x="395664" y="968157"/>
                  </a:lnTo>
                  <a:lnTo>
                    <a:pt x="351354" y="957454"/>
                  </a:lnTo>
                  <a:lnTo>
                    <a:pt x="308720" y="942825"/>
                  </a:lnTo>
                  <a:lnTo>
                    <a:pt x="267964" y="924474"/>
                  </a:lnTo>
                  <a:lnTo>
                    <a:pt x="229293" y="902606"/>
                  </a:lnTo>
                  <a:lnTo>
                    <a:pt x="192910" y="877426"/>
                  </a:lnTo>
                  <a:lnTo>
                    <a:pt x="159021" y="849138"/>
                  </a:lnTo>
                  <a:lnTo>
                    <a:pt x="127829" y="817948"/>
                  </a:lnTo>
                  <a:lnTo>
                    <a:pt x="99541" y="784059"/>
                  </a:lnTo>
                  <a:lnTo>
                    <a:pt x="74360" y="747676"/>
                  </a:lnTo>
                  <a:lnTo>
                    <a:pt x="52492" y="709004"/>
                  </a:lnTo>
                  <a:lnTo>
                    <a:pt x="34141" y="668249"/>
                  </a:lnTo>
                  <a:lnTo>
                    <a:pt x="19511" y="625613"/>
                  </a:lnTo>
                  <a:lnTo>
                    <a:pt x="8808" y="581303"/>
                  </a:lnTo>
                  <a:lnTo>
                    <a:pt x="2236" y="535523"/>
                  </a:lnTo>
                  <a:lnTo>
                    <a:pt x="0" y="488477"/>
                  </a:lnTo>
                  <a:lnTo>
                    <a:pt x="2236" y="441433"/>
                  </a:lnTo>
                  <a:lnTo>
                    <a:pt x="8808" y="395654"/>
                  </a:lnTo>
                  <a:lnTo>
                    <a:pt x="19511" y="351345"/>
                  </a:lnTo>
                  <a:lnTo>
                    <a:pt x="34141" y="308711"/>
                  </a:lnTo>
                  <a:lnTo>
                    <a:pt x="52492" y="267956"/>
                  </a:lnTo>
                  <a:lnTo>
                    <a:pt x="74360" y="229285"/>
                  </a:lnTo>
                  <a:lnTo>
                    <a:pt x="99541" y="192903"/>
                  </a:lnTo>
                  <a:lnTo>
                    <a:pt x="127829" y="159015"/>
                  </a:lnTo>
                  <a:lnTo>
                    <a:pt x="159021" y="127825"/>
                  </a:lnTo>
                  <a:lnTo>
                    <a:pt x="192910" y="99537"/>
                  </a:lnTo>
                  <a:lnTo>
                    <a:pt x="229293" y="74357"/>
                  </a:lnTo>
                  <a:lnTo>
                    <a:pt x="267964" y="52490"/>
                  </a:lnTo>
                  <a:lnTo>
                    <a:pt x="308720" y="34139"/>
                  </a:lnTo>
                  <a:lnTo>
                    <a:pt x="351354" y="19510"/>
                  </a:lnTo>
                  <a:lnTo>
                    <a:pt x="395664" y="8807"/>
                  </a:lnTo>
                  <a:lnTo>
                    <a:pt x="441443" y="2236"/>
                  </a:lnTo>
                  <a:lnTo>
                    <a:pt x="488487" y="0"/>
                  </a:lnTo>
                  <a:lnTo>
                    <a:pt x="535532" y="2236"/>
                  </a:lnTo>
                  <a:lnTo>
                    <a:pt x="581311" y="8807"/>
                  </a:lnTo>
                  <a:lnTo>
                    <a:pt x="625620" y="19510"/>
                  </a:lnTo>
                  <a:lnTo>
                    <a:pt x="668255" y="34139"/>
                  </a:lnTo>
                  <a:lnTo>
                    <a:pt x="709010" y="52490"/>
                  </a:lnTo>
                  <a:lnTo>
                    <a:pt x="747682" y="74357"/>
                  </a:lnTo>
                  <a:lnTo>
                    <a:pt x="784065" y="99537"/>
                  </a:lnTo>
                  <a:lnTo>
                    <a:pt x="817954" y="127825"/>
                  </a:lnTo>
                  <a:lnTo>
                    <a:pt x="849145" y="159015"/>
                  </a:lnTo>
                  <a:lnTo>
                    <a:pt x="877433" y="192903"/>
                  </a:lnTo>
                  <a:lnTo>
                    <a:pt x="902614" y="229285"/>
                  </a:lnTo>
                  <a:lnTo>
                    <a:pt x="924482" y="267956"/>
                  </a:lnTo>
                  <a:lnTo>
                    <a:pt x="942834" y="308711"/>
                  </a:lnTo>
                  <a:lnTo>
                    <a:pt x="957464" y="351345"/>
                  </a:lnTo>
                  <a:lnTo>
                    <a:pt x="968167" y="395654"/>
                  </a:lnTo>
                  <a:lnTo>
                    <a:pt x="974739" y="441433"/>
                  </a:lnTo>
                  <a:lnTo>
                    <a:pt x="976975" y="488477"/>
                  </a:lnTo>
                  <a:close/>
                </a:path>
              </a:pathLst>
            </a:custGeom>
            <a:noFill/>
            <a:ln cap="flat" cmpd="sng" w="16850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8"/>
            <p:cNvSpPr/>
            <p:nvPr/>
          </p:nvSpPr>
          <p:spPr>
            <a:xfrm>
              <a:off x="1522499" y="7991349"/>
              <a:ext cx="1151889" cy="1151890"/>
            </a:xfrm>
            <a:custGeom>
              <a:rect b="b" l="l" r="r" t="t"/>
              <a:pathLst>
                <a:path extrusionOk="0" h="1151890" w="1151889">
                  <a:moveTo>
                    <a:pt x="1151682" y="575835"/>
                  </a:moveTo>
                  <a:lnTo>
                    <a:pt x="1149773" y="623064"/>
                  </a:lnTo>
                  <a:lnTo>
                    <a:pt x="1144145" y="669241"/>
                  </a:lnTo>
                  <a:lnTo>
                    <a:pt x="1134946" y="714218"/>
                  </a:lnTo>
                  <a:lnTo>
                    <a:pt x="1122325" y="757848"/>
                  </a:lnTo>
                  <a:lnTo>
                    <a:pt x="1106429" y="799981"/>
                  </a:lnTo>
                  <a:lnTo>
                    <a:pt x="1087407" y="840470"/>
                  </a:lnTo>
                  <a:lnTo>
                    <a:pt x="1065407" y="879167"/>
                  </a:lnTo>
                  <a:lnTo>
                    <a:pt x="1040577" y="915923"/>
                  </a:lnTo>
                  <a:lnTo>
                    <a:pt x="1013066" y="950590"/>
                  </a:lnTo>
                  <a:lnTo>
                    <a:pt x="983021" y="983021"/>
                  </a:lnTo>
                  <a:lnTo>
                    <a:pt x="950590" y="1013066"/>
                  </a:lnTo>
                  <a:lnTo>
                    <a:pt x="915923" y="1040577"/>
                  </a:lnTo>
                  <a:lnTo>
                    <a:pt x="879167" y="1065407"/>
                  </a:lnTo>
                  <a:lnTo>
                    <a:pt x="840470" y="1087407"/>
                  </a:lnTo>
                  <a:lnTo>
                    <a:pt x="799981" y="1106429"/>
                  </a:lnTo>
                  <a:lnTo>
                    <a:pt x="757848" y="1122325"/>
                  </a:lnTo>
                  <a:lnTo>
                    <a:pt x="714218" y="1134946"/>
                  </a:lnTo>
                  <a:lnTo>
                    <a:pt x="669241" y="1144145"/>
                  </a:lnTo>
                  <a:lnTo>
                    <a:pt x="623064" y="1149773"/>
                  </a:lnTo>
                  <a:lnTo>
                    <a:pt x="575835" y="1151682"/>
                  </a:lnTo>
                  <a:lnTo>
                    <a:pt x="528607" y="1149773"/>
                  </a:lnTo>
                  <a:lnTo>
                    <a:pt x="482430" y="1144145"/>
                  </a:lnTo>
                  <a:lnTo>
                    <a:pt x="437453" y="1134946"/>
                  </a:lnTo>
                  <a:lnTo>
                    <a:pt x="393824" y="1122325"/>
                  </a:lnTo>
                  <a:lnTo>
                    <a:pt x="351691" y="1106429"/>
                  </a:lnTo>
                  <a:lnTo>
                    <a:pt x="311203" y="1087407"/>
                  </a:lnTo>
                  <a:lnTo>
                    <a:pt x="272507" y="1065407"/>
                  </a:lnTo>
                  <a:lnTo>
                    <a:pt x="235751" y="1040577"/>
                  </a:lnTo>
                  <a:lnTo>
                    <a:pt x="201085" y="1013066"/>
                  </a:lnTo>
                  <a:lnTo>
                    <a:pt x="168655" y="983021"/>
                  </a:lnTo>
                  <a:lnTo>
                    <a:pt x="138611" y="950590"/>
                  </a:lnTo>
                  <a:lnTo>
                    <a:pt x="111100" y="915923"/>
                  </a:lnTo>
                  <a:lnTo>
                    <a:pt x="86271" y="879167"/>
                  </a:lnTo>
                  <a:lnTo>
                    <a:pt x="64272" y="840470"/>
                  </a:lnTo>
                  <a:lnTo>
                    <a:pt x="45251" y="799981"/>
                  </a:lnTo>
                  <a:lnTo>
                    <a:pt x="29355" y="757848"/>
                  </a:lnTo>
                  <a:lnTo>
                    <a:pt x="16734" y="714218"/>
                  </a:lnTo>
                  <a:lnTo>
                    <a:pt x="7536" y="669241"/>
                  </a:lnTo>
                  <a:lnTo>
                    <a:pt x="1908" y="623064"/>
                  </a:lnTo>
                  <a:lnTo>
                    <a:pt x="0" y="575835"/>
                  </a:lnTo>
                  <a:lnTo>
                    <a:pt x="1908" y="528608"/>
                  </a:lnTo>
                  <a:lnTo>
                    <a:pt x="7536" y="482433"/>
                  </a:lnTo>
                  <a:lnTo>
                    <a:pt x="16734" y="437457"/>
                  </a:lnTo>
                  <a:lnTo>
                    <a:pt x="29355" y="393828"/>
                  </a:lnTo>
                  <a:lnTo>
                    <a:pt x="45251" y="351696"/>
                  </a:lnTo>
                  <a:lnTo>
                    <a:pt x="64272" y="311207"/>
                  </a:lnTo>
                  <a:lnTo>
                    <a:pt x="86271" y="272511"/>
                  </a:lnTo>
                  <a:lnTo>
                    <a:pt x="111100" y="235756"/>
                  </a:lnTo>
                  <a:lnTo>
                    <a:pt x="138611" y="201089"/>
                  </a:lnTo>
                  <a:lnTo>
                    <a:pt x="168655" y="168659"/>
                  </a:lnTo>
                  <a:lnTo>
                    <a:pt x="201085" y="138615"/>
                  </a:lnTo>
                  <a:lnTo>
                    <a:pt x="235751" y="111103"/>
                  </a:lnTo>
                  <a:lnTo>
                    <a:pt x="272507" y="86274"/>
                  </a:lnTo>
                  <a:lnTo>
                    <a:pt x="311203" y="64274"/>
                  </a:lnTo>
                  <a:lnTo>
                    <a:pt x="351691" y="45252"/>
                  </a:lnTo>
                  <a:lnTo>
                    <a:pt x="393824" y="29356"/>
                  </a:lnTo>
                  <a:lnTo>
                    <a:pt x="437453" y="16735"/>
                  </a:lnTo>
                  <a:lnTo>
                    <a:pt x="482430" y="7536"/>
                  </a:lnTo>
                  <a:lnTo>
                    <a:pt x="528607" y="1908"/>
                  </a:lnTo>
                  <a:lnTo>
                    <a:pt x="575835" y="0"/>
                  </a:lnTo>
                  <a:lnTo>
                    <a:pt x="623064" y="1908"/>
                  </a:lnTo>
                  <a:lnTo>
                    <a:pt x="669241" y="7536"/>
                  </a:lnTo>
                  <a:lnTo>
                    <a:pt x="714218" y="16735"/>
                  </a:lnTo>
                  <a:lnTo>
                    <a:pt x="757848" y="29356"/>
                  </a:lnTo>
                  <a:lnTo>
                    <a:pt x="799981" y="45252"/>
                  </a:lnTo>
                  <a:lnTo>
                    <a:pt x="840470" y="64274"/>
                  </a:lnTo>
                  <a:lnTo>
                    <a:pt x="879167" y="86274"/>
                  </a:lnTo>
                  <a:lnTo>
                    <a:pt x="915923" y="111103"/>
                  </a:lnTo>
                  <a:lnTo>
                    <a:pt x="950590" y="138615"/>
                  </a:lnTo>
                  <a:lnTo>
                    <a:pt x="983021" y="168659"/>
                  </a:lnTo>
                  <a:lnTo>
                    <a:pt x="1013066" y="201089"/>
                  </a:lnTo>
                  <a:lnTo>
                    <a:pt x="1040577" y="235756"/>
                  </a:lnTo>
                  <a:lnTo>
                    <a:pt x="1065407" y="272511"/>
                  </a:lnTo>
                  <a:lnTo>
                    <a:pt x="1087407" y="311207"/>
                  </a:lnTo>
                  <a:lnTo>
                    <a:pt x="1106429" y="351696"/>
                  </a:lnTo>
                  <a:lnTo>
                    <a:pt x="1122325" y="393828"/>
                  </a:lnTo>
                  <a:lnTo>
                    <a:pt x="1134946" y="437457"/>
                  </a:lnTo>
                  <a:lnTo>
                    <a:pt x="1144145" y="482433"/>
                  </a:lnTo>
                  <a:lnTo>
                    <a:pt x="1149773" y="528608"/>
                  </a:lnTo>
                  <a:lnTo>
                    <a:pt x="1151682" y="575835"/>
                  </a:lnTo>
                  <a:close/>
                </a:path>
              </a:pathLst>
            </a:custGeom>
            <a:noFill/>
            <a:ln cap="flat" cmpd="sng" w="16850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5" name="Google Shape;65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49576" y="1246056"/>
              <a:ext cx="8809991" cy="7133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" name="Google Shape;66;p8"/>
          <p:cNvSpPr/>
          <p:nvPr/>
        </p:nvSpPr>
        <p:spPr>
          <a:xfrm>
            <a:off x="6623023" y="7504996"/>
            <a:ext cx="5036820" cy="2124709"/>
          </a:xfrm>
          <a:custGeom>
            <a:rect b="b" l="l" r="r" t="t"/>
            <a:pathLst>
              <a:path extrusionOk="0" h="2124709" w="5036820">
                <a:moveTo>
                  <a:pt x="5036715" y="2124301"/>
                </a:moveTo>
                <a:lnTo>
                  <a:pt x="0" y="2124301"/>
                </a:lnTo>
                <a:lnTo>
                  <a:pt x="0" y="0"/>
                </a:lnTo>
                <a:lnTo>
                  <a:pt x="5036715" y="0"/>
                </a:lnTo>
                <a:lnTo>
                  <a:pt x="5036715" y="2124301"/>
                </a:lnTo>
                <a:close/>
              </a:path>
            </a:pathLst>
          </a:custGeom>
          <a:noFill/>
          <a:ln cap="flat" cmpd="sng" w="20925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1090794" y="4213924"/>
            <a:ext cx="5036820" cy="5415915"/>
          </a:xfrm>
          <a:custGeom>
            <a:rect b="b" l="l" r="r" t="t"/>
            <a:pathLst>
              <a:path extrusionOk="0" h="5415915" w="5036820">
                <a:moveTo>
                  <a:pt x="5036715" y="2558906"/>
                </a:moveTo>
                <a:lnTo>
                  <a:pt x="0" y="2558906"/>
                </a:lnTo>
                <a:lnTo>
                  <a:pt x="0" y="0"/>
                </a:lnTo>
                <a:lnTo>
                  <a:pt x="5036715" y="0"/>
                </a:lnTo>
                <a:lnTo>
                  <a:pt x="5036715" y="2558906"/>
                </a:lnTo>
                <a:close/>
              </a:path>
              <a:path extrusionOk="0" h="5415915" w="5036820">
                <a:moveTo>
                  <a:pt x="5036715" y="5415426"/>
                </a:moveTo>
                <a:lnTo>
                  <a:pt x="0" y="5415426"/>
                </a:lnTo>
                <a:lnTo>
                  <a:pt x="0" y="3291114"/>
                </a:lnTo>
                <a:lnTo>
                  <a:pt x="5036715" y="3291114"/>
                </a:lnTo>
                <a:lnTo>
                  <a:pt x="5036715" y="5415426"/>
                </a:lnTo>
                <a:close/>
              </a:path>
            </a:pathLst>
          </a:custGeom>
          <a:noFill/>
          <a:ln cap="flat" cmpd="sng" w="20925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12214047" y="4183328"/>
            <a:ext cx="6885305" cy="5451475"/>
          </a:xfrm>
          <a:custGeom>
            <a:rect b="b" l="l" r="r" t="t"/>
            <a:pathLst>
              <a:path extrusionOk="0" h="5451475" w="6885305">
                <a:moveTo>
                  <a:pt x="6885120" y="2400094"/>
                </a:moveTo>
                <a:lnTo>
                  <a:pt x="0" y="2400094"/>
                </a:lnTo>
                <a:lnTo>
                  <a:pt x="0" y="0"/>
                </a:lnTo>
                <a:lnTo>
                  <a:pt x="6885120" y="0"/>
                </a:lnTo>
                <a:lnTo>
                  <a:pt x="6885120" y="2400094"/>
                </a:lnTo>
                <a:close/>
              </a:path>
              <a:path extrusionOk="0" h="5451475" w="6885305">
                <a:moveTo>
                  <a:pt x="6885120" y="5451048"/>
                </a:moveTo>
                <a:lnTo>
                  <a:pt x="0" y="5451048"/>
                </a:lnTo>
                <a:lnTo>
                  <a:pt x="0" y="2400094"/>
                </a:lnTo>
                <a:lnTo>
                  <a:pt x="6885120" y="2400094"/>
                </a:lnTo>
                <a:lnTo>
                  <a:pt x="6885120" y="5451048"/>
                </a:lnTo>
                <a:close/>
              </a:path>
            </a:pathLst>
          </a:custGeom>
          <a:noFill/>
          <a:ln cap="flat" cmpd="sng" w="39000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2931654" y="4213924"/>
            <a:ext cx="8728189" cy="5188418"/>
            <a:chOff x="2931654" y="4213924"/>
            <a:chExt cx="8728189" cy="5188418"/>
          </a:xfrm>
        </p:grpSpPr>
        <p:sp>
          <p:nvSpPr>
            <p:cNvPr id="70" name="Google Shape;70;p8"/>
            <p:cNvSpPr/>
            <p:nvPr/>
          </p:nvSpPr>
          <p:spPr>
            <a:xfrm>
              <a:off x="6623023" y="4213924"/>
              <a:ext cx="5036820" cy="2559050"/>
            </a:xfrm>
            <a:custGeom>
              <a:rect b="b" l="l" r="r" t="t"/>
              <a:pathLst>
                <a:path extrusionOk="0" h="2559050" w="5036820">
                  <a:moveTo>
                    <a:pt x="5036715" y="2558906"/>
                  </a:moveTo>
                  <a:lnTo>
                    <a:pt x="0" y="2558906"/>
                  </a:lnTo>
                  <a:lnTo>
                    <a:pt x="0" y="0"/>
                  </a:lnTo>
                  <a:lnTo>
                    <a:pt x="5036715" y="0"/>
                  </a:lnTo>
                  <a:lnTo>
                    <a:pt x="5036715" y="2558906"/>
                  </a:lnTo>
                  <a:close/>
                </a:path>
              </a:pathLst>
            </a:custGeom>
            <a:noFill/>
            <a:ln cap="flat" cmpd="sng" w="2092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8"/>
            <p:cNvSpPr/>
            <p:nvPr/>
          </p:nvSpPr>
          <p:spPr>
            <a:xfrm>
              <a:off x="8463891" y="4383238"/>
              <a:ext cx="0" cy="2244725"/>
            </a:xfrm>
            <a:custGeom>
              <a:rect b="b" l="l" r="r" t="t"/>
              <a:pathLst>
                <a:path extrusionOk="0" h="2244725" w="120000">
                  <a:moveTo>
                    <a:pt x="0" y="0"/>
                  </a:moveTo>
                  <a:lnTo>
                    <a:pt x="0" y="2244612"/>
                  </a:lnTo>
                </a:path>
              </a:pathLst>
            </a:custGeom>
            <a:noFill/>
            <a:ln cap="flat" cmpd="sng" w="10450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2931654" y="7809763"/>
              <a:ext cx="0" cy="1592579"/>
            </a:xfrm>
            <a:custGeom>
              <a:rect b="b" l="l" r="r" t="t"/>
              <a:pathLst>
                <a:path extrusionOk="0" h="1592579" w="120000">
                  <a:moveTo>
                    <a:pt x="0" y="0"/>
                  </a:moveTo>
                  <a:lnTo>
                    <a:pt x="0" y="1592286"/>
                  </a:lnTo>
                </a:path>
              </a:pathLst>
            </a:custGeom>
            <a:noFill/>
            <a:ln cap="flat" cmpd="sng" w="10450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descr="$PPTXTitle" id="73" name="Google Shape;73;p8"/>
          <p:cNvSpPr txBox="1"/>
          <p:nvPr>
            <p:ph type="title"/>
          </p:nvPr>
        </p:nvSpPr>
        <p:spPr>
          <a:xfrm>
            <a:off x="1139184" y="746706"/>
            <a:ext cx="12966600" cy="29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8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 ExtraBold"/>
                <a:ea typeface="Montserrat ExtraBold"/>
                <a:cs typeface="Montserrat ExtraBold"/>
                <a:sym typeface="Montserrat ExtraBold"/>
              </a:rPr>
              <a:t>What we are building</a:t>
            </a:r>
            <a:endParaRPr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12700" marR="5080" rtl="0" algn="l">
              <a:lnSpc>
                <a:spcPct val="101099"/>
              </a:lnSpc>
              <a:spcBef>
                <a:spcPts val="1160"/>
              </a:spcBef>
              <a:spcAft>
                <a:spcPts val="0"/>
              </a:spcAft>
              <a:buNone/>
            </a:pPr>
            <a:r>
              <a:rPr lang="en-US" sz="3500">
                <a:latin typeface="Montserrat"/>
                <a:ea typeface="Montserrat"/>
                <a:cs typeface="Montserrat"/>
                <a:sym typeface="Montserrat"/>
              </a:rPr>
              <a:t>Neural intelligence-based robotic control systems. computationalised neural culture + Biomimetic algorithms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4" name="Google Shape;74;p8"/>
          <p:cNvGrpSpPr/>
          <p:nvPr/>
        </p:nvGrpSpPr>
        <p:grpSpPr>
          <a:xfrm>
            <a:off x="7036342" y="4567829"/>
            <a:ext cx="11616973" cy="4568316"/>
            <a:chOff x="7036342" y="4567829"/>
            <a:chExt cx="11616973" cy="4568316"/>
          </a:xfrm>
        </p:grpSpPr>
        <p:sp>
          <p:nvSpPr>
            <p:cNvPr id="75" name="Google Shape;75;p8"/>
            <p:cNvSpPr/>
            <p:nvPr/>
          </p:nvSpPr>
          <p:spPr>
            <a:xfrm>
              <a:off x="12746836" y="4780158"/>
              <a:ext cx="1330959" cy="1330960"/>
            </a:xfrm>
            <a:custGeom>
              <a:rect b="b" l="l" r="r" t="t"/>
              <a:pathLst>
                <a:path extrusionOk="0" h="1330960" w="1330959">
                  <a:moveTo>
                    <a:pt x="1142143" y="1330776"/>
                  </a:moveTo>
                  <a:lnTo>
                    <a:pt x="188632" y="1330776"/>
                  </a:lnTo>
                  <a:lnTo>
                    <a:pt x="138488" y="1324038"/>
                  </a:lnTo>
                  <a:lnTo>
                    <a:pt x="93428" y="1305023"/>
                  </a:lnTo>
                  <a:lnTo>
                    <a:pt x="55250" y="1275529"/>
                  </a:lnTo>
                  <a:lnTo>
                    <a:pt x="25754" y="1237352"/>
                  </a:lnTo>
                  <a:lnTo>
                    <a:pt x="6738" y="1192291"/>
                  </a:lnTo>
                  <a:lnTo>
                    <a:pt x="0" y="1142143"/>
                  </a:lnTo>
                  <a:lnTo>
                    <a:pt x="0" y="188632"/>
                  </a:lnTo>
                  <a:lnTo>
                    <a:pt x="6738" y="138488"/>
                  </a:lnTo>
                  <a:lnTo>
                    <a:pt x="25754" y="93428"/>
                  </a:lnTo>
                  <a:lnTo>
                    <a:pt x="55250" y="55250"/>
                  </a:lnTo>
                  <a:lnTo>
                    <a:pt x="93428" y="25754"/>
                  </a:lnTo>
                  <a:lnTo>
                    <a:pt x="138488" y="6738"/>
                  </a:lnTo>
                  <a:lnTo>
                    <a:pt x="188632" y="0"/>
                  </a:lnTo>
                  <a:lnTo>
                    <a:pt x="1142143" y="0"/>
                  </a:lnTo>
                  <a:lnTo>
                    <a:pt x="1192291" y="6738"/>
                  </a:lnTo>
                  <a:lnTo>
                    <a:pt x="1237352" y="25754"/>
                  </a:lnTo>
                  <a:lnTo>
                    <a:pt x="1275529" y="55250"/>
                  </a:lnTo>
                  <a:lnTo>
                    <a:pt x="1305023" y="93428"/>
                  </a:lnTo>
                  <a:lnTo>
                    <a:pt x="1324038" y="138488"/>
                  </a:lnTo>
                  <a:lnTo>
                    <a:pt x="1330776" y="188632"/>
                  </a:lnTo>
                  <a:lnTo>
                    <a:pt x="1330776" y="1142143"/>
                  </a:lnTo>
                  <a:lnTo>
                    <a:pt x="1324038" y="1192291"/>
                  </a:lnTo>
                  <a:lnTo>
                    <a:pt x="1305023" y="1237352"/>
                  </a:lnTo>
                  <a:lnTo>
                    <a:pt x="1275529" y="1275529"/>
                  </a:lnTo>
                  <a:lnTo>
                    <a:pt x="1237352" y="1305023"/>
                  </a:lnTo>
                  <a:lnTo>
                    <a:pt x="1192291" y="1324038"/>
                  </a:lnTo>
                  <a:lnTo>
                    <a:pt x="1142143" y="1330776"/>
                  </a:lnTo>
                  <a:close/>
                </a:path>
              </a:pathLst>
            </a:custGeom>
            <a:noFill/>
            <a:ln cap="flat" cmpd="sng" w="2277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13748272" y="6110934"/>
              <a:ext cx="0" cy="164464"/>
            </a:xfrm>
            <a:custGeom>
              <a:rect b="b" l="l" r="r" t="t"/>
              <a:pathLst>
                <a:path extrusionOk="0" h="164464" w="120000">
                  <a:moveTo>
                    <a:pt x="0" y="0"/>
                  </a:moveTo>
                  <a:lnTo>
                    <a:pt x="0" y="164162"/>
                  </a:lnTo>
                </a:path>
              </a:pathLst>
            </a:custGeom>
            <a:noFill/>
            <a:ln cap="flat" cmpd="sng" w="2277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13577175" y="6112426"/>
              <a:ext cx="0" cy="164464"/>
            </a:xfrm>
            <a:custGeom>
              <a:rect b="b" l="l" r="r" t="t"/>
              <a:pathLst>
                <a:path extrusionOk="0" h="164464" w="120000">
                  <a:moveTo>
                    <a:pt x="0" y="0"/>
                  </a:moveTo>
                  <a:lnTo>
                    <a:pt x="0" y="164152"/>
                  </a:lnTo>
                </a:path>
              </a:pathLst>
            </a:custGeom>
            <a:noFill/>
            <a:ln cap="flat" cmpd="sng" w="2277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13412191" y="6112426"/>
              <a:ext cx="0" cy="164464"/>
            </a:xfrm>
            <a:custGeom>
              <a:rect b="b" l="l" r="r" t="t"/>
              <a:pathLst>
                <a:path extrusionOk="0" h="164464" w="120000">
                  <a:moveTo>
                    <a:pt x="0" y="0"/>
                  </a:moveTo>
                  <a:lnTo>
                    <a:pt x="0" y="164152"/>
                  </a:lnTo>
                </a:path>
              </a:pathLst>
            </a:custGeom>
            <a:noFill/>
            <a:ln cap="flat" cmpd="sng" w="2277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13247214" y="6112426"/>
              <a:ext cx="0" cy="164464"/>
            </a:xfrm>
            <a:custGeom>
              <a:rect b="b" l="l" r="r" t="t"/>
              <a:pathLst>
                <a:path extrusionOk="0" h="164464" w="120000">
                  <a:moveTo>
                    <a:pt x="0" y="0"/>
                  </a:moveTo>
                  <a:lnTo>
                    <a:pt x="0" y="164152"/>
                  </a:lnTo>
                </a:path>
              </a:pathLst>
            </a:custGeom>
            <a:noFill/>
            <a:ln cap="flat" cmpd="sng" w="2277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3082235" y="6112426"/>
              <a:ext cx="0" cy="164464"/>
            </a:xfrm>
            <a:custGeom>
              <a:rect b="b" l="l" r="r" t="t"/>
              <a:pathLst>
                <a:path extrusionOk="0" h="164464" w="120000">
                  <a:moveTo>
                    <a:pt x="0" y="0"/>
                  </a:moveTo>
                  <a:lnTo>
                    <a:pt x="0" y="164152"/>
                  </a:lnTo>
                </a:path>
              </a:pathLst>
            </a:custGeom>
            <a:noFill/>
            <a:ln cap="flat" cmpd="sng" w="2277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14077614" y="5128696"/>
              <a:ext cx="164465" cy="0"/>
            </a:xfrm>
            <a:custGeom>
              <a:rect b="b" l="l" r="r" t="t"/>
              <a:pathLst>
                <a:path extrusionOk="0" h="120000" w="164465">
                  <a:moveTo>
                    <a:pt x="0" y="0"/>
                  </a:moveTo>
                  <a:lnTo>
                    <a:pt x="164152" y="0"/>
                  </a:lnTo>
                </a:path>
              </a:pathLst>
            </a:custGeom>
            <a:noFill/>
            <a:ln cap="flat" cmpd="sng" w="2277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14079107" y="5299788"/>
              <a:ext cx="164465" cy="0"/>
            </a:xfrm>
            <a:custGeom>
              <a:rect b="b" l="l" r="r" t="t"/>
              <a:pathLst>
                <a:path extrusionOk="0" h="120000" w="164465">
                  <a:moveTo>
                    <a:pt x="0" y="0"/>
                  </a:moveTo>
                  <a:lnTo>
                    <a:pt x="164152" y="0"/>
                  </a:lnTo>
                </a:path>
              </a:pathLst>
            </a:custGeom>
            <a:noFill/>
            <a:ln cap="flat" cmpd="sng" w="2277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14079107" y="5464766"/>
              <a:ext cx="164465" cy="0"/>
            </a:xfrm>
            <a:custGeom>
              <a:rect b="b" l="l" r="r" t="t"/>
              <a:pathLst>
                <a:path extrusionOk="0" h="120000" w="164465">
                  <a:moveTo>
                    <a:pt x="0" y="0"/>
                  </a:moveTo>
                  <a:lnTo>
                    <a:pt x="164152" y="0"/>
                  </a:lnTo>
                </a:path>
              </a:pathLst>
            </a:custGeom>
            <a:noFill/>
            <a:ln cap="flat" cmpd="sng" w="2277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14079107" y="5629754"/>
              <a:ext cx="164465" cy="0"/>
            </a:xfrm>
            <a:custGeom>
              <a:rect b="b" l="l" r="r" t="t"/>
              <a:pathLst>
                <a:path extrusionOk="0" h="120000" w="164465">
                  <a:moveTo>
                    <a:pt x="0" y="0"/>
                  </a:moveTo>
                  <a:lnTo>
                    <a:pt x="164152" y="0"/>
                  </a:lnTo>
                </a:path>
              </a:pathLst>
            </a:custGeom>
            <a:noFill/>
            <a:ln cap="flat" cmpd="sng" w="2277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14079101" y="5794732"/>
              <a:ext cx="164465" cy="0"/>
            </a:xfrm>
            <a:custGeom>
              <a:rect b="b" l="l" r="r" t="t"/>
              <a:pathLst>
                <a:path extrusionOk="0" h="120000" w="164465">
                  <a:moveTo>
                    <a:pt x="0" y="0"/>
                  </a:moveTo>
                  <a:lnTo>
                    <a:pt x="164162" y="0"/>
                  </a:lnTo>
                </a:path>
              </a:pathLst>
            </a:custGeom>
            <a:noFill/>
            <a:ln cap="flat" cmpd="sng" w="2277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13079173" y="4614514"/>
              <a:ext cx="0" cy="164464"/>
            </a:xfrm>
            <a:custGeom>
              <a:rect b="b" l="l" r="r" t="t"/>
              <a:pathLst>
                <a:path extrusionOk="0" h="164464" w="120000">
                  <a:moveTo>
                    <a:pt x="0" y="164152"/>
                  </a:moveTo>
                  <a:lnTo>
                    <a:pt x="0" y="0"/>
                  </a:lnTo>
                </a:path>
              </a:pathLst>
            </a:custGeom>
            <a:noFill/>
            <a:ln cap="flat" cmpd="sng" w="2277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13250271" y="4613021"/>
              <a:ext cx="0" cy="164464"/>
            </a:xfrm>
            <a:custGeom>
              <a:rect b="b" l="l" r="r" t="t"/>
              <a:pathLst>
                <a:path extrusionOk="0" h="164464" w="120000">
                  <a:moveTo>
                    <a:pt x="0" y="164162"/>
                  </a:moveTo>
                  <a:lnTo>
                    <a:pt x="0" y="0"/>
                  </a:lnTo>
                </a:path>
              </a:pathLst>
            </a:custGeom>
            <a:noFill/>
            <a:ln cap="flat" cmpd="sng" w="2277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13415254" y="4613021"/>
              <a:ext cx="0" cy="164464"/>
            </a:xfrm>
            <a:custGeom>
              <a:rect b="b" l="l" r="r" t="t"/>
              <a:pathLst>
                <a:path extrusionOk="0" h="164464" w="120000">
                  <a:moveTo>
                    <a:pt x="0" y="164162"/>
                  </a:moveTo>
                  <a:lnTo>
                    <a:pt x="0" y="0"/>
                  </a:lnTo>
                </a:path>
              </a:pathLst>
            </a:custGeom>
            <a:noFill/>
            <a:ln cap="flat" cmpd="sng" w="2277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13580232" y="4613021"/>
              <a:ext cx="0" cy="164464"/>
            </a:xfrm>
            <a:custGeom>
              <a:rect b="b" l="l" r="r" t="t"/>
              <a:pathLst>
                <a:path extrusionOk="0" h="164464" w="120000">
                  <a:moveTo>
                    <a:pt x="0" y="164162"/>
                  </a:moveTo>
                  <a:lnTo>
                    <a:pt x="0" y="0"/>
                  </a:lnTo>
                </a:path>
              </a:pathLst>
            </a:custGeom>
            <a:noFill/>
            <a:ln cap="flat" cmpd="sng" w="2277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13745214" y="4613021"/>
              <a:ext cx="0" cy="164464"/>
            </a:xfrm>
            <a:custGeom>
              <a:rect b="b" l="l" r="r" t="t"/>
              <a:pathLst>
                <a:path extrusionOk="0" h="164464" w="120000">
                  <a:moveTo>
                    <a:pt x="0" y="164162"/>
                  </a:moveTo>
                  <a:lnTo>
                    <a:pt x="0" y="0"/>
                  </a:lnTo>
                </a:path>
              </a:pathLst>
            </a:custGeom>
            <a:noFill/>
            <a:ln cap="flat" cmpd="sng" w="2277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12581190" y="5797788"/>
              <a:ext cx="164465" cy="0"/>
            </a:xfrm>
            <a:custGeom>
              <a:rect b="b" l="l" r="r" t="t"/>
              <a:pathLst>
                <a:path extrusionOk="0" h="120000" w="164465">
                  <a:moveTo>
                    <a:pt x="164162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2277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12579707" y="5626686"/>
              <a:ext cx="164465" cy="0"/>
            </a:xfrm>
            <a:custGeom>
              <a:rect b="b" l="l" r="r" t="t"/>
              <a:pathLst>
                <a:path extrusionOk="0" h="120000" w="164465">
                  <a:moveTo>
                    <a:pt x="164152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2277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8"/>
            <p:cNvSpPr/>
            <p:nvPr/>
          </p:nvSpPr>
          <p:spPr>
            <a:xfrm>
              <a:off x="12579707" y="5461709"/>
              <a:ext cx="164465" cy="0"/>
            </a:xfrm>
            <a:custGeom>
              <a:rect b="b" l="l" r="r" t="t"/>
              <a:pathLst>
                <a:path extrusionOk="0" h="120000" w="164465">
                  <a:moveTo>
                    <a:pt x="164152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2277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8"/>
            <p:cNvSpPr/>
            <p:nvPr/>
          </p:nvSpPr>
          <p:spPr>
            <a:xfrm>
              <a:off x="12579707" y="5296730"/>
              <a:ext cx="164465" cy="0"/>
            </a:xfrm>
            <a:custGeom>
              <a:rect b="b" l="l" r="r" t="t"/>
              <a:pathLst>
                <a:path extrusionOk="0" h="120000" w="164465">
                  <a:moveTo>
                    <a:pt x="164152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2277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12579707" y="5131753"/>
              <a:ext cx="164465" cy="0"/>
            </a:xfrm>
            <a:custGeom>
              <a:rect b="b" l="l" r="r" t="t"/>
              <a:pathLst>
                <a:path extrusionOk="0" h="120000" w="164465">
                  <a:moveTo>
                    <a:pt x="164152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2277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12877749" y="4911075"/>
              <a:ext cx="1069340" cy="1069339"/>
            </a:xfrm>
            <a:custGeom>
              <a:rect b="b" l="l" r="r" t="t"/>
              <a:pathLst>
                <a:path extrusionOk="0" h="1069339" w="1069340">
                  <a:moveTo>
                    <a:pt x="941877" y="1068941"/>
                  </a:moveTo>
                  <a:lnTo>
                    <a:pt x="127085" y="1068941"/>
                  </a:lnTo>
                  <a:lnTo>
                    <a:pt x="77618" y="1058954"/>
                  </a:lnTo>
                  <a:lnTo>
                    <a:pt x="37222" y="1031719"/>
                  </a:lnTo>
                  <a:lnTo>
                    <a:pt x="9987" y="991327"/>
                  </a:lnTo>
                  <a:lnTo>
                    <a:pt x="0" y="941866"/>
                  </a:lnTo>
                  <a:lnTo>
                    <a:pt x="0" y="127074"/>
                  </a:lnTo>
                  <a:lnTo>
                    <a:pt x="9987" y="77613"/>
                  </a:lnTo>
                  <a:lnTo>
                    <a:pt x="37222" y="37221"/>
                  </a:lnTo>
                  <a:lnTo>
                    <a:pt x="77618" y="9986"/>
                  </a:lnTo>
                  <a:lnTo>
                    <a:pt x="127085" y="0"/>
                  </a:lnTo>
                  <a:lnTo>
                    <a:pt x="941877" y="0"/>
                  </a:lnTo>
                  <a:lnTo>
                    <a:pt x="991342" y="9986"/>
                  </a:lnTo>
                  <a:lnTo>
                    <a:pt x="1031734" y="37221"/>
                  </a:lnTo>
                  <a:lnTo>
                    <a:pt x="1058966" y="77613"/>
                  </a:lnTo>
                  <a:lnTo>
                    <a:pt x="1068951" y="127074"/>
                  </a:lnTo>
                  <a:lnTo>
                    <a:pt x="1068951" y="941866"/>
                  </a:lnTo>
                  <a:lnTo>
                    <a:pt x="1058966" y="991327"/>
                  </a:lnTo>
                  <a:lnTo>
                    <a:pt x="1031734" y="1031719"/>
                  </a:lnTo>
                  <a:lnTo>
                    <a:pt x="991342" y="1058954"/>
                  </a:lnTo>
                  <a:lnTo>
                    <a:pt x="941877" y="1068941"/>
                  </a:lnTo>
                  <a:close/>
                </a:path>
              </a:pathLst>
            </a:custGeom>
            <a:noFill/>
            <a:ln cap="flat" cmpd="sng" w="2277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7149397" y="8123846"/>
              <a:ext cx="900429" cy="900429"/>
            </a:xfrm>
            <a:custGeom>
              <a:rect b="b" l="l" r="r" t="t"/>
              <a:pathLst>
                <a:path extrusionOk="0" h="900429" w="900429">
                  <a:moveTo>
                    <a:pt x="772573" y="900171"/>
                  </a:moveTo>
                  <a:lnTo>
                    <a:pt x="127587" y="900171"/>
                  </a:lnTo>
                  <a:lnTo>
                    <a:pt x="77923" y="890144"/>
                  </a:lnTo>
                  <a:lnTo>
                    <a:pt x="37367" y="862798"/>
                  </a:lnTo>
                  <a:lnTo>
                    <a:pt x="10025" y="822239"/>
                  </a:lnTo>
                  <a:lnTo>
                    <a:pt x="0" y="772573"/>
                  </a:lnTo>
                  <a:lnTo>
                    <a:pt x="0" y="127598"/>
                  </a:lnTo>
                  <a:lnTo>
                    <a:pt x="10025" y="77927"/>
                  </a:lnTo>
                  <a:lnTo>
                    <a:pt x="37367" y="37369"/>
                  </a:lnTo>
                  <a:lnTo>
                    <a:pt x="77923" y="10026"/>
                  </a:lnTo>
                  <a:lnTo>
                    <a:pt x="127587" y="0"/>
                  </a:lnTo>
                  <a:lnTo>
                    <a:pt x="772573" y="0"/>
                  </a:lnTo>
                  <a:lnTo>
                    <a:pt x="822239" y="10026"/>
                  </a:lnTo>
                  <a:lnTo>
                    <a:pt x="862798" y="37369"/>
                  </a:lnTo>
                  <a:lnTo>
                    <a:pt x="890144" y="77927"/>
                  </a:lnTo>
                  <a:lnTo>
                    <a:pt x="900171" y="127598"/>
                  </a:lnTo>
                  <a:lnTo>
                    <a:pt x="900171" y="772573"/>
                  </a:lnTo>
                  <a:lnTo>
                    <a:pt x="890144" y="822239"/>
                  </a:lnTo>
                  <a:lnTo>
                    <a:pt x="862798" y="862798"/>
                  </a:lnTo>
                  <a:lnTo>
                    <a:pt x="822239" y="890144"/>
                  </a:lnTo>
                  <a:lnTo>
                    <a:pt x="772573" y="900171"/>
                  </a:lnTo>
                  <a:close/>
                </a:path>
              </a:pathLst>
            </a:custGeom>
            <a:noFill/>
            <a:ln cap="flat" cmpd="sng" w="15400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7826791" y="9024018"/>
              <a:ext cx="0" cy="111125"/>
            </a:xfrm>
            <a:custGeom>
              <a:rect b="b" l="l" r="r" t="t"/>
              <a:pathLst>
                <a:path extrusionOk="0" h="111125" w="120000">
                  <a:moveTo>
                    <a:pt x="0" y="0"/>
                  </a:moveTo>
                  <a:lnTo>
                    <a:pt x="0" y="111033"/>
                  </a:lnTo>
                </a:path>
              </a:pathLst>
            </a:custGeom>
            <a:noFill/>
            <a:ln cap="flat" cmpd="sng" w="15400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7711055" y="9025020"/>
              <a:ext cx="0" cy="111125"/>
            </a:xfrm>
            <a:custGeom>
              <a:rect b="b" l="l" r="r" t="t"/>
              <a:pathLst>
                <a:path extrusionOk="0" h="111125" w="120000">
                  <a:moveTo>
                    <a:pt x="0" y="0"/>
                  </a:moveTo>
                  <a:lnTo>
                    <a:pt x="0" y="111033"/>
                  </a:lnTo>
                </a:path>
              </a:pathLst>
            </a:custGeom>
            <a:noFill/>
            <a:ln cap="flat" cmpd="sng" w="15400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7599459" y="9025020"/>
              <a:ext cx="0" cy="111125"/>
            </a:xfrm>
            <a:custGeom>
              <a:rect b="b" l="l" r="r" t="t"/>
              <a:pathLst>
                <a:path extrusionOk="0" h="111125" w="120000">
                  <a:moveTo>
                    <a:pt x="0" y="0"/>
                  </a:moveTo>
                  <a:lnTo>
                    <a:pt x="0" y="111033"/>
                  </a:lnTo>
                </a:path>
              </a:pathLst>
            </a:custGeom>
            <a:noFill/>
            <a:ln cap="flat" cmpd="sng" w="15400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7487858" y="9025020"/>
              <a:ext cx="0" cy="111125"/>
            </a:xfrm>
            <a:custGeom>
              <a:rect b="b" l="l" r="r" t="t"/>
              <a:pathLst>
                <a:path extrusionOk="0" h="111125" w="120000">
                  <a:moveTo>
                    <a:pt x="0" y="0"/>
                  </a:moveTo>
                  <a:lnTo>
                    <a:pt x="0" y="111033"/>
                  </a:lnTo>
                </a:path>
              </a:pathLst>
            </a:custGeom>
            <a:noFill/>
            <a:ln cap="flat" cmpd="sng" w="15400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7376263" y="9025020"/>
              <a:ext cx="0" cy="111125"/>
            </a:xfrm>
            <a:custGeom>
              <a:rect b="b" l="l" r="r" t="t"/>
              <a:pathLst>
                <a:path extrusionOk="0" h="111125" w="120000">
                  <a:moveTo>
                    <a:pt x="0" y="0"/>
                  </a:moveTo>
                  <a:lnTo>
                    <a:pt x="0" y="111033"/>
                  </a:lnTo>
                </a:path>
              </a:pathLst>
            </a:custGeom>
            <a:noFill/>
            <a:ln cap="flat" cmpd="sng" w="15400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8049564" y="8359597"/>
              <a:ext cx="111125" cy="0"/>
            </a:xfrm>
            <a:custGeom>
              <a:rect b="b" l="l" r="r" t="t"/>
              <a:pathLst>
                <a:path extrusionOk="0" h="120000" w="111125">
                  <a:moveTo>
                    <a:pt x="0" y="0"/>
                  </a:moveTo>
                  <a:lnTo>
                    <a:pt x="111033" y="0"/>
                  </a:lnTo>
                </a:path>
              </a:pathLst>
            </a:custGeom>
            <a:noFill/>
            <a:ln cap="flat" cmpd="sng" w="15400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8050571" y="8475339"/>
              <a:ext cx="111125" cy="0"/>
            </a:xfrm>
            <a:custGeom>
              <a:rect b="b" l="l" r="r" t="t"/>
              <a:pathLst>
                <a:path extrusionOk="0" h="120000" w="111125">
                  <a:moveTo>
                    <a:pt x="0" y="0"/>
                  </a:moveTo>
                  <a:lnTo>
                    <a:pt x="111033" y="0"/>
                  </a:lnTo>
                </a:path>
              </a:pathLst>
            </a:custGeom>
            <a:noFill/>
            <a:ln cap="flat" cmpd="sng" w="15400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8050571" y="8586930"/>
              <a:ext cx="111125" cy="0"/>
            </a:xfrm>
            <a:custGeom>
              <a:rect b="b" l="l" r="r" t="t"/>
              <a:pathLst>
                <a:path extrusionOk="0" h="120000" w="111125">
                  <a:moveTo>
                    <a:pt x="0" y="0"/>
                  </a:moveTo>
                  <a:lnTo>
                    <a:pt x="111033" y="0"/>
                  </a:lnTo>
                </a:path>
              </a:pathLst>
            </a:custGeom>
            <a:noFill/>
            <a:ln cap="flat" cmpd="sng" w="15400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050571" y="8698531"/>
              <a:ext cx="111125" cy="0"/>
            </a:xfrm>
            <a:custGeom>
              <a:rect b="b" l="l" r="r" t="t"/>
              <a:pathLst>
                <a:path extrusionOk="0" h="120000" w="111125">
                  <a:moveTo>
                    <a:pt x="0" y="0"/>
                  </a:moveTo>
                  <a:lnTo>
                    <a:pt x="111033" y="0"/>
                  </a:lnTo>
                </a:path>
              </a:pathLst>
            </a:custGeom>
            <a:noFill/>
            <a:ln cap="flat" cmpd="sng" w="15400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8050571" y="8810131"/>
              <a:ext cx="111125" cy="0"/>
            </a:xfrm>
            <a:custGeom>
              <a:rect b="b" l="l" r="r" t="t"/>
              <a:pathLst>
                <a:path extrusionOk="0" h="120000" w="111125">
                  <a:moveTo>
                    <a:pt x="0" y="0"/>
                  </a:moveTo>
                  <a:lnTo>
                    <a:pt x="111033" y="0"/>
                  </a:lnTo>
                </a:path>
              </a:pathLst>
            </a:custGeom>
            <a:noFill/>
            <a:ln cap="flat" cmpd="sng" w="15400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7374192" y="8011803"/>
              <a:ext cx="0" cy="111125"/>
            </a:xfrm>
            <a:custGeom>
              <a:rect b="b" l="l" r="r" t="t"/>
              <a:pathLst>
                <a:path extrusionOk="0" h="111125" w="120000">
                  <a:moveTo>
                    <a:pt x="0" y="111033"/>
                  </a:moveTo>
                  <a:lnTo>
                    <a:pt x="0" y="0"/>
                  </a:lnTo>
                </a:path>
              </a:pathLst>
            </a:custGeom>
            <a:noFill/>
            <a:ln cap="flat" cmpd="sng" w="15400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7489929" y="8010790"/>
              <a:ext cx="0" cy="111125"/>
            </a:xfrm>
            <a:custGeom>
              <a:rect b="b" l="l" r="r" t="t"/>
              <a:pathLst>
                <a:path extrusionOk="0" h="111125" w="120000">
                  <a:moveTo>
                    <a:pt x="0" y="111043"/>
                  </a:moveTo>
                  <a:lnTo>
                    <a:pt x="0" y="0"/>
                  </a:lnTo>
                </a:path>
              </a:pathLst>
            </a:custGeom>
            <a:noFill/>
            <a:ln cap="flat" cmpd="sng" w="15400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7601525" y="8010790"/>
              <a:ext cx="0" cy="111125"/>
            </a:xfrm>
            <a:custGeom>
              <a:rect b="b" l="l" r="r" t="t"/>
              <a:pathLst>
                <a:path extrusionOk="0" h="111125" w="120000">
                  <a:moveTo>
                    <a:pt x="0" y="111043"/>
                  </a:moveTo>
                  <a:lnTo>
                    <a:pt x="0" y="0"/>
                  </a:lnTo>
                </a:path>
              </a:pathLst>
            </a:custGeom>
            <a:noFill/>
            <a:ln cap="flat" cmpd="sng" w="15400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7713126" y="8010790"/>
              <a:ext cx="0" cy="111125"/>
            </a:xfrm>
            <a:custGeom>
              <a:rect b="b" l="l" r="r" t="t"/>
              <a:pathLst>
                <a:path extrusionOk="0" h="111125" w="120000">
                  <a:moveTo>
                    <a:pt x="0" y="111043"/>
                  </a:moveTo>
                  <a:lnTo>
                    <a:pt x="0" y="0"/>
                  </a:lnTo>
                </a:path>
              </a:pathLst>
            </a:custGeom>
            <a:noFill/>
            <a:ln cap="flat" cmpd="sng" w="15400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7824721" y="8010790"/>
              <a:ext cx="0" cy="111125"/>
            </a:xfrm>
            <a:custGeom>
              <a:rect b="b" l="l" r="r" t="t"/>
              <a:pathLst>
                <a:path extrusionOk="0" h="111125" w="120000">
                  <a:moveTo>
                    <a:pt x="0" y="111043"/>
                  </a:moveTo>
                  <a:lnTo>
                    <a:pt x="0" y="0"/>
                  </a:lnTo>
                </a:path>
              </a:pathLst>
            </a:custGeom>
            <a:noFill/>
            <a:ln cap="flat" cmpd="sng" w="15400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7037344" y="8812197"/>
              <a:ext cx="111125" cy="0"/>
            </a:xfrm>
            <a:custGeom>
              <a:rect b="b" l="l" r="r" t="t"/>
              <a:pathLst>
                <a:path extrusionOk="0" h="120000" w="111125">
                  <a:moveTo>
                    <a:pt x="111043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5400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7036342" y="8696466"/>
              <a:ext cx="111125" cy="0"/>
            </a:xfrm>
            <a:custGeom>
              <a:rect b="b" l="l" r="r" t="t"/>
              <a:pathLst>
                <a:path extrusionOk="0" h="120000" w="111125">
                  <a:moveTo>
                    <a:pt x="111033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5400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7036342" y="8584864"/>
              <a:ext cx="111125" cy="0"/>
            </a:xfrm>
            <a:custGeom>
              <a:rect b="b" l="l" r="r" t="t"/>
              <a:pathLst>
                <a:path extrusionOk="0" h="120000" w="111125">
                  <a:moveTo>
                    <a:pt x="111033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5400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7036342" y="8473263"/>
              <a:ext cx="111125" cy="0"/>
            </a:xfrm>
            <a:custGeom>
              <a:rect b="b" l="l" r="r" t="t"/>
              <a:pathLst>
                <a:path extrusionOk="0" h="120000" w="111125">
                  <a:moveTo>
                    <a:pt x="111033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5400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7036342" y="8361672"/>
              <a:ext cx="111125" cy="0"/>
            </a:xfrm>
            <a:custGeom>
              <a:rect b="b" l="l" r="r" t="t"/>
              <a:pathLst>
                <a:path extrusionOk="0" h="120000" w="111125">
                  <a:moveTo>
                    <a:pt x="111033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5400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7237944" y="8212397"/>
              <a:ext cx="723265" cy="723265"/>
            </a:xfrm>
            <a:custGeom>
              <a:rect b="b" l="l" r="r" t="t"/>
              <a:pathLst>
                <a:path extrusionOk="0" h="723265" w="723265">
                  <a:moveTo>
                    <a:pt x="637111" y="723066"/>
                  </a:moveTo>
                  <a:lnTo>
                    <a:pt x="85955" y="723066"/>
                  </a:lnTo>
                  <a:lnTo>
                    <a:pt x="52500" y="716311"/>
                  </a:lnTo>
                  <a:lnTo>
                    <a:pt x="25178" y="697888"/>
                  </a:lnTo>
                  <a:lnTo>
                    <a:pt x="6755" y="670566"/>
                  </a:lnTo>
                  <a:lnTo>
                    <a:pt x="0" y="637111"/>
                  </a:lnTo>
                  <a:lnTo>
                    <a:pt x="0" y="85955"/>
                  </a:lnTo>
                  <a:lnTo>
                    <a:pt x="6755" y="52496"/>
                  </a:lnTo>
                  <a:lnTo>
                    <a:pt x="25178" y="25174"/>
                  </a:lnTo>
                  <a:lnTo>
                    <a:pt x="52500" y="6754"/>
                  </a:lnTo>
                  <a:lnTo>
                    <a:pt x="85955" y="0"/>
                  </a:lnTo>
                  <a:lnTo>
                    <a:pt x="637111" y="0"/>
                  </a:lnTo>
                  <a:lnTo>
                    <a:pt x="670570" y="6754"/>
                  </a:lnTo>
                  <a:lnTo>
                    <a:pt x="697892" y="25174"/>
                  </a:lnTo>
                  <a:lnTo>
                    <a:pt x="716312" y="52496"/>
                  </a:lnTo>
                  <a:lnTo>
                    <a:pt x="723066" y="85955"/>
                  </a:lnTo>
                  <a:lnTo>
                    <a:pt x="723066" y="637111"/>
                  </a:lnTo>
                  <a:lnTo>
                    <a:pt x="716312" y="670566"/>
                  </a:lnTo>
                  <a:lnTo>
                    <a:pt x="697892" y="697888"/>
                  </a:lnTo>
                  <a:lnTo>
                    <a:pt x="670570" y="716311"/>
                  </a:lnTo>
                  <a:lnTo>
                    <a:pt x="637111" y="723066"/>
                  </a:lnTo>
                  <a:close/>
                </a:path>
              </a:pathLst>
            </a:custGeom>
            <a:noFill/>
            <a:ln cap="flat" cmpd="sng" w="15400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9" name="Google Shape;119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295697" y="5341242"/>
              <a:ext cx="241312" cy="2413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8"/>
            <p:cNvSpPr/>
            <p:nvPr/>
          </p:nvSpPr>
          <p:spPr>
            <a:xfrm>
              <a:off x="13007612" y="5031753"/>
              <a:ext cx="815340" cy="860425"/>
            </a:xfrm>
            <a:custGeom>
              <a:rect b="b" l="l" r="r" t="t"/>
              <a:pathLst>
                <a:path extrusionOk="0" h="860425" w="815340">
                  <a:moveTo>
                    <a:pt x="767746" y="619301"/>
                  </a:moveTo>
                  <a:lnTo>
                    <a:pt x="707979" y="585191"/>
                  </a:lnTo>
                  <a:lnTo>
                    <a:pt x="667257" y="548434"/>
                  </a:lnTo>
                  <a:lnTo>
                    <a:pt x="652855" y="501710"/>
                  </a:lnTo>
                  <a:lnTo>
                    <a:pt x="648139" y="441215"/>
                  </a:lnTo>
                  <a:lnTo>
                    <a:pt x="653386" y="380944"/>
                  </a:lnTo>
                  <a:lnTo>
                    <a:pt x="668869" y="334891"/>
                  </a:lnTo>
                  <a:lnTo>
                    <a:pt x="713377" y="299747"/>
                  </a:lnTo>
                  <a:lnTo>
                    <a:pt x="777840" y="269322"/>
                  </a:lnTo>
                  <a:lnTo>
                    <a:pt x="788038" y="266772"/>
                  </a:lnTo>
                  <a:lnTo>
                    <a:pt x="798017" y="267239"/>
                  </a:lnTo>
                  <a:lnTo>
                    <a:pt x="807265" y="270391"/>
                  </a:lnTo>
                  <a:lnTo>
                    <a:pt x="815273" y="275898"/>
                  </a:lnTo>
                  <a:lnTo>
                    <a:pt x="805982" y="250620"/>
                  </a:lnTo>
                  <a:lnTo>
                    <a:pt x="794398" y="226380"/>
                  </a:lnTo>
                  <a:lnTo>
                    <a:pt x="780622" y="203339"/>
                  </a:lnTo>
                  <a:lnTo>
                    <a:pt x="764751" y="181660"/>
                  </a:lnTo>
                  <a:lnTo>
                    <a:pt x="763595" y="189756"/>
                  </a:lnTo>
                  <a:lnTo>
                    <a:pt x="760586" y="197441"/>
                  </a:lnTo>
                  <a:lnTo>
                    <a:pt x="720345" y="228449"/>
                  </a:lnTo>
                  <a:lnTo>
                    <a:pt x="661039" y="258367"/>
                  </a:lnTo>
                  <a:lnTo>
                    <a:pt x="637655" y="263124"/>
                  </a:lnTo>
                  <a:lnTo>
                    <a:pt x="599430" y="255820"/>
                  </a:lnTo>
                  <a:lnTo>
                    <a:pt x="554947" y="237470"/>
                  </a:lnTo>
                  <a:lnTo>
                    <a:pt x="510583" y="211703"/>
                  </a:lnTo>
                  <a:lnTo>
                    <a:pt x="472716" y="182145"/>
                  </a:lnTo>
                  <a:lnTo>
                    <a:pt x="447724" y="152425"/>
                  </a:lnTo>
                  <a:lnTo>
                    <a:pt x="438169" y="97502"/>
                  </a:lnTo>
                  <a:lnTo>
                    <a:pt x="438960" y="61947"/>
                  </a:lnTo>
                  <a:lnTo>
                    <a:pt x="443061" y="20441"/>
                  </a:lnTo>
                  <a:lnTo>
                    <a:pt x="454268" y="3739"/>
                  </a:lnTo>
                  <a:lnTo>
                    <a:pt x="431660" y="977"/>
                  </a:lnTo>
                  <a:lnTo>
                    <a:pt x="408937" y="0"/>
                  </a:lnTo>
                  <a:lnTo>
                    <a:pt x="386211" y="810"/>
                  </a:lnTo>
                  <a:lnTo>
                    <a:pt x="363591" y="3414"/>
                  </a:lnTo>
                  <a:lnTo>
                    <a:pt x="368149" y="8086"/>
                  </a:lnTo>
                  <a:lnTo>
                    <a:pt x="371809" y="13605"/>
                  </a:lnTo>
                  <a:lnTo>
                    <a:pt x="374415" y="19882"/>
                  </a:lnTo>
                  <a:lnTo>
                    <a:pt x="375810" y="26827"/>
                  </a:lnTo>
                  <a:lnTo>
                    <a:pt x="378536" y="61370"/>
                  </a:lnTo>
                  <a:lnTo>
                    <a:pt x="379364" y="97146"/>
                  </a:lnTo>
                  <a:lnTo>
                    <a:pt x="376907" y="129162"/>
                  </a:lnTo>
                  <a:lnTo>
                    <a:pt x="339682" y="185887"/>
                  </a:lnTo>
                  <a:lnTo>
                    <a:pt x="293771" y="217922"/>
                  </a:lnTo>
                  <a:lnTo>
                    <a:pt x="243250" y="241776"/>
                  </a:lnTo>
                  <a:lnTo>
                    <a:pt x="199323" y="250695"/>
                  </a:lnTo>
                  <a:lnTo>
                    <a:pt x="175342" y="244362"/>
                  </a:lnTo>
                  <a:lnTo>
                    <a:pt x="115980" y="208531"/>
                  </a:lnTo>
                  <a:lnTo>
                    <a:pt x="81316" y="180505"/>
                  </a:lnTo>
                  <a:lnTo>
                    <a:pt x="74510" y="155954"/>
                  </a:lnTo>
                  <a:lnTo>
                    <a:pt x="55994" y="175739"/>
                  </a:lnTo>
                  <a:lnTo>
                    <a:pt x="39476" y="197100"/>
                  </a:lnTo>
                  <a:lnTo>
                    <a:pt x="25049" y="219874"/>
                  </a:lnTo>
                  <a:lnTo>
                    <a:pt x="12805" y="243899"/>
                  </a:lnTo>
                  <a:lnTo>
                    <a:pt x="21112" y="239407"/>
                  </a:lnTo>
                  <a:lnTo>
                    <a:pt x="30370" y="237236"/>
                  </a:lnTo>
                  <a:lnTo>
                    <a:pt x="79646" y="256960"/>
                  </a:lnTo>
                  <a:lnTo>
                    <a:pt x="134629" y="293881"/>
                  </a:lnTo>
                  <a:lnTo>
                    <a:pt x="164638" y="358583"/>
                  </a:lnTo>
                  <a:lnTo>
                    <a:pt x="169350" y="419082"/>
                  </a:lnTo>
                  <a:lnTo>
                    <a:pt x="164105" y="479362"/>
                  </a:lnTo>
                  <a:lnTo>
                    <a:pt x="148623" y="525419"/>
                  </a:lnTo>
                  <a:lnTo>
                    <a:pt x="104114" y="560544"/>
                  </a:lnTo>
                  <a:lnTo>
                    <a:pt x="39642" y="590957"/>
                  </a:lnTo>
                  <a:lnTo>
                    <a:pt x="28640" y="593578"/>
                  </a:lnTo>
                  <a:lnTo>
                    <a:pt x="17940" y="592708"/>
                  </a:lnTo>
                  <a:lnTo>
                    <a:pt x="8180" y="588771"/>
                  </a:lnTo>
                  <a:lnTo>
                    <a:pt x="0" y="582193"/>
                  </a:lnTo>
                  <a:lnTo>
                    <a:pt x="9572" y="608574"/>
                  </a:lnTo>
                  <a:lnTo>
                    <a:pt x="21619" y="633823"/>
                  </a:lnTo>
                  <a:lnTo>
                    <a:pt x="36043" y="657767"/>
                  </a:lnTo>
                  <a:lnTo>
                    <a:pt x="52741" y="680231"/>
                  </a:lnTo>
                  <a:lnTo>
                    <a:pt x="53606" y="671717"/>
                  </a:lnTo>
                  <a:lnTo>
                    <a:pt x="56513" y="663588"/>
                  </a:lnTo>
                  <a:lnTo>
                    <a:pt x="97152" y="631838"/>
                  </a:lnTo>
                  <a:lnTo>
                    <a:pt x="156454" y="601915"/>
                  </a:lnTo>
                  <a:lnTo>
                    <a:pt x="179837" y="597145"/>
                  </a:lnTo>
                  <a:lnTo>
                    <a:pt x="218063" y="604465"/>
                  </a:lnTo>
                  <a:lnTo>
                    <a:pt x="262547" y="622827"/>
                  </a:lnTo>
                  <a:lnTo>
                    <a:pt x="306912" y="648602"/>
                  </a:lnTo>
                  <a:lnTo>
                    <a:pt x="344782" y="678164"/>
                  </a:lnTo>
                  <a:lnTo>
                    <a:pt x="369779" y="707885"/>
                  </a:lnTo>
                  <a:lnTo>
                    <a:pt x="379324" y="762773"/>
                  </a:lnTo>
                  <a:lnTo>
                    <a:pt x="378533" y="798327"/>
                  </a:lnTo>
                  <a:lnTo>
                    <a:pt x="374437" y="839814"/>
                  </a:lnTo>
                  <a:lnTo>
                    <a:pt x="363318" y="856446"/>
                  </a:lnTo>
                  <a:lnTo>
                    <a:pt x="385764" y="859067"/>
                  </a:lnTo>
                  <a:lnTo>
                    <a:pt x="408316" y="859922"/>
                  </a:lnTo>
                  <a:lnTo>
                    <a:pt x="430865" y="859011"/>
                  </a:lnTo>
                  <a:lnTo>
                    <a:pt x="453305" y="856331"/>
                  </a:lnTo>
                  <a:lnTo>
                    <a:pt x="448964" y="851713"/>
                  </a:lnTo>
                  <a:lnTo>
                    <a:pt x="445487" y="846313"/>
                  </a:lnTo>
                  <a:lnTo>
                    <a:pt x="443014" y="840201"/>
                  </a:lnTo>
                  <a:lnTo>
                    <a:pt x="441682" y="833452"/>
                  </a:lnTo>
                  <a:lnTo>
                    <a:pt x="438957" y="798923"/>
                  </a:lnTo>
                  <a:lnTo>
                    <a:pt x="438130" y="763149"/>
                  </a:lnTo>
                  <a:lnTo>
                    <a:pt x="440590" y="731134"/>
                  </a:lnTo>
                  <a:lnTo>
                    <a:pt x="477816" y="674404"/>
                  </a:lnTo>
                  <a:lnTo>
                    <a:pt x="523726" y="642369"/>
                  </a:lnTo>
                  <a:lnTo>
                    <a:pt x="574243" y="618524"/>
                  </a:lnTo>
                  <a:lnTo>
                    <a:pt x="618159" y="609616"/>
                  </a:lnTo>
                  <a:lnTo>
                    <a:pt x="642146" y="615942"/>
                  </a:lnTo>
                  <a:lnTo>
                    <a:pt x="701517" y="651745"/>
                  </a:lnTo>
                  <a:lnTo>
                    <a:pt x="735839" y="679332"/>
                  </a:lnTo>
                  <a:lnTo>
                    <a:pt x="743139" y="702210"/>
                  </a:lnTo>
                  <a:lnTo>
                    <a:pt x="760705" y="683177"/>
                  </a:lnTo>
                  <a:lnTo>
                    <a:pt x="776439" y="662719"/>
                  </a:lnTo>
                  <a:lnTo>
                    <a:pt x="790261" y="640973"/>
                  </a:lnTo>
                  <a:lnTo>
                    <a:pt x="802090" y="618076"/>
                  </a:lnTo>
                  <a:lnTo>
                    <a:pt x="794168" y="621622"/>
                  </a:lnTo>
                  <a:lnTo>
                    <a:pt x="785546" y="623149"/>
                  </a:lnTo>
                  <a:lnTo>
                    <a:pt x="776611" y="622447"/>
                  </a:lnTo>
                  <a:lnTo>
                    <a:pt x="767746" y="619301"/>
                  </a:lnTo>
                  <a:close/>
                </a:path>
              </a:pathLst>
            </a:custGeom>
            <a:noFill/>
            <a:ln cap="flat" cmpd="sng" w="2277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1" name="Google Shape;121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752701" y="4567829"/>
              <a:ext cx="1642756" cy="2383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4761204" y="4980665"/>
              <a:ext cx="3833317" cy="207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4750408" y="5250342"/>
              <a:ext cx="3422399" cy="2079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4749947" y="5521329"/>
              <a:ext cx="3903368" cy="207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4759864" y="5793258"/>
              <a:ext cx="2881975" cy="202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8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4759864" y="6063595"/>
              <a:ext cx="2165828" cy="2029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p8"/>
          <p:cNvSpPr txBox="1"/>
          <p:nvPr/>
        </p:nvSpPr>
        <p:spPr>
          <a:xfrm>
            <a:off x="14731846" y="4392214"/>
            <a:ext cx="3934500" cy="18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445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latin typeface="Montserrat"/>
                <a:ea typeface="Montserrat"/>
                <a:cs typeface="Montserrat"/>
                <a:sym typeface="Montserrat"/>
              </a:rPr>
              <a:t>OMNI 00</a:t>
            </a:r>
            <a:endParaRPr b="1" sz="25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5080" rtl="0" algn="l">
              <a:lnSpc>
                <a:spcPct val="1014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US" sz="1750">
                <a:latin typeface="Montserrat"/>
                <a:ea typeface="Montserrat"/>
                <a:cs typeface="Montserrat"/>
                <a:sym typeface="Montserrat"/>
              </a:rPr>
              <a:t>Proxy model of neural intelligence for SKU agnostic manipulation without the need for retraining and better and more adaptive recovery protocols</a:t>
            </a:r>
            <a:endParaRPr sz="175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8" name="Google Shape;128;p8"/>
          <p:cNvGrpSpPr/>
          <p:nvPr/>
        </p:nvGrpSpPr>
        <p:grpSpPr>
          <a:xfrm>
            <a:off x="3219136" y="8067890"/>
            <a:ext cx="2584632" cy="979897"/>
            <a:chOff x="3219136" y="8067890"/>
            <a:chExt cx="2584632" cy="979897"/>
          </a:xfrm>
        </p:grpSpPr>
        <p:pic>
          <p:nvPicPr>
            <p:cNvPr id="129" name="Google Shape;129;p8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219136" y="8067890"/>
              <a:ext cx="2584632" cy="160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8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220958" y="8339442"/>
              <a:ext cx="2144856" cy="2066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8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225063" y="8614167"/>
              <a:ext cx="1755171" cy="160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8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221869" y="8887321"/>
              <a:ext cx="1132625" cy="1604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3" name="Google Shape;133;p8"/>
          <p:cNvSpPr txBox="1"/>
          <p:nvPr/>
        </p:nvSpPr>
        <p:spPr>
          <a:xfrm>
            <a:off x="3116925" y="7799950"/>
            <a:ext cx="2884500" cy="16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11430" lvl="0" marL="141605" marR="828040" rtl="0" algn="l">
              <a:lnSpc>
                <a:spcPct val="119444"/>
              </a:lnSpc>
              <a:spcBef>
                <a:spcPts val="6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We train neural culture to perform robotic control tasks in simulation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4" name="Google Shape;134;p8"/>
          <p:cNvGrpSpPr/>
          <p:nvPr/>
        </p:nvGrpSpPr>
        <p:grpSpPr>
          <a:xfrm>
            <a:off x="3142081" y="4992560"/>
            <a:ext cx="2645176" cy="1027245"/>
            <a:chOff x="3142081" y="4992560"/>
            <a:chExt cx="2645176" cy="1027245"/>
          </a:xfrm>
        </p:grpSpPr>
        <p:pic>
          <p:nvPicPr>
            <p:cNvPr id="135" name="Google Shape;135;p8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3142081" y="4992560"/>
              <a:ext cx="2086575" cy="2050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8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3153463" y="5265724"/>
              <a:ext cx="2633794" cy="160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8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3151861" y="5538868"/>
              <a:ext cx="2456009" cy="207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8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3152772" y="5811990"/>
              <a:ext cx="2141913" cy="2078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9" name="Google Shape;139;p8"/>
          <p:cNvSpPr txBox="1"/>
          <p:nvPr/>
        </p:nvSpPr>
        <p:spPr>
          <a:xfrm>
            <a:off x="3125288" y="4910904"/>
            <a:ext cx="26754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We experiment on neural culture to better understand biological learning algorithms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0" name="Google Shape;140;p8"/>
          <p:cNvGrpSpPr/>
          <p:nvPr/>
        </p:nvGrpSpPr>
        <p:grpSpPr>
          <a:xfrm>
            <a:off x="12819671" y="6893183"/>
            <a:ext cx="5899568" cy="2390586"/>
            <a:chOff x="12819671" y="6893183"/>
            <a:chExt cx="5899568" cy="2390586"/>
          </a:xfrm>
        </p:grpSpPr>
        <p:pic>
          <p:nvPicPr>
            <p:cNvPr id="141" name="Google Shape;141;p8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2835063" y="6893183"/>
              <a:ext cx="1714984" cy="2343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8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2835063" y="7198650"/>
              <a:ext cx="3268739" cy="233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8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12835063" y="7501290"/>
              <a:ext cx="5884176" cy="2392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8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12835063" y="7815490"/>
              <a:ext cx="2974306" cy="1827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8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12819671" y="8125313"/>
              <a:ext cx="3894813" cy="2312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8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12835063" y="8431544"/>
              <a:ext cx="5519926" cy="236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8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12824289" y="8738812"/>
              <a:ext cx="5725763" cy="2369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8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2827619" y="9046855"/>
              <a:ext cx="2288673" cy="2369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9" name="Google Shape;149;p8"/>
          <p:cNvSpPr txBox="1"/>
          <p:nvPr/>
        </p:nvSpPr>
        <p:spPr>
          <a:xfrm>
            <a:off x="12803372" y="6802696"/>
            <a:ext cx="59352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Runs on edge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Improved generalisability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161925" lvl="0" marL="173990" marR="5080" rtl="0" algn="l">
              <a:lnSpc>
                <a:spcPct val="101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Lowers Mean Time to Recovery (from failures)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161925" lvl="0" marL="173990" marR="5080" rtl="0" algn="l">
              <a:lnSpc>
                <a:spcPct val="101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Faster failure detection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Adaptable recovery protocols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172085" rtl="0" algn="l">
              <a:lnSpc>
                <a:spcPct val="101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Removes need for long programming times SKU agnostic manipulation without retraining Continual learning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0" name="Google Shape;150;p8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001044" y="8430655"/>
            <a:ext cx="291894" cy="23511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8"/>
          <p:cNvSpPr/>
          <p:nvPr/>
        </p:nvSpPr>
        <p:spPr>
          <a:xfrm>
            <a:off x="1674905" y="8189986"/>
            <a:ext cx="820419" cy="662304"/>
          </a:xfrm>
          <a:custGeom>
            <a:rect b="b" l="l" r="r" t="t"/>
            <a:pathLst>
              <a:path extrusionOk="0" h="662304" w="820419">
                <a:moveTo>
                  <a:pt x="759122" y="290891"/>
                </a:moveTo>
                <a:lnTo>
                  <a:pt x="710336" y="268758"/>
                </a:lnTo>
                <a:lnTo>
                  <a:pt x="688006" y="249462"/>
                </a:lnTo>
                <a:lnTo>
                  <a:pt x="696715" y="224855"/>
                </a:lnTo>
                <a:lnTo>
                  <a:pt x="741049" y="186790"/>
                </a:lnTo>
                <a:lnTo>
                  <a:pt x="740326" y="185303"/>
                </a:lnTo>
                <a:lnTo>
                  <a:pt x="716416" y="194207"/>
                </a:lnTo>
                <a:lnTo>
                  <a:pt x="699771" y="201601"/>
                </a:lnTo>
                <a:lnTo>
                  <a:pt x="683588" y="207958"/>
                </a:lnTo>
                <a:lnTo>
                  <a:pt x="661062" y="213752"/>
                </a:lnTo>
                <a:lnTo>
                  <a:pt x="638947" y="207507"/>
                </a:lnTo>
                <a:lnTo>
                  <a:pt x="631442" y="185411"/>
                </a:lnTo>
                <a:lnTo>
                  <a:pt x="631126" y="156654"/>
                </a:lnTo>
                <a:lnTo>
                  <a:pt x="630581" y="130425"/>
                </a:lnTo>
                <a:lnTo>
                  <a:pt x="628906" y="130425"/>
                </a:lnTo>
                <a:lnTo>
                  <a:pt x="623996" y="158780"/>
                </a:lnTo>
                <a:lnTo>
                  <a:pt x="616916" y="189000"/>
                </a:lnTo>
                <a:lnTo>
                  <a:pt x="602958" y="211730"/>
                </a:lnTo>
                <a:lnTo>
                  <a:pt x="577410" y="217616"/>
                </a:lnTo>
                <a:lnTo>
                  <a:pt x="533632" y="205681"/>
                </a:lnTo>
                <a:lnTo>
                  <a:pt x="516374" y="160970"/>
                </a:lnTo>
                <a:lnTo>
                  <a:pt x="555473" y="103293"/>
                </a:lnTo>
                <a:lnTo>
                  <a:pt x="582143" y="75149"/>
                </a:lnTo>
                <a:lnTo>
                  <a:pt x="542727" y="117032"/>
                </a:lnTo>
                <a:lnTo>
                  <a:pt x="487302" y="143195"/>
                </a:lnTo>
                <a:lnTo>
                  <a:pt x="454860" y="111695"/>
                </a:lnTo>
                <a:lnTo>
                  <a:pt x="435525" y="45498"/>
                </a:lnTo>
                <a:lnTo>
                  <a:pt x="427687" y="6565"/>
                </a:lnTo>
                <a:lnTo>
                  <a:pt x="426378" y="0"/>
                </a:lnTo>
                <a:lnTo>
                  <a:pt x="416525" y="1905"/>
                </a:lnTo>
                <a:lnTo>
                  <a:pt x="417488" y="8533"/>
                </a:lnTo>
                <a:lnTo>
                  <a:pt x="424954" y="56330"/>
                </a:lnTo>
                <a:lnTo>
                  <a:pt x="430390" y="95712"/>
                </a:lnTo>
                <a:lnTo>
                  <a:pt x="430983" y="126456"/>
                </a:lnTo>
                <a:lnTo>
                  <a:pt x="423917" y="148339"/>
                </a:lnTo>
                <a:lnTo>
                  <a:pt x="406379" y="161138"/>
                </a:lnTo>
                <a:lnTo>
                  <a:pt x="375555" y="164628"/>
                </a:lnTo>
                <a:lnTo>
                  <a:pt x="328630" y="158587"/>
                </a:lnTo>
                <a:lnTo>
                  <a:pt x="262791" y="142791"/>
                </a:lnTo>
                <a:lnTo>
                  <a:pt x="261775" y="142508"/>
                </a:lnTo>
                <a:lnTo>
                  <a:pt x="261262" y="143995"/>
                </a:lnTo>
                <a:lnTo>
                  <a:pt x="262236" y="144383"/>
                </a:lnTo>
                <a:lnTo>
                  <a:pt x="309066" y="162852"/>
                </a:lnTo>
                <a:lnTo>
                  <a:pt x="347192" y="178654"/>
                </a:lnTo>
                <a:lnTo>
                  <a:pt x="375073" y="193804"/>
                </a:lnTo>
                <a:lnTo>
                  <a:pt x="391167" y="210315"/>
                </a:lnTo>
                <a:lnTo>
                  <a:pt x="393933" y="230200"/>
                </a:lnTo>
                <a:lnTo>
                  <a:pt x="381830" y="255471"/>
                </a:lnTo>
                <a:lnTo>
                  <a:pt x="353317" y="288144"/>
                </a:lnTo>
                <a:lnTo>
                  <a:pt x="306853" y="330230"/>
                </a:lnTo>
                <a:lnTo>
                  <a:pt x="278062" y="336862"/>
                </a:lnTo>
                <a:lnTo>
                  <a:pt x="250571" y="317916"/>
                </a:lnTo>
                <a:lnTo>
                  <a:pt x="225586" y="284166"/>
                </a:lnTo>
                <a:lnTo>
                  <a:pt x="204312" y="246387"/>
                </a:lnTo>
                <a:lnTo>
                  <a:pt x="187956" y="215354"/>
                </a:lnTo>
                <a:lnTo>
                  <a:pt x="187474" y="214485"/>
                </a:lnTo>
                <a:lnTo>
                  <a:pt x="186144" y="215113"/>
                </a:lnTo>
                <a:lnTo>
                  <a:pt x="186437" y="216077"/>
                </a:lnTo>
                <a:lnTo>
                  <a:pt x="199095" y="254180"/>
                </a:lnTo>
                <a:lnTo>
                  <a:pt x="209409" y="283784"/>
                </a:lnTo>
                <a:lnTo>
                  <a:pt x="215991" y="308704"/>
                </a:lnTo>
                <a:lnTo>
                  <a:pt x="215659" y="348014"/>
                </a:lnTo>
                <a:lnTo>
                  <a:pt x="167297" y="367340"/>
                </a:lnTo>
                <a:lnTo>
                  <a:pt x="142093" y="367215"/>
                </a:lnTo>
                <a:lnTo>
                  <a:pt x="87499" y="361168"/>
                </a:lnTo>
                <a:lnTo>
                  <a:pt x="37809" y="351893"/>
                </a:lnTo>
                <a:lnTo>
                  <a:pt x="5608" y="344793"/>
                </a:lnTo>
                <a:lnTo>
                  <a:pt x="0" y="343747"/>
                </a:lnTo>
                <a:lnTo>
                  <a:pt x="3482" y="345272"/>
                </a:lnTo>
                <a:lnTo>
                  <a:pt x="17629" y="350042"/>
                </a:lnTo>
                <a:lnTo>
                  <a:pt x="44014" y="358732"/>
                </a:lnTo>
                <a:lnTo>
                  <a:pt x="84210" y="372020"/>
                </a:lnTo>
                <a:lnTo>
                  <a:pt x="138234" y="392593"/>
                </a:lnTo>
                <a:lnTo>
                  <a:pt x="172675" y="412172"/>
                </a:lnTo>
                <a:lnTo>
                  <a:pt x="189889" y="431900"/>
                </a:lnTo>
                <a:lnTo>
                  <a:pt x="192230" y="452918"/>
                </a:lnTo>
                <a:lnTo>
                  <a:pt x="182055" y="476368"/>
                </a:lnTo>
                <a:lnTo>
                  <a:pt x="161718" y="503393"/>
                </a:lnTo>
                <a:lnTo>
                  <a:pt x="133574" y="535135"/>
                </a:lnTo>
                <a:lnTo>
                  <a:pt x="99979" y="572736"/>
                </a:lnTo>
                <a:lnTo>
                  <a:pt x="96995" y="576170"/>
                </a:lnTo>
                <a:lnTo>
                  <a:pt x="101676" y="580746"/>
                </a:lnTo>
                <a:lnTo>
                  <a:pt x="105047" y="577699"/>
                </a:lnTo>
                <a:lnTo>
                  <a:pt x="128462" y="556953"/>
                </a:lnTo>
                <a:lnTo>
                  <a:pt x="150966" y="537844"/>
                </a:lnTo>
                <a:lnTo>
                  <a:pt x="176625" y="516604"/>
                </a:lnTo>
                <a:lnTo>
                  <a:pt x="209505" y="489461"/>
                </a:lnTo>
                <a:lnTo>
                  <a:pt x="245674" y="482670"/>
                </a:lnTo>
                <a:lnTo>
                  <a:pt x="278249" y="509585"/>
                </a:lnTo>
                <a:lnTo>
                  <a:pt x="306155" y="553547"/>
                </a:lnTo>
                <a:lnTo>
                  <a:pt x="328318" y="597898"/>
                </a:lnTo>
                <a:lnTo>
                  <a:pt x="329878" y="601091"/>
                </a:lnTo>
                <a:lnTo>
                  <a:pt x="334747" y="599185"/>
                </a:lnTo>
                <a:lnTo>
                  <a:pt x="333857" y="595730"/>
                </a:lnTo>
                <a:lnTo>
                  <a:pt x="322206" y="550753"/>
                </a:lnTo>
                <a:lnTo>
                  <a:pt x="314834" y="507053"/>
                </a:lnTo>
                <a:lnTo>
                  <a:pt x="319253" y="471994"/>
                </a:lnTo>
                <a:lnTo>
                  <a:pt x="342977" y="452939"/>
                </a:lnTo>
                <a:lnTo>
                  <a:pt x="390710" y="451256"/>
                </a:lnTo>
                <a:lnTo>
                  <a:pt x="435165" y="464751"/>
                </a:lnTo>
                <a:lnTo>
                  <a:pt x="479437" y="484978"/>
                </a:lnTo>
                <a:lnTo>
                  <a:pt x="526616" y="503492"/>
                </a:lnTo>
                <a:lnTo>
                  <a:pt x="526856" y="503607"/>
                </a:lnTo>
                <a:lnTo>
                  <a:pt x="534846" y="521734"/>
                </a:lnTo>
                <a:lnTo>
                  <a:pt x="522698" y="543721"/>
                </a:lnTo>
                <a:lnTo>
                  <a:pt x="501752" y="565598"/>
                </a:lnTo>
                <a:lnTo>
                  <a:pt x="483350" y="583395"/>
                </a:lnTo>
                <a:lnTo>
                  <a:pt x="484208" y="584778"/>
                </a:lnTo>
                <a:lnTo>
                  <a:pt x="500679" y="578575"/>
                </a:lnTo>
                <a:lnTo>
                  <a:pt x="516041" y="571273"/>
                </a:lnTo>
                <a:lnTo>
                  <a:pt x="531924" y="564210"/>
                </a:lnTo>
                <a:lnTo>
                  <a:pt x="549955" y="558726"/>
                </a:lnTo>
                <a:lnTo>
                  <a:pt x="574161" y="560961"/>
                </a:lnTo>
                <a:lnTo>
                  <a:pt x="588227" y="584965"/>
                </a:lnTo>
                <a:lnTo>
                  <a:pt x="595338" y="620730"/>
                </a:lnTo>
                <a:lnTo>
                  <a:pt x="598676" y="658252"/>
                </a:lnTo>
                <a:lnTo>
                  <a:pt x="598938" y="661979"/>
                </a:lnTo>
                <a:lnTo>
                  <a:pt x="604435" y="661739"/>
                </a:lnTo>
                <a:lnTo>
                  <a:pt x="604571" y="658000"/>
                </a:lnTo>
                <a:lnTo>
                  <a:pt x="604887" y="644491"/>
                </a:lnTo>
                <a:lnTo>
                  <a:pt x="604965" y="631475"/>
                </a:lnTo>
                <a:lnTo>
                  <a:pt x="604873" y="619601"/>
                </a:lnTo>
                <a:lnTo>
                  <a:pt x="604676" y="609520"/>
                </a:lnTo>
                <a:lnTo>
                  <a:pt x="610944" y="578672"/>
                </a:lnTo>
                <a:lnTo>
                  <a:pt x="628900" y="553170"/>
                </a:lnTo>
                <a:lnTo>
                  <a:pt x="654490" y="537090"/>
                </a:lnTo>
                <a:lnTo>
                  <a:pt x="683658" y="534570"/>
                </a:lnTo>
                <a:lnTo>
                  <a:pt x="746515" y="544130"/>
                </a:lnTo>
                <a:lnTo>
                  <a:pt x="787601" y="549928"/>
                </a:lnTo>
                <a:lnTo>
                  <a:pt x="809490" y="552357"/>
                </a:lnTo>
                <a:lnTo>
                  <a:pt x="814758" y="551810"/>
                </a:lnTo>
                <a:lnTo>
                  <a:pt x="805980" y="548683"/>
                </a:lnTo>
                <a:lnTo>
                  <a:pt x="785731" y="543368"/>
                </a:lnTo>
                <a:lnTo>
                  <a:pt x="756586" y="536261"/>
                </a:lnTo>
                <a:lnTo>
                  <a:pt x="721120" y="527756"/>
                </a:lnTo>
                <a:lnTo>
                  <a:pt x="681909" y="518246"/>
                </a:lnTo>
                <a:lnTo>
                  <a:pt x="676169" y="466239"/>
                </a:lnTo>
                <a:lnTo>
                  <a:pt x="722927" y="426892"/>
                </a:lnTo>
                <a:lnTo>
                  <a:pt x="760833" y="402932"/>
                </a:lnTo>
                <a:lnTo>
                  <a:pt x="714543" y="426819"/>
                </a:lnTo>
                <a:lnTo>
                  <a:pt x="674607" y="441528"/>
                </a:lnTo>
                <a:lnTo>
                  <a:pt x="626738" y="433861"/>
                </a:lnTo>
                <a:lnTo>
                  <a:pt x="624508" y="373870"/>
                </a:lnTo>
                <a:lnTo>
                  <a:pt x="629193" y="332399"/>
                </a:lnTo>
                <a:lnTo>
                  <a:pt x="641787" y="306829"/>
                </a:lnTo>
                <a:lnTo>
                  <a:pt x="663280" y="294543"/>
                </a:lnTo>
                <a:lnTo>
                  <a:pt x="694663" y="292924"/>
                </a:lnTo>
                <a:lnTo>
                  <a:pt x="736929" y="299354"/>
                </a:lnTo>
                <a:lnTo>
                  <a:pt x="791068" y="311215"/>
                </a:lnTo>
                <a:lnTo>
                  <a:pt x="820202" y="316901"/>
                </a:lnTo>
                <a:lnTo>
                  <a:pt x="812405" y="311804"/>
                </a:lnTo>
                <a:lnTo>
                  <a:pt x="785953" y="301332"/>
                </a:lnTo>
                <a:lnTo>
                  <a:pt x="759122" y="290891"/>
                </a:lnTo>
                <a:close/>
              </a:path>
            </a:pathLst>
          </a:custGeom>
          <a:noFill/>
          <a:ln cap="flat" cmpd="sng" w="10450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8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900202" y="8565368"/>
            <a:ext cx="73411" cy="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8"/>
          <p:cNvSpPr/>
          <p:nvPr/>
        </p:nvSpPr>
        <p:spPr>
          <a:xfrm>
            <a:off x="2108325" y="8371435"/>
            <a:ext cx="49530" cy="49529"/>
          </a:xfrm>
          <a:custGeom>
            <a:rect b="b" l="l" r="r" t="t"/>
            <a:pathLst>
              <a:path extrusionOk="0" h="49529" w="49530">
                <a:moveTo>
                  <a:pt x="41477" y="6168"/>
                </a:moveTo>
                <a:lnTo>
                  <a:pt x="47213" y="14010"/>
                </a:lnTo>
                <a:lnTo>
                  <a:pt x="49376" y="23200"/>
                </a:lnTo>
                <a:lnTo>
                  <a:pt x="47925" y="32612"/>
                </a:lnTo>
                <a:lnTo>
                  <a:pt x="42818" y="41120"/>
                </a:lnTo>
                <a:lnTo>
                  <a:pt x="34857" y="47049"/>
                </a:lnTo>
                <a:lnTo>
                  <a:pt x="25636" y="49429"/>
                </a:lnTo>
                <a:lnTo>
                  <a:pt x="16276" y="48188"/>
                </a:lnTo>
                <a:lnTo>
                  <a:pt x="7897" y="43256"/>
                </a:lnTo>
                <a:lnTo>
                  <a:pt x="2162" y="35415"/>
                </a:lnTo>
                <a:lnTo>
                  <a:pt x="0" y="26228"/>
                </a:lnTo>
                <a:lnTo>
                  <a:pt x="1454" y="16816"/>
                </a:lnTo>
                <a:lnTo>
                  <a:pt x="6567" y="8304"/>
                </a:lnTo>
                <a:lnTo>
                  <a:pt x="14524" y="2377"/>
                </a:lnTo>
                <a:lnTo>
                  <a:pt x="23744" y="0"/>
                </a:lnTo>
                <a:lnTo>
                  <a:pt x="33103" y="1241"/>
                </a:lnTo>
                <a:lnTo>
                  <a:pt x="41477" y="6168"/>
                </a:lnTo>
                <a:close/>
              </a:path>
            </a:pathLst>
          </a:custGeom>
          <a:noFill/>
          <a:ln cap="flat" cmpd="sng" w="10450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8"/>
          <p:cNvSpPr/>
          <p:nvPr/>
        </p:nvSpPr>
        <p:spPr>
          <a:xfrm>
            <a:off x="2246119" y="8668113"/>
            <a:ext cx="49530" cy="49529"/>
          </a:xfrm>
          <a:custGeom>
            <a:rect b="b" l="l" r="r" t="t"/>
            <a:pathLst>
              <a:path extrusionOk="0" h="49529" w="49530">
                <a:moveTo>
                  <a:pt x="41477" y="6172"/>
                </a:moveTo>
                <a:lnTo>
                  <a:pt x="47213" y="14014"/>
                </a:lnTo>
                <a:lnTo>
                  <a:pt x="49375" y="23204"/>
                </a:lnTo>
                <a:lnTo>
                  <a:pt x="47921" y="32616"/>
                </a:lnTo>
                <a:lnTo>
                  <a:pt x="42807" y="41124"/>
                </a:lnTo>
                <a:lnTo>
                  <a:pt x="34851" y="47052"/>
                </a:lnTo>
                <a:lnTo>
                  <a:pt x="25631" y="49429"/>
                </a:lnTo>
                <a:lnTo>
                  <a:pt x="16272" y="48187"/>
                </a:lnTo>
                <a:lnTo>
                  <a:pt x="7897" y="43260"/>
                </a:lnTo>
                <a:lnTo>
                  <a:pt x="2162" y="35418"/>
                </a:lnTo>
                <a:lnTo>
                  <a:pt x="0" y="26228"/>
                </a:lnTo>
                <a:lnTo>
                  <a:pt x="1454" y="16816"/>
                </a:lnTo>
                <a:lnTo>
                  <a:pt x="6567" y="8308"/>
                </a:lnTo>
                <a:lnTo>
                  <a:pt x="14524" y="2379"/>
                </a:lnTo>
                <a:lnTo>
                  <a:pt x="23744" y="0"/>
                </a:lnTo>
                <a:lnTo>
                  <a:pt x="33103" y="1240"/>
                </a:lnTo>
                <a:lnTo>
                  <a:pt x="41477" y="6172"/>
                </a:lnTo>
                <a:close/>
              </a:path>
            </a:pathLst>
          </a:custGeom>
          <a:noFill/>
          <a:ln cap="flat" cmpd="sng" w="10450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8"/>
          <p:cNvSpPr/>
          <p:nvPr/>
        </p:nvSpPr>
        <p:spPr>
          <a:xfrm>
            <a:off x="2273799" y="8421009"/>
            <a:ext cx="49530" cy="49529"/>
          </a:xfrm>
          <a:custGeom>
            <a:rect b="b" l="l" r="r" t="t"/>
            <a:pathLst>
              <a:path extrusionOk="0" h="49529" w="49530">
                <a:moveTo>
                  <a:pt x="41477" y="6168"/>
                </a:moveTo>
                <a:lnTo>
                  <a:pt x="47213" y="14010"/>
                </a:lnTo>
                <a:lnTo>
                  <a:pt x="49375" y="23200"/>
                </a:lnTo>
                <a:lnTo>
                  <a:pt x="47921" y="32612"/>
                </a:lnTo>
                <a:lnTo>
                  <a:pt x="42807" y="41120"/>
                </a:lnTo>
                <a:lnTo>
                  <a:pt x="34851" y="47049"/>
                </a:lnTo>
                <a:lnTo>
                  <a:pt x="25631" y="49429"/>
                </a:lnTo>
                <a:lnTo>
                  <a:pt x="16272" y="48188"/>
                </a:lnTo>
                <a:lnTo>
                  <a:pt x="7897" y="43256"/>
                </a:lnTo>
                <a:lnTo>
                  <a:pt x="2162" y="35414"/>
                </a:lnTo>
                <a:lnTo>
                  <a:pt x="0" y="26224"/>
                </a:lnTo>
                <a:lnTo>
                  <a:pt x="1454" y="16812"/>
                </a:lnTo>
                <a:lnTo>
                  <a:pt x="6567" y="8304"/>
                </a:lnTo>
                <a:lnTo>
                  <a:pt x="14524" y="2377"/>
                </a:lnTo>
                <a:lnTo>
                  <a:pt x="23744" y="0"/>
                </a:lnTo>
                <a:lnTo>
                  <a:pt x="33103" y="1241"/>
                </a:lnTo>
                <a:lnTo>
                  <a:pt x="41477" y="6168"/>
                </a:lnTo>
                <a:close/>
              </a:path>
            </a:pathLst>
          </a:custGeom>
          <a:noFill/>
          <a:ln cap="flat" cmpd="sng" w="10450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8"/>
          <p:cNvSpPr/>
          <p:nvPr/>
        </p:nvSpPr>
        <p:spPr>
          <a:xfrm>
            <a:off x="2931654" y="4383238"/>
            <a:ext cx="0" cy="2192020"/>
          </a:xfrm>
          <a:custGeom>
            <a:rect b="b" l="l" r="r" t="t"/>
            <a:pathLst>
              <a:path extrusionOk="0" h="2192020" w="120000">
                <a:moveTo>
                  <a:pt x="0" y="0"/>
                </a:moveTo>
                <a:lnTo>
                  <a:pt x="0" y="2191472"/>
                </a:lnTo>
              </a:path>
            </a:pathLst>
          </a:custGeom>
          <a:noFill/>
          <a:ln cap="flat" cmpd="sng" w="10450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8"/>
          <p:cNvSpPr txBox="1"/>
          <p:nvPr/>
        </p:nvSpPr>
        <p:spPr>
          <a:xfrm>
            <a:off x="8717775" y="4919300"/>
            <a:ext cx="28845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10202"/>
                </a:solidFill>
                <a:latin typeface="Montserrat"/>
                <a:ea typeface="Montserrat"/>
                <a:cs typeface="Montserrat"/>
                <a:sym typeface="Montserrat"/>
              </a:rPr>
              <a:t>We produce biomimetic algorithms combined with well known biomimetic algorithms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8734584" y="7691466"/>
            <a:ext cx="26415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10202"/>
                </a:solidFill>
                <a:latin typeface="Montserrat"/>
                <a:ea typeface="Montserrat"/>
                <a:cs typeface="Montserrat"/>
                <a:sym typeface="Montserrat"/>
              </a:rPr>
              <a:t>We computationalise the trained neural culture so it can run on edge and avoid reproducibility and scalability issues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8463890" y="7809763"/>
            <a:ext cx="0" cy="1592579"/>
          </a:xfrm>
          <a:custGeom>
            <a:rect b="b" l="l" r="r" t="t"/>
            <a:pathLst>
              <a:path extrusionOk="0" h="1592579" w="120000">
                <a:moveTo>
                  <a:pt x="0" y="0"/>
                </a:moveTo>
                <a:lnTo>
                  <a:pt x="0" y="1592286"/>
                </a:lnTo>
              </a:path>
            </a:pathLst>
          </a:custGeom>
          <a:noFill/>
          <a:ln cap="flat" cmpd="sng" w="10450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"/>
          <p:cNvSpPr/>
          <p:nvPr/>
        </p:nvSpPr>
        <p:spPr>
          <a:xfrm>
            <a:off x="6127507" y="5572848"/>
            <a:ext cx="495934" cy="0"/>
          </a:xfrm>
          <a:custGeom>
            <a:rect b="b" l="l" r="r" t="t"/>
            <a:pathLst>
              <a:path extrusionOk="0" h="120000" w="495934">
                <a:moveTo>
                  <a:pt x="0" y="0"/>
                </a:moveTo>
                <a:lnTo>
                  <a:pt x="495513" y="0"/>
                </a:lnTo>
              </a:path>
            </a:pathLst>
          </a:custGeom>
          <a:noFill/>
          <a:ln cap="flat" cmpd="sng" w="20925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"/>
          <p:cNvSpPr/>
          <p:nvPr/>
        </p:nvSpPr>
        <p:spPr>
          <a:xfrm>
            <a:off x="6127507" y="8567144"/>
            <a:ext cx="495934" cy="0"/>
          </a:xfrm>
          <a:custGeom>
            <a:rect b="b" l="l" r="r" t="t"/>
            <a:pathLst>
              <a:path extrusionOk="0" h="120000" w="495934">
                <a:moveTo>
                  <a:pt x="0" y="0"/>
                </a:moveTo>
                <a:lnTo>
                  <a:pt x="495513" y="0"/>
                </a:lnTo>
              </a:path>
            </a:pathLst>
          </a:custGeom>
          <a:noFill/>
          <a:ln cap="flat" cmpd="sng" w="20925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8"/>
          <p:cNvSpPr/>
          <p:nvPr/>
        </p:nvSpPr>
        <p:spPr>
          <a:xfrm>
            <a:off x="11659739" y="5572848"/>
            <a:ext cx="546100" cy="0"/>
          </a:xfrm>
          <a:custGeom>
            <a:rect b="b" l="l" r="r" t="t"/>
            <a:pathLst>
              <a:path extrusionOk="0" h="120000" w="546100">
                <a:moveTo>
                  <a:pt x="0" y="0"/>
                </a:moveTo>
                <a:lnTo>
                  <a:pt x="545972" y="0"/>
                </a:lnTo>
              </a:path>
            </a:pathLst>
          </a:custGeom>
          <a:noFill/>
          <a:ln cap="flat" cmpd="sng" w="20925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8"/>
          <p:cNvSpPr/>
          <p:nvPr/>
        </p:nvSpPr>
        <p:spPr>
          <a:xfrm>
            <a:off x="11659739" y="8562205"/>
            <a:ext cx="546100" cy="0"/>
          </a:xfrm>
          <a:custGeom>
            <a:rect b="b" l="l" r="r" t="t"/>
            <a:pathLst>
              <a:path extrusionOk="0" h="120000" w="546100">
                <a:moveTo>
                  <a:pt x="0" y="0"/>
                </a:moveTo>
                <a:lnTo>
                  <a:pt x="545972" y="0"/>
                </a:lnTo>
              </a:path>
            </a:pathLst>
          </a:custGeom>
          <a:noFill/>
          <a:ln cap="flat" cmpd="sng" w="20925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8"/>
          <p:cNvSpPr/>
          <p:nvPr/>
        </p:nvSpPr>
        <p:spPr>
          <a:xfrm>
            <a:off x="7531496" y="5457058"/>
            <a:ext cx="239395" cy="239395"/>
          </a:xfrm>
          <a:custGeom>
            <a:rect b="b" l="l" r="r" t="t"/>
            <a:pathLst>
              <a:path extrusionOk="0" h="239395" w="239395">
                <a:moveTo>
                  <a:pt x="238872" y="119430"/>
                </a:moveTo>
                <a:lnTo>
                  <a:pt x="229486" y="165921"/>
                </a:lnTo>
                <a:lnTo>
                  <a:pt x="203889" y="203883"/>
                </a:lnTo>
                <a:lnTo>
                  <a:pt x="165923" y="229477"/>
                </a:lnTo>
                <a:lnTo>
                  <a:pt x="119430" y="238861"/>
                </a:lnTo>
                <a:lnTo>
                  <a:pt x="72944" y="229477"/>
                </a:lnTo>
                <a:lnTo>
                  <a:pt x="34981" y="203883"/>
                </a:lnTo>
                <a:lnTo>
                  <a:pt x="9386" y="165921"/>
                </a:lnTo>
                <a:lnTo>
                  <a:pt x="0" y="119430"/>
                </a:lnTo>
                <a:lnTo>
                  <a:pt x="9386" y="72940"/>
                </a:lnTo>
                <a:lnTo>
                  <a:pt x="34981" y="34977"/>
                </a:lnTo>
                <a:lnTo>
                  <a:pt x="72944" y="9384"/>
                </a:lnTo>
                <a:lnTo>
                  <a:pt x="119430" y="0"/>
                </a:lnTo>
                <a:lnTo>
                  <a:pt x="165923" y="9384"/>
                </a:lnTo>
                <a:lnTo>
                  <a:pt x="203889" y="34977"/>
                </a:lnTo>
                <a:lnTo>
                  <a:pt x="229486" y="72940"/>
                </a:lnTo>
                <a:lnTo>
                  <a:pt x="238872" y="119430"/>
                </a:lnTo>
                <a:close/>
              </a:path>
            </a:pathLst>
          </a:custGeom>
          <a:noFill/>
          <a:ln cap="flat" cmpd="sng" w="23075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"/>
          <p:cNvSpPr/>
          <p:nvPr/>
        </p:nvSpPr>
        <p:spPr>
          <a:xfrm>
            <a:off x="7531496" y="5853131"/>
            <a:ext cx="239395" cy="239395"/>
          </a:xfrm>
          <a:custGeom>
            <a:rect b="b" l="l" r="r" t="t"/>
            <a:pathLst>
              <a:path extrusionOk="0" h="239395" w="239395">
                <a:moveTo>
                  <a:pt x="238872" y="119441"/>
                </a:moveTo>
                <a:lnTo>
                  <a:pt x="229486" y="165927"/>
                </a:lnTo>
                <a:lnTo>
                  <a:pt x="203889" y="203890"/>
                </a:lnTo>
                <a:lnTo>
                  <a:pt x="165923" y="229486"/>
                </a:lnTo>
                <a:lnTo>
                  <a:pt x="119430" y="238872"/>
                </a:lnTo>
                <a:lnTo>
                  <a:pt x="72944" y="229486"/>
                </a:lnTo>
                <a:lnTo>
                  <a:pt x="34981" y="203890"/>
                </a:lnTo>
                <a:lnTo>
                  <a:pt x="9386" y="165927"/>
                </a:lnTo>
                <a:lnTo>
                  <a:pt x="0" y="119441"/>
                </a:lnTo>
                <a:lnTo>
                  <a:pt x="9386" y="72949"/>
                </a:lnTo>
                <a:lnTo>
                  <a:pt x="34981" y="34983"/>
                </a:lnTo>
                <a:lnTo>
                  <a:pt x="72944" y="9386"/>
                </a:lnTo>
                <a:lnTo>
                  <a:pt x="119430" y="0"/>
                </a:lnTo>
                <a:lnTo>
                  <a:pt x="165923" y="9386"/>
                </a:lnTo>
                <a:lnTo>
                  <a:pt x="203889" y="34983"/>
                </a:lnTo>
                <a:lnTo>
                  <a:pt x="229486" y="72949"/>
                </a:lnTo>
                <a:lnTo>
                  <a:pt x="238872" y="119441"/>
                </a:lnTo>
                <a:close/>
              </a:path>
            </a:pathLst>
          </a:custGeom>
          <a:noFill/>
          <a:ln cap="flat" cmpd="sng" w="23075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"/>
          <p:cNvSpPr/>
          <p:nvPr/>
        </p:nvSpPr>
        <p:spPr>
          <a:xfrm>
            <a:off x="7989561" y="5224316"/>
            <a:ext cx="239395" cy="239395"/>
          </a:xfrm>
          <a:custGeom>
            <a:rect b="b" l="l" r="r" t="t"/>
            <a:pathLst>
              <a:path extrusionOk="0" h="239395" w="239395">
                <a:moveTo>
                  <a:pt x="238872" y="119430"/>
                </a:moveTo>
                <a:lnTo>
                  <a:pt x="229486" y="165923"/>
                </a:lnTo>
                <a:lnTo>
                  <a:pt x="203889" y="203889"/>
                </a:lnTo>
                <a:lnTo>
                  <a:pt x="165923" y="229486"/>
                </a:lnTo>
                <a:lnTo>
                  <a:pt x="119430" y="238872"/>
                </a:lnTo>
                <a:lnTo>
                  <a:pt x="72944" y="229486"/>
                </a:lnTo>
                <a:lnTo>
                  <a:pt x="34981" y="203889"/>
                </a:lnTo>
                <a:lnTo>
                  <a:pt x="9386" y="165923"/>
                </a:lnTo>
                <a:lnTo>
                  <a:pt x="0" y="119430"/>
                </a:lnTo>
                <a:lnTo>
                  <a:pt x="9386" y="72944"/>
                </a:lnTo>
                <a:lnTo>
                  <a:pt x="34981" y="34981"/>
                </a:lnTo>
                <a:lnTo>
                  <a:pt x="72944" y="9386"/>
                </a:lnTo>
                <a:lnTo>
                  <a:pt x="119430" y="0"/>
                </a:lnTo>
                <a:lnTo>
                  <a:pt x="165923" y="9386"/>
                </a:lnTo>
                <a:lnTo>
                  <a:pt x="203889" y="34981"/>
                </a:lnTo>
                <a:lnTo>
                  <a:pt x="229486" y="72944"/>
                </a:lnTo>
                <a:lnTo>
                  <a:pt x="238872" y="119430"/>
                </a:lnTo>
                <a:close/>
              </a:path>
            </a:pathLst>
          </a:custGeom>
          <a:noFill/>
          <a:ln cap="flat" cmpd="sng" w="23075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8"/>
          <p:cNvSpPr/>
          <p:nvPr/>
        </p:nvSpPr>
        <p:spPr>
          <a:xfrm>
            <a:off x="7989561" y="5620400"/>
            <a:ext cx="239395" cy="239395"/>
          </a:xfrm>
          <a:custGeom>
            <a:rect b="b" l="l" r="r" t="t"/>
            <a:pathLst>
              <a:path extrusionOk="0" h="239395" w="239395">
                <a:moveTo>
                  <a:pt x="238872" y="119430"/>
                </a:moveTo>
                <a:lnTo>
                  <a:pt x="229486" y="165921"/>
                </a:lnTo>
                <a:lnTo>
                  <a:pt x="203889" y="203883"/>
                </a:lnTo>
                <a:lnTo>
                  <a:pt x="165923" y="229477"/>
                </a:lnTo>
                <a:lnTo>
                  <a:pt x="119430" y="238861"/>
                </a:lnTo>
                <a:lnTo>
                  <a:pt x="72944" y="229477"/>
                </a:lnTo>
                <a:lnTo>
                  <a:pt x="34981" y="203883"/>
                </a:lnTo>
                <a:lnTo>
                  <a:pt x="9386" y="165921"/>
                </a:lnTo>
                <a:lnTo>
                  <a:pt x="0" y="119430"/>
                </a:lnTo>
                <a:lnTo>
                  <a:pt x="9386" y="72940"/>
                </a:lnTo>
                <a:lnTo>
                  <a:pt x="34981" y="34977"/>
                </a:lnTo>
                <a:lnTo>
                  <a:pt x="72944" y="9384"/>
                </a:lnTo>
                <a:lnTo>
                  <a:pt x="119430" y="0"/>
                </a:lnTo>
                <a:lnTo>
                  <a:pt x="165923" y="9384"/>
                </a:lnTo>
                <a:lnTo>
                  <a:pt x="203889" y="34977"/>
                </a:lnTo>
                <a:lnTo>
                  <a:pt x="229486" y="72940"/>
                </a:lnTo>
                <a:lnTo>
                  <a:pt x="238872" y="119430"/>
                </a:lnTo>
                <a:close/>
              </a:path>
            </a:pathLst>
          </a:custGeom>
          <a:noFill/>
          <a:ln cap="flat" cmpd="sng" w="23075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8"/>
          <p:cNvSpPr/>
          <p:nvPr/>
        </p:nvSpPr>
        <p:spPr>
          <a:xfrm>
            <a:off x="7083482" y="5224316"/>
            <a:ext cx="239395" cy="239395"/>
          </a:xfrm>
          <a:custGeom>
            <a:rect b="b" l="l" r="r" t="t"/>
            <a:pathLst>
              <a:path extrusionOk="0" h="239395" w="239395">
                <a:moveTo>
                  <a:pt x="238872" y="119430"/>
                </a:moveTo>
                <a:lnTo>
                  <a:pt x="229486" y="165923"/>
                </a:lnTo>
                <a:lnTo>
                  <a:pt x="203889" y="203889"/>
                </a:lnTo>
                <a:lnTo>
                  <a:pt x="165923" y="229486"/>
                </a:lnTo>
                <a:lnTo>
                  <a:pt x="119430" y="238872"/>
                </a:lnTo>
                <a:lnTo>
                  <a:pt x="72944" y="229486"/>
                </a:lnTo>
                <a:lnTo>
                  <a:pt x="34981" y="203889"/>
                </a:lnTo>
                <a:lnTo>
                  <a:pt x="9386" y="165923"/>
                </a:lnTo>
                <a:lnTo>
                  <a:pt x="0" y="119430"/>
                </a:lnTo>
                <a:lnTo>
                  <a:pt x="9386" y="72944"/>
                </a:lnTo>
                <a:lnTo>
                  <a:pt x="34981" y="34981"/>
                </a:lnTo>
                <a:lnTo>
                  <a:pt x="72944" y="9386"/>
                </a:lnTo>
                <a:lnTo>
                  <a:pt x="119430" y="0"/>
                </a:lnTo>
                <a:lnTo>
                  <a:pt x="165923" y="9386"/>
                </a:lnTo>
                <a:lnTo>
                  <a:pt x="203889" y="34981"/>
                </a:lnTo>
                <a:lnTo>
                  <a:pt x="229486" y="72944"/>
                </a:lnTo>
                <a:lnTo>
                  <a:pt x="238872" y="119430"/>
                </a:lnTo>
                <a:close/>
              </a:path>
            </a:pathLst>
          </a:custGeom>
          <a:noFill/>
          <a:ln cap="flat" cmpd="sng" w="23075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"/>
          <p:cNvSpPr/>
          <p:nvPr/>
        </p:nvSpPr>
        <p:spPr>
          <a:xfrm>
            <a:off x="7083482" y="5620400"/>
            <a:ext cx="239395" cy="239395"/>
          </a:xfrm>
          <a:custGeom>
            <a:rect b="b" l="l" r="r" t="t"/>
            <a:pathLst>
              <a:path extrusionOk="0" h="239395" w="239395">
                <a:moveTo>
                  <a:pt x="238872" y="119430"/>
                </a:moveTo>
                <a:lnTo>
                  <a:pt x="229486" y="165921"/>
                </a:lnTo>
                <a:lnTo>
                  <a:pt x="203889" y="203883"/>
                </a:lnTo>
                <a:lnTo>
                  <a:pt x="165923" y="229477"/>
                </a:lnTo>
                <a:lnTo>
                  <a:pt x="119430" y="238861"/>
                </a:lnTo>
                <a:lnTo>
                  <a:pt x="72944" y="229477"/>
                </a:lnTo>
                <a:lnTo>
                  <a:pt x="34981" y="203883"/>
                </a:lnTo>
                <a:lnTo>
                  <a:pt x="9386" y="165921"/>
                </a:lnTo>
                <a:lnTo>
                  <a:pt x="0" y="119430"/>
                </a:lnTo>
                <a:lnTo>
                  <a:pt x="9386" y="72940"/>
                </a:lnTo>
                <a:lnTo>
                  <a:pt x="34981" y="34977"/>
                </a:lnTo>
                <a:lnTo>
                  <a:pt x="72944" y="9384"/>
                </a:lnTo>
                <a:lnTo>
                  <a:pt x="119430" y="0"/>
                </a:lnTo>
                <a:lnTo>
                  <a:pt x="165923" y="9384"/>
                </a:lnTo>
                <a:lnTo>
                  <a:pt x="203889" y="34977"/>
                </a:lnTo>
                <a:lnTo>
                  <a:pt x="229486" y="72940"/>
                </a:lnTo>
                <a:lnTo>
                  <a:pt x="238872" y="119430"/>
                </a:lnTo>
                <a:close/>
              </a:path>
            </a:pathLst>
          </a:custGeom>
          <a:noFill/>
          <a:ln cap="flat" cmpd="sng" w="23075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8"/>
          <p:cNvSpPr/>
          <p:nvPr/>
        </p:nvSpPr>
        <p:spPr>
          <a:xfrm>
            <a:off x="7531496" y="5053694"/>
            <a:ext cx="239395" cy="239395"/>
          </a:xfrm>
          <a:custGeom>
            <a:rect b="b" l="l" r="r" t="t"/>
            <a:pathLst>
              <a:path extrusionOk="0" h="239395" w="239395">
                <a:moveTo>
                  <a:pt x="238872" y="119430"/>
                </a:moveTo>
                <a:lnTo>
                  <a:pt x="229486" y="165921"/>
                </a:lnTo>
                <a:lnTo>
                  <a:pt x="203889" y="203883"/>
                </a:lnTo>
                <a:lnTo>
                  <a:pt x="165923" y="229477"/>
                </a:lnTo>
                <a:lnTo>
                  <a:pt x="119430" y="238861"/>
                </a:lnTo>
                <a:lnTo>
                  <a:pt x="72944" y="229477"/>
                </a:lnTo>
                <a:lnTo>
                  <a:pt x="34981" y="203883"/>
                </a:lnTo>
                <a:lnTo>
                  <a:pt x="9386" y="165921"/>
                </a:lnTo>
                <a:lnTo>
                  <a:pt x="0" y="119430"/>
                </a:lnTo>
                <a:lnTo>
                  <a:pt x="9386" y="72940"/>
                </a:lnTo>
                <a:lnTo>
                  <a:pt x="34981" y="34977"/>
                </a:lnTo>
                <a:lnTo>
                  <a:pt x="72944" y="9384"/>
                </a:lnTo>
                <a:lnTo>
                  <a:pt x="119430" y="0"/>
                </a:lnTo>
                <a:lnTo>
                  <a:pt x="165923" y="9384"/>
                </a:lnTo>
                <a:lnTo>
                  <a:pt x="203889" y="34977"/>
                </a:lnTo>
                <a:lnTo>
                  <a:pt x="229486" y="72940"/>
                </a:lnTo>
                <a:lnTo>
                  <a:pt x="238872" y="119430"/>
                </a:lnTo>
                <a:close/>
              </a:path>
            </a:pathLst>
          </a:custGeom>
          <a:noFill/>
          <a:ln cap="flat" cmpd="sng" w="23075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8"/>
          <p:cNvSpPr/>
          <p:nvPr/>
        </p:nvSpPr>
        <p:spPr>
          <a:xfrm>
            <a:off x="7322355" y="5186013"/>
            <a:ext cx="209550" cy="390525"/>
          </a:xfrm>
          <a:custGeom>
            <a:rect b="b" l="l" r="r" t="t"/>
            <a:pathLst>
              <a:path extrusionOk="0" h="390525" w="209550">
                <a:moveTo>
                  <a:pt x="0" y="157733"/>
                </a:moveTo>
                <a:lnTo>
                  <a:pt x="209145" y="0"/>
                </a:lnTo>
              </a:path>
              <a:path extrusionOk="0" h="390525" w="209550">
                <a:moveTo>
                  <a:pt x="0" y="157733"/>
                </a:moveTo>
                <a:lnTo>
                  <a:pt x="209145" y="390480"/>
                </a:lnTo>
              </a:path>
            </a:pathLst>
          </a:custGeom>
          <a:noFill/>
          <a:ln cap="flat" cmpd="sng" w="23075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8"/>
          <p:cNvSpPr/>
          <p:nvPr/>
        </p:nvSpPr>
        <p:spPr>
          <a:xfrm>
            <a:off x="7322355" y="5736763"/>
            <a:ext cx="209550" cy="233045"/>
          </a:xfrm>
          <a:custGeom>
            <a:rect b="b" l="l" r="r" t="t"/>
            <a:pathLst>
              <a:path extrusionOk="0" h="233045" w="209550">
                <a:moveTo>
                  <a:pt x="0" y="0"/>
                </a:moveTo>
                <a:lnTo>
                  <a:pt x="209145" y="232746"/>
                </a:lnTo>
              </a:path>
            </a:pathLst>
          </a:custGeom>
          <a:noFill/>
          <a:ln cap="flat" cmpd="sng" w="23075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8"/>
          <p:cNvSpPr/>
          <p:nvPr/>
        </p:nvSpPr>
        <p:spPr>
          <a:xfrm>
            <a:off x="7322350" y="5576489"/>
            <a:ext cx="209550" cy="163829"/>
          </a:xfrm>
          <a:custGeom>
            <a:rect b="b" l="l" r="r" t="t"/>
            <a:pathLst>
              <a:path extrusionOk="0" h="163829" w="209550">
                <a:moveTo>
                  <a:pt x="209145" y="0"/>
                </a:moveTo>
                <a:lnTo>
                  <a:pt x="0" y="163345"/>
                </a:lnTo>
              </a:path>
            </a:pathLst>
          </a:custGeom>
          <a:noFill/>
          <a:ln cap="flat" cmpd="sng" w="23075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8"/>
          <p:cNvSpPr/>
          <p:nvPr/>
        </p:nvSpPr>
        <p:spPr>
          <a:xfrm>
            <a:off x="7770368" y="5173125"/>
            <a:ext cx="219709" cy="170814"/>
          </a:xfrm>
          <a:custGeom>
            <a:rect b="b" l="l" r="r" t="t"/>
            <a:pathLst>
              <a:path extrusionOk="0" h="170814" w="219709">
                <a:moveTo>
                  <a:pt x="0" y="0"/>
                </a:moveTo>
                <a:lnTo>
                  <a:pt x="219197" y="170623"/>
                </a:lnTo>
              </a:path>
            </a:pathLst>
          </a:custGeom>
          <a:noFill/>
          <a:ln cap="flat" cmpd="sng" w="23075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8"/>
          <p:cNvSpPr/>
          <p:nvPr/>
        </p:nvSpPr>
        <p:spPr>
          <a:xfrm>
            <a:off x="7770368" y="5343742"/>
            <a:ext cx="219709" cy="396239"/>
          </a:xfrm>
          <a:custGeom>
            <a:rect b="b" l="l" r="r" t="t"/>
            <a:pathLst>
              <a:path extrusionOk="0" h="396239" w="219709">
                <a:moveTo>
                  <a:pt x="0" y="232746"/>
                </a:moveTo>
                <a:lnTo>
                  <a:pt x="219197" y="0"/>
                </a:lnTo>
              </a:path>
              <a:path extrusionOk="0" h="396239" w="219709">
                <a:moveTo>
                  <a:pt x="0" y="232746"/>
                </a:moveTo>
                <a:lnTo>
                  <a:pt x="219197" y="396092"/>
                </a:lnTo>
              </a:path>
            </a:pathLst>
          </a:custGeom>
          <a:noFill/>
          <a:ln cap="flat" cmpd="sng" w="23075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8"/>
          <p:cNvSpPr/>
          <p:nvPr/>
        </p:nvSpPr>
        <p:spPr>
          <a:xfrm>
            <a:off x="7770368" y="5739826"/>
            <a:ext cx="219709" cy="233045"/>
          </a:xfrm>
          <a:custGeom>
            <a:rect b="b" l="l" r="r" t="t"/>
            <a:pathLst>
              <a:path extrusionOk="0" h="233045" w="219709">
                <a:moveTo>
                  <a:pt x="0" y="232746"/>
                </a:moveTo>
                <a:lnTo>
                  <a:pt x="219197" y="0"/>
                </a:lnTo>
              </a:path>
            </a:pathLst>
          </a:custGeom>
          <a:noFill/>
          <a:ln cap="flat" cmpd="sng" w="23075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8"/>
          <p:cNvSpPr/>
          <p:nvPr/>
        </p:nvSpPr>
        <p:spPr>
          <a:xfrm>
            <a:off x="12091111" y="5473160"/>
            <a:ext cx="98425" cy="196214"/>
          </a:xfrm>
          <a:custGeom>
            <a:rect b="b" l="l" r="r" t="t"/>
            <a:pathLst>
              <a:path extrusionOk="0" h="196214" w="98425">
                <a:moveTo>
                  <a:pt x="0" y="0"/>
                </a:moveTo>
                <a:lnTo>
                  <a:pt x="97997" y="97997"/>
                </a:lnTo>
                <a:lnTo>
                  <a:pt x="0" y="196004"/>
                </a:lnTo>
              </a:path>
            </a:pathLst>
          </a:custGeom>
          <a:noFill/>
          <a:ln cap="flat" cmpd="sng" w="20925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8"/>
          <p:cNvSpPr/>
          <p:nvPr/>
        </p:nvSpPr>
        <p:spPr>
          <a:xfrm>
            <a:off x="12091111" y="8469143"/>
            <a:ext cx="98425" cy="196215"/>
          </a:xfrm>
          <a:custGeom>
            <a:rect b="b" l="l" r="r" t="t"/>
            <a:pathLst>
              <a:path extrusionOk="0" h="196215" w="98425">
                <a:moveTo>
                  <a:pt x="0" y="0"/>
                </a:moveTo>
                <a:lnTo>
                  <a:pt x="97997" y="97997"/>
                </a:lnTo>
                <a:lnTo>
                  <a:pt x="0" y="196004"/>
                </a:lnTo>
              </a:path>
            </a:pathLst>
          </a:custGeom>
          <a:noFill/>
          <a:ln cap="flat" cmpd="sng" w="20925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8"/>
          <p:cNvSpPr/>
          <p:nvPr/>
        </p:nvSpPr>
        <p:spPr>
          <a:xfrm>
            <a:off x="6490844" y="5473160"/>
            <a:ext cx="98425" cy="196214"/>
          </a:xfrm>
          <a:custGeom>
            <a:rect b="b" l="l" r="r" t="t"/>
            <a:pathLst>
              <a:path extrusionOk="0" h="196214" w="98425">
                <a:moveTo>
                  <a:pt x="0" y="0"/>
                </a:moveTo>
                <a:lnTo>
                  <a:pt x="97997" y="97997"/>
                </a:lnTo>
                <a:lnTo>
                  <a:pt x="0" y="196004"/>
                </a:lnTo>
              </a:path>
            </a:pathLst>
          </a:custGeom>
          <a:noFill/>
          <a:ln cap="flat" cmpd="sng" w="20925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8"/>
          <p:cNvSpPr/>
          <p:nvPr/>
        </p:nvSpPr>
        <p:spPr>
          <a:xfrm>
            <a:off x="6498447" y="8469143"/>
            <a:ext cx="98425" cy="196215"/>
          </a:xfrm>
          <a:custGeom>
            <a:rect b="b" l="l" r="r" t="t"/>
            <a:pathLst>
              <a:path extrusionOk="0" h="196215" w="98425">
                <a:moveTo>
                  <a:pt x="0" y="0"/>
                </a:moveTo>
                <a:lnTo>
                  <a:pt x="97997" y="97997"/>
                </a:lnTo>
                <a:lnTo>
                  <a:pt x="0" y="196004"/>
                </a:lnTo>
              </a:path>
            </a:pathLst>
          </a:custGeom>
          <a:noFill/>
          <a:ln cap="flat" cmpd="sng" w="20925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8"/>
          <p:cNvSpPr/>
          <p:nvPr/>
        </p:nvSpPr>
        <p:spPr>
          <a:xfrm>
            <a:off x="12493536" y="6921264"/>
            <a:ext cx="128904" cy="1957070"/>
          </a:xfrm>
          <a:custGeom>
            <a:rect b="b" l="l" r="r" t="t"/>
            <a:pathLst>
              <a:path extrusionOk="0" h="1957070" w="128904">
                <a:moveTo>
                  <a:pt x="128320" y="1828609"/>
                </a:moveTo>
                <a:lnTo>
                  <a:pt x="0" y="1828609"/>
                </a:lnTo>
                <a:lnTo>
                  <a:pt x="0" y="1956930"/>
                </a:lnTo>
                <a:lnTo>
                  <a:pt x="128320" y="1956930"/>
                </a:lnTo>
                <a:lnTo>
                  <a:pt x="128320" y="1828609"/>
                </a:lnTo>
                <a:close/>
              </a:path>
              <a:path extrusionOk="0" h="1957070" w="128904">
                <a:moveTo>
                  <a:pt x="128320" y="1523847"/>
                </a:moveTo>
                <a:lnTo>
                  <a:pt x="0" y="1523847"/>
                </a:lnTo>
                <a:lnTo>
                  <a:pt x="0" y="1652168"/>
                </a:lnTo>
                <a:lnTo>
                  <a:pt x="128320" y="1652168"/>
                </a:lnTo>
                <a:lnTo>
                  <a:pt x="128320" y="1523847"/>
                </a:lnTo>
                <a:close/>
              </a:path>
              <a:path extrusionOk="0" h="1957070" w="128904">
                <a:moveTo>
                  <a:pt x="128320" y="1219073"/>
                </a:moveTo>
                <a:lnTo>
                  <a:pt x="0" y="1219073"/>
                </a:lnTo>
                <a:lnTo>
                  <a:pt x="0" y="1347406"/>
                </a:lnTo>
                <a:lnTo>
                  <a:pt x="128320" y="1347406"/>
                </a:lnTo>
                <a:lnTo>
                  <a:pt x="128320" y="1219073"/>
                </a:lnTo>
                <a:close/>
              </a:path>
              <a:path extrusionOk="0" h="1957070" w="128904">
                <a:moveTo>
                  <a:pt x="128320" y="914298"/>
                </a:moveTo>
                <a:lnTo>
                  <a:pt x="0" y="914298"/>
                </a:lnTo>
                <a:lnTo>
                  <a:pt x="0" y="1042631"/>
                </a:lnTo>
                <a:lnTo>
                  <a:pt x="128320" y="1042631"/>
                </a:lnTo>
                <a:lnTo>
                  <a:pt x="128320" y="914298"/>
                </a:lnTo>
                <a:close/>
              </a:path>
              <a:path extrusionOk="0" h="1957070" w="128904">
                <a:moveTo>
                  <a:pt x="128320" y="609523"/>
                </a:moveTo>
                <a:lnTo>
                  <a:pt x="0" y="609523"/>
                </a:lnTo>
                <a:lnTo>
                  <a:pt x="0" y="737857"/>
                </a:lnTo>
                <a:lnTo>
                  <a:pt x="128320" y="737857"/>
                </a:lnTo>
                <a:lnTo>
                  <a:pt x="128320" y="609523"/>
                </a:lnTo>
                <a:close/>
              </a:path>
              <a:path extrusionOk="0" h="1957070" w="128904">
                <a:moveTo>
                  <a:pt x="128320" y="304761"/>
                </a:moveTo>
                <a:lnTo>
                  <a:pt x="0" y="304761"/>
                </a:lnTo>
                <a:lnTo>
                  <a:pt x="0" y="433095"/>
                </a:lnTo>
                <a:lnTo>
                  <a:pt x="128320" y="433095"/>
                </a:lnTo>
                <a:lnTo>
                  <a:pt x="128320" y="304761"/>
                </a:lnTo>
                <a:close/>
              </a:path>
              <a:path extrusionOk="0" h="1957070" w="128904">
                <a:moveTo>
                  <a:pt x="128320" y="0"/>
                </a:moveTo>
                <a:lnTo>
                  <a:pt x="0" y="0"/>
                </a:lnTo>
                <a:lnTo>
                  <a:pt x="0" y="128333"/>
                </a:lnTo>
                <a:lnTo>
                  <a:pt x="128320" y="128333"/>
                </a:lnTo>
                <a:lnTo>
                  <a:pt x="128320" y="0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8"/>
          <p:cNvSpPr/>
          <p:nvPr/>
        </p:nvSpPr>
        <p:spPr>
          <a:xfrm>
            <a:off x="1527725" y="5076884"/>
            <a:ext cx="988694" cy="988695"/>
          </a:xfrm>
          <a:custGeom>
            <a:rect b="b" l="l" r="r" t="t"/>
            <a:pathLst>
              <a:path extrusionOk="0" h="988695" w="988694">
                <a:moveTo>
                  <a:pt x="848424" y="988556"/>
                </a:moveTo>
                <a:lnTo>
                  <a:pt x="140110" y="988556"/>
                </a:lnTo>
                <a:lnTo>
                  <a:pt x="95825" y="981413"/>
                </a:lnTo>
                <a:lnTo>
                  <a:pt x="57363" y="961521"/>
                </a:lnTo>
                <a:lnTo>
                  <a:pt x="27033" y="931190"/>
                </a:lnTo>
                <a:lnTo>
                  <a:pt x="7143" y="892725"/>
                </a:lnTo>
                <a:lnTo>
                  <a:pt x="0" y="848434"/>
                </a:lnTo>
                <a:lnTo>
                  <a:pt x="0" y="140131"/>
                </a:lnTo>
                <a:lnTo>
                  <a:pt x="7143" y="95840"/>
                </a:lnTo>
                <a:lnTo>
                  <a:pt x="27033" y="57372"/>
                </a:lnTo>
                <a:lnTo>
                  <a:pt x="57363" y="27038"/>
                </a:lnTo>
                <a:lnTo>
                  <a:pt x="95825" y="7144"/>
                </a:lnTo>
                <a:lnTo>
                  <a:pt x="140110" y="0"/>
                </a:lnTo>
                <a:lnTo>
                  <a:pt x="848424" y="0"/>
                </a:lnTo>
                <a:lnTo>
                  <a:pt x="892714" y="7144"/>
                </a:lnTo>
                <a:lnTo>
                  <a:pt x="931179" y="27038"/>
                </a:lnTo>
                <a:lnTo>
                  <a:pt x="961511" y="57372"/>
                </a:lnTo>
                <a:lnTo>
                  <a:pt x="981402" y="95840"/>
                </a:lnTo>
                <a:lnTo>
                  <a:pt x="988545" y="140131"/>
                </a:lnTo>
                <a:lnTo>
                  <a:pt x="988545" y="848434"/>
                </a:lnTo>
                <a:lnTo>
                  <a:pt x="981402" y="892725"/>
                </a:lnTo>
                <a:lnTo>
                  <a:pt x="961511" y="931190"/>
                </a:lnTo>
                <a:lnTo>
                  <a:pt x="931179" y="961521"/>
                </a:lnTo>
                <a:lnTo>
                  <a:pt x="892714" y="981413"/>
                </a:lnTo>
                <a:lnTo>
                  <a:pt x="848424" y="988556"/>
                </a:lnTo>
                <a:close/>
              </a:path>
            </a:pathLst>
          </a:custGeom>
          <a:noFill/>
          <a:ln cap="flat" cmpd="sng" w="23150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8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918778" y="5722994"/>
            <a:ext cx="206443" cy="206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8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918778" y="5467940"/>
            <a:ext cx="206443" cy="206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8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918778" y="5212886"/>
            <a:ext cx="206443" cy="20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8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168402" y="5722994"/>
            <a:ext cx="206443" cy="206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8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168402" y="5467940"/>
            <a:ext cx="206443" cy="206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8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673643" y="5722994"/>
            <a:ext cx="206443" cy="206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8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168402" y="5212886"/>
            <a:ext cx="206443" cy="20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8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673643" y="5467940"/>
            <a:ext cx="206443" cy="206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8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673643" y="5212886"/>
            <a:ext cx="206443" cy="20645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8"/>
          <p:cNvSpPr/>
          <p:nvPr/>
        </p:nvSpPr>
        <p:spPr>
          <a:xfrm>
            <a:off x="1383459" y="5826216"/>
            <a:ext cx="302260" cy="0"/>
          </a:xfrm>
          <a:custGeom>
            <a:rect b="b" l="l" r="r" t="t"/>
            <a:pathLst>
              <a:path extrusionOk="0" h="120000" w="302260">
                <a:moveTo>
                  <a:pt x="301760" y="0"/>
                </a:moveTo>
                <a:lnTo>
                  <a:pt x="0" y="0"/>
                </a:lnTo>
              </a:path>
            </a:pathLst>
          </a:custGeom>
          <a:noFill/>
          <a:ln cap="flat" cmpd="sng" w="23150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776865" y="4956276"/>
            <a:ext cx="0" cy="268604"/>
          </a:xfrm>
          <a:custGeom>
            <a:rect b="b" l="l" r="r" t="t"/>
            <a:pathLst>
              <a:path extrusionOk="0" h="268604" w="120000">
                <a:moveTo>
                  <a:pt x="0" y="268190"/>
                </a:moveTo>
                <a:lnTo>
                  <a:pt x="0" y="0"/>
                </a:lnTo>
              </a:path>
            </a:pathLst>
          </a:custGeom>
          <a:noFill/>
          <a:ln cap="flat" cmpd="sng" w="23150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2363265" y="5316108"/>
            <a:ext cx="268605" cy="0"/>
          </a:xfrm>
          <a:custGeom>
            <a:rect b="b" l="l" r="r" t="t"/>
            <a:pathLst>
              <a:path extrusionOk="0" h="120000" w="268605">
                <a:moveTo>
                  <a:pt x="0" y="0"/>
                </a:moveTo>
                <a:lnTo>
                  <a:pt x="268190" y="0"/>
                </a:lnTo>
              </a:path>
            </a:pathLst>
          </a:custGeom>
          <a:noFill/>
          <a:ln cap="flat" cmpd="sng" w="23150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71625" y="5917856"/>
            <a:ext cx="0" cy="268604"/>
          </a:xfrm>
          <a:custGeom>
            <a:rect b="b" l="l" r="r" t="t"/>
            <a:pathLst>
              <a:path extrusionOk="0" h="268604" w="120000">
                <a:moveTo>
                  <a:pt x="0" y="0"/>
                </a:moveTo>
                <a:lnTo>
                  <a:pt x="0" y="268190"/>
                </a:lnTo>
              </a:path>
            </a:pathLst>
          </a:custGeom>
          <a:noFill/>
          <a:ln cap="flat" cmpd="sng" w="23150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$PPTXTitle" id="200" name="Google Shape;200;p9"/>
          <p:cNvSpPr txBox="1"/>
          <p:nvPr>
            <p:ph type="title"/>
          </p:nvPr>
        </p:nvSpPr>
        <p:spPr>
          <a:xfrm>
            <a:off x="1314050" y="999199"/>
            <a:ext cx="6710100" cy="21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38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 ExtraBold"/>
                <a:ea typeface="Montserrat ExtraBold"/>
                <a:cs typeface="Montserrat ExtraBold"/>
                <a:sym typeface="Montserrat ExtraBold"/>
              </a:rPr>
              <a:t>The Problem</a:t>
            </a:r>
            <a:endParaRPr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12700" marR="5080" rtl="0" algn="l">
              <a:lnSpc>
                <a:spcPct val="101099"/>
              </a:lnSpc>
              <a:spcBef>
                <a:spcPts val="309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5080" rtl="0" algn="l">
              <a:lnSpc>
                <a:spcPct val="101099"/>
              </a:lnSpc>
              <a:spcBef>
                <a:spcPts val="309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9"/>
          <p:cNvSpPr txBox="1"/>
          <p:nvPr/>
        </p:nvSpPr>
        <p:spPr>
          <a:xfrm>
            <a:off x="1314050" y="2040787"/>
            <a:ext cx="7857000" cy="23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5080" rtl="0" algn="l">
              <a:lnSpc>
                <a:spcPct val="101099"/>
              </a:lnSpc>
              <a:spcBef>
                <a:spcPts val="309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Current robotic control systems lack adaptive recovery protocols (reducing uptime) and must be retrained to manipulate new SKUs</a:t>
            </a:r>
            <a:endParaRPr/>
          </a:p>
        </p:txBody>
      </p:sp>
      <p:grpSp>
        <p:nvGrpSpPr>
          <p:cNvPr id="202" name="Google Shape;202;p9"/>
          <p:cNvGrpSpPr/>
          <p:nvPr/>
        </p:nvGrpSpPr>
        <p:grpSpPr>
          <a:xfrm>
            <a:off x="11302525" y="2916875"/>
            <a:ext cx="8120225" cy="6399300"/>
            <a:chOff x="2001050" y="1631025"/>
            <a:chExt cx="8120225" cy="6399300"/>
          </a:xfrm>
        </p:grpSpPr>
        <p:grpSp>
          <p:nvGrpSpPr>
            <p:cNvPr id="203" name="Google Shape;203;p9"/>
            <p:cNvGrpSpPr/>
            <p:nvPr/>
          </p:nvGrpSpPr>
          <p:grpSpPr>
            <a:xfrm>
              <a:off x="2001050" y="1631025"/>
              <a:ext cx="8120225" cy="6399300"/>
              <a:chOff x="2172025" y="4652675"/>
              <a:chExt cx="8120225" cy="6399300"/>
            </a:xfrm>
          </p:grpSpPr>
          <p:sp>
            <p:nvSpPr>
              <p:cNvPr id="204" name="Google Shape;204;p9"/>
              <p:cNvSpPr/>
              <p:nvPr/>
            </p:nvSpPr>
            <p:spPr>
              <a:xfrm>
                <a:off x="2214450" y="4652675"/>
                <a:ext cx="8077800" cy="6399300"/>
              </a:xfrm>
              <a:prstGeom prst="rect">
                <a:avLst/>
              </a:prstGeom>
              <a:solidFill>
                <a:srgbClr val="000000">
                  <a:alpha val="69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05" name="Google Shape;205;p9"/>
              <p:cNvCxnSpPr>
                <a:stCxn id="204" idx="0"/>
                <a:endCxn id="204" idx="2"/>
              </p:cNvCxnSpPr>
              <p:nvPr/>
            </p:nvCxnSpPr>
            <p:spPr>
              <a:xfrm>
                <a:off x="6253350" y="4652675"/>
                <a:ext cx="0" cy="6399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6" name="Google Shape;206;p9"/>
              <p:cNvCxnSpPr/>
              <p:nvPr/>
            </p:nvCxnSpPr>
            <p:spPr>
              <a:xfrm>
                <a:off x="2200825" y="7805650"/>
                <a:ext cx="8049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7" name="Google Shape;207;p9"/>
              <p:cNvCxnSpPr/>
              <p:nvPr/>
            </p:nvCxnSpPr>
            <p:spPr>
              <a:xfrm>
                <a:off x="2172025" y="11013500"/>
                <a:ext cx="8106900" cy="38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208" name="Google Shape;208;p9"/>
            <p:cNvSpPr txBox="1"/>
            <p:nvPr/>
          </p:nvSpPr>
          <p:spPr>
            <a:xfrm>
              <a:off x="2575024" y="5977733"/>
              <a:ext cx="3064500" cy="6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2700">
              <a:spAutoFit/>
            </a:bodyPr>
            <a:lstStyle/>
            <a:p>
              <a:pPr indent="0" lvl="0" marL="12700" marR="508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ontserrat"/>
                  <a:ea typeface="Montserrat"/>
                  <a:cs typeface="Montserrat"/>
                  <a:sym typeface="Montserrat"/>
                </a:rPr>
                <a:t>Customers want 100% uptime</a:t>
              </a:r>
              <a:endParaRPr sz="2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9" name="Google Shape;209;p9"/>
            <p:cNvSpPr txBox="1"/>
            <p:nvPr/>
          </p:nvSpPr>
          <p:spPr>
            <a:xfrm>
              <a:off x="2439275" y="2510050"/>
              <a:ext cx="3336000" cy="155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2700">
              <a:spAutoFit/>
            </a:bodyPr>
            <a:lstStyle/>
            <a:p>
              <a:pPr indent="0" lvl="0" marL="12700" marR="508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ontserrat"/>
                  <a:ea typeface="Montserrat"/>
                  <a:cs typeface="Montserrat"/>
                  <a:sym typeface="Montserrat"/>
                </a:rPr>
                <a:t>Manufacturers</a:t>
              </a:r>
              <a:r>
                <a:rPr lang="en-US" sz="2000">
                  <a:latin typeface="Montserrat"/>
                  <a:ea typeface="Montserrat"/>
                  <a:cs typeface="Montserrat"/>
                  <a:sym typeface="Montserrat"/>
                </a:rPr>
                <a:t> are moving towards </a:t>
              </a:r>
              <a:r>
                <a:rPr lang="en-US" sz="2000">
                  <a:latin typeface="Montserrat"/>
                  <a:ea typeface="Montserrat"/>
                  <a:cs typeface="Montserrat"/>
                  <a:sym typeface="Montserrat"/>
                </a:rPr>
                <a:t>customisable</a:t>
              </a:r>
              <a:r>
                <a:rPr lang="en-US" sz="200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000">
                  <a:latin typeface="Montserrat"/>
                  <a:ea typeface="Montserrat"/>
                  <a:cs typeface="Montserrat"/>
                  <a:sym typeface="Montserrat"/>
                </a:rPr>
                <a:t>manufacturing</a:t>
              </a:r>
              <a:r>
                <a:rPr lang="en-US" sz="2000">
                  <a:latin typeface="Montserrat"/>
                  <a:ea typeface="Montserrat"/>
                  <a:cs typeface="Montserrat"/>
                  <a:sym typeface="Montserrat"/>
                </a:rPr>
                <a:t> but robots aren’t adaptive</a:t>
              </a:r>
              <a:endParaRPr sz="2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0" name="Google Shape;210;p9"/>
            <p:cNvSpPr txBox="1"/>
            <p:nvPr/>
          </p:nvSpPr>
          <p:spPr>
            <a:xfrm>
              <a:off x="6741825" y="2818000"/>
              <a:ext cx="2733000" cy="93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2700">
              <a:spAutoFit/>
            </a:bodyPr>
            <a:lstStyle/>
            <a:p>
              <a:pPr indent="0" lvl="0" marL="12700" marR="508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ontserrat"/>
                  <a:ea typeface="Montserrat"/>
                  <a:cs typeface="Montserrat"/>
                  <a:sym typeface="Montserrat"/>
                </a:rPr>
                <a:t>Current robots have terrible failure and recovery protocols</a:t>
              </a:r>
              <a:endParaRPr sz="2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1" name="Google Shape;211;p9"/>
            <p:cNvSpPr txBox="1"/>
            <p:nvPr/>
          </p:nvSpPr>
          <p:spPr>
            <a:xfrm>
              <a:off x="6557926" y="5669930"/>
              <a:ext cx="3100800" cy="124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2700">
              <a:spAutoFit/>
            </a:bodyPr>
            <a:lstStyle/>
            <a:p>
              <a:pPr indent="0" lvl="0" marL="12700" marR="508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ontserrat"/>
                  <a:ea typeface="Montserrat"/>
                  <a:cs typeface="Montserrat"/>
                  <a:sym typeface="Montserrat"/>
                </a:rPr>
                <a:t>Robots must be reprogrammed when a product selection changes</a:t>
              </a:r>
              <a:endParaRPr sz="2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212" name="Google Shape;212;p9" title="kuka-industrial-robot-industry-eurobot-kuka-robot-37faa780c5e6f10837ae11a8cc1acd2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15500" y="5080850"/>
            <a:ext cx="7143750" cy="714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DCECD5">
                <a:alpha val="25882"/>
              </a:srgbClr>
            </a:gs>
            <a:gs pos="100000">
              <a:srgbClr val="92BC81">
                <a:alpha val="55686"/>
              </a:srgbClr>
            </a:gs>
          </a:gsLst>
          <a:lin ang="5400012" scaled="0"/>
        </a:gra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$PPTXTitle" id="217" name="Google Shape;217;p10"/>
          <p:cNvSpPr txBox="1"/>
          <p:nvPr>
            <p:ph type="title"/>
          </p:nvPr>
        </p:nvSpPr>
        <p:spPr>
          <a:xfrm>
            <a:off x="1314050" y="999199"/>
            <a:ext cx="6710100" cy="21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38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 ExtraBold"/>
                <a:ea typeface="Montserrat ExtraBold"/>
                <a:cs typeface="Montserrat ExtraBold"/>
                <a:sym typeface="Montserrat ExtraBold"/>
              </a:rPr>
              <a:t>The Solution</a:t>
            </a:r>
            <a:endParaRPr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12700" marR="5080" rtl="0" algn="l">
              <a:lnSpc>
                <a:spcPct val="101099"/>
              </a:lnSpc>
              <a:spcBef>
                <a:spcPts val="309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5080" rtl="0" algn="l">
              <a:lnSpc>
                <a:spcPct val="101099"/>
              </a:lnSpc>
              <a:spcBef>
                <a:spcPts val="309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10"/>
          <p:cNvSpPr txBox="1"/>
          <p:nvPr/>
        </p:nvSpPr>
        <p:spPr>
          <a:xfrm>
            <a:off x="1314050" y="2040787"/>
            <a:ext cx="7857000" cy="23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5080" rtl="0" algn="l">
              <a:lnSpc>
                <a:spcPct val="101099"/>
              </a:lnSpc>
              <a:spcBef>
                <a:spcPts val="309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Biomimetic physical AI for better recovery protocols and manipulation of novel SKUs with no reprogramming</a:t>
            </a:r>
            <a:endParaRPr/>
          </a:p>
        </p:txBody>
      </p:sp>
      <p:sp>
        <p:nvSpPr>
          <p:cNvPr id="219" name="Google Shape;219;p10"/>
          <p:cNvSpPr txBox="1"/>
          <p:nvPr/>
        </p:nvSpPr>
        <p:spPr>
          <a:xfrm>
            <a:off x="1340645" y="9946308"/>
            <a:ext cx="2066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10"/>
          <p:cNvSpPr txBox="1"/>
          <p:nvPr/>
        </p:nvSpPr>
        <p:spPr>
          <a:xfrm>
            <a:off x="5013450" y="6773400"/>
            <a:ext cx="5451900" cy="25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Overall benefits of our technology</a:t>
            </a:r>
            <a:endParaRPr sz="2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●"/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Massively improved data efficiency</a:t>
            </a:r>
            <a:endParaRPr sz="2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●"/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Massively improved energy efficiency</a:t>
            </a:r>
            <a:endParaRPr sz="2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●"/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Continual offline learning</a:t>
            </a:r>
            <a:endParaRPr sz="2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●"/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 catastrophic forgetting</a:t>
            </a:r>
            <a:endParaRPr sz="2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●"/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Massively improved generalisability</a:t>
            </a:r>
            <a:endParaRPr sz="2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1" name="Google Shape;221;p10"/>
          <p:cNvGrpSpPr/>
          <p:nvPr/>
        </p:nvGrpSpPr>
        <p:grpSpPr>
          <a:xfrm>
            <a:off x="11308450" y="2897700"/>
            <a:ext cx="8120225" cy="6399300"/>
            <a:chOff x="10969650" y="1631025"/>
            <a:chExt cx="8120225" cy="6399300"/>
          </a:xfrm>
        </p:grpSpPr>
        <p:grpSp>
          <p:nvGrpSpPr>
            <p:cNvPr id="222" name="Google Shape;222;p10"/>
            <p:cNvGrpSpPr/>
            <p:nvPr/>
          </p:nvGrpSpPr>
          <p:grpSpPr>
            <a:xfrm>
              <a:off x="10969650" y="1631025"/>
              <a:ext cx="8120225" cy="6399300"/>
              <a:chOff x="2172025" y="4652675"/>
              <a:chExt cx="8120225" cy="6399300"/>
            </a:xfrm>
          </p:grpSpPr>
          <p:sp>
            <p:nvSpPr>
              <p:cNvPr id="223" name="Google Shape;223;p10"/>
              <p:cNvSpPr/>
              <p:nvPr/>
            </p:nvSpPr>
            <p:spPr>
              <a:xfrm>
                <a:off x="2214450" y="4652675"/>
                <a:ext cx="8077800" cy="6399300"/>
              </a:xfrm>
              <a:prstGeom prst="rect">
                <a:avLst/>
              </a:prstGeom>
              <a:solidFill>
                <a:srgbClr val="000000">
                  <a:alpha val="82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24" name="Google Shape;224;p10"/>
              <p:cNvCxnSpPr>
                <a:stCxn id="223" idx="0"/>
                <a:endCxn id="223" idx="2"/>
              </p:cNvCxnSpPr>
              <p:nvPr/>
            </p:nvCxnSpPr>
            <p:spPr>
              <a:xfrm>
                <a:off x="6253350" y="4652675"/>
                <a:ext cx="0" cy="6399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5" name="Google Shape;225;p10"/>
              <p:cNvCxnSpPr/>
              <p:nvPr/>
            </p:nvCxnSpPr>
            <p:spPr>
              <a:xfrm>
                <a:off x="2200825" y="7805650"/>
                <a:ext cx="8049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6" name="Google Shape;226;p10"/>
              <p:cNvCxnSpPr/>
              <p:nvPr/>
            </p:nvCxnSpPr>
            <p:spPr>
              <a:xfrm>
                <a:off x="2172025" y="11013500"/>
                <a:ext cx="8106900" cy="38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227" name="Google Shape;227;p10"/>
            <p:cNvSpPr txBox="1"/>
            <p:nvPr/>
          </p:nvSpPr>
          <p:spPr>
            <a:xfrm>
              <a:off x="11507561" y="5765883"/>
              <a:ext cx="3064500" cy="124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2700">
              <a:spAutoFit/>
            </a:bodyPr>
            <a:lstStyle/>
            <a:p>
              <a:pPr indent="0" lvl="0" marL="12700" marR="508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ontserrat"/>
                  <a:ea typeface="Montserrat"/>
                  <a:cs typeface="Montserrat"/>
                  <a:sym typeface="Montserrat"/>
                </a:rPr>
                <a:t>W</a:t>
              </a:r>
              <a:r>
                <a:rPr lang="en-US" sz="2000">
                  <a:latin typeface="Montserrat"/>
                  <a:ea typeface="Montserrat"/>
                  <a:cs typeface="Montserrat"/>
                  <a:sym typeface="Montserrat"/>
                </a:rPr>
                <a:t>e lower the OPEX needed to train generalised robotic control systems</a:t>
              </a:r>
              <a:endParaRPr sz="2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8" name="Google Shape;228;p10"/>
            <p:cNvSpPr txBox="1"/>
            <p:nvPr/>
          </p:nvSpPr>
          <p:spPr>
            <a:xfrm>
              <a:off x="15701049" y="2683275"/>
              <a:ext cx="2758500" cy="124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2700">
              <a:spAutoFit/>
            </a:bodyPr>
            <a:lstStyle/>
            <a:p>
              <a:pPr indent="0" lvl="0" marL="12700" marR="508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ontserrat"/>
                  <a:ea typeface="Montserrat"/>
                  <a:cs typeface="Montserrat"/>
                  <a:sym typeface="Montserrat"/>
                </a:rPr>
                <a:t>Lower mean time to recovery, increasing uptime from 97% to 99.5%</a:t>
              </a:r>
              <a:endParaRPr sz="2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9" name="Google Shape;229;p10"/>
            <p:cNvSpPr txBox="1"/>
            <p:nvPr/>
          </p:nvSpPr>
          <p:spPr>
            <a:xfrm>
              <a:off x="15529888" y="5611818"/>
              <a:ext cx="3100800" cy="155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2700">
              <a:spAutoFit/>
            </a:bodyPr>
            <a:lstStyle/>
            <a:p>
              <a:pPr indent="0" lvl="0" marL="12700" marR="508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ontserrat"/>
                  <a:ea typeface="Montserrat"/>
                  <a:cs typeface="Montserrat"/>
                  <a:sym typeface="Montserrat"/>
                </a:rPr>
                <a:t>Our system can learn continually so robots do not need to be retrained when products change</a:t>
              </a:r>
              <a:endParaRPr sz="2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0" name="Google Shape;230;p10"/>
            <p:cNvSpPr txBox="1"/>
            <p:nvPr/>
          </p:nvSpPr>
          <p:spPr>
            <a:xfrm>
              <a:off x="11373900" y="2375325"/>
              <a:ext cx="3331800" cy="18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Lowering energy requirements (50x less energy) and lower data requirements in training (100x less energy)</a:t>
              </a:r>
              <a:endParaRPr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231" name="Google Shape;231;p10" title="kuka-industrial-robot-industry-eurobot-kuka-robot-37faa780c5e6f10837ae11a8cc1acd2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5500" y="5080850"/>
            <a:ext cx="7143750" cy="714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DCECD5">
                <a:alpha val="25882"/>
              </a:srgbClr>
            </a:gs>
            <a:gs pos="100000">
              <a:srgbClr val="C0F4EB"/>
            </a:gs>
          </a:gsLst>
          <a:lin ang="5400700" scaled="0"/>
        </a:gra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$PPTXTitle" id="236" name="Google Shape;236;p11"/>
          <p:cNvSpPr txBox="1"/>
          <p:nvPr>
            <p:ph type="title"/>
          </p:nvPr>
        </p:nvSpPr>
        <p:spPr>
          <a:xfrm>
            <a:off x="1139184" y="999426"/>
            <a:ext cx="10696500" cy="9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 ExtraBold"/>
                <a:ea typeface="Montserrat ExtraBold"/>
                <a:cs typeface="Montserrat ExtraBold"/>
                <a:sym typeface="Montserrat ExtraBold"/>
              </a:rPr>
              <a:t>Use cases and ROI</a:t>
            </a:r>
            <a:endParaRPr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37" name="Google Shape;237;p11"/>
          <p:cNvSpPr txBox="1"/>
          <p:nvPr/>
        </p:nvSpPr>
        <p:spPr>
          <a:xfrm>
            <a:off x="1125682" y="2265841"/>
            <a:ext cx="8792700" cy="1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50">
                <a:latin typeface="Montserrat"/>
                <a:ea typeface="Montserrat"/>
                <a:cs typeface="Montserrat"/>
                <a:sym typeface="Montserrat"/>
              </a:rPr>
              <a:t>Use Case</a:t>
            </a:r>
            <a:endParaRPr b="1" sz="31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830"/>
              </a:spcBef>
              <a:spcAft>
                <a:spcPts val="0"/>
              </a:spcAft>
              <a:buNone/>
            </a:pPr>
            <a:r>
              <a:rPr lang="en-US" sz="2400">
                <a:latin typeface="Montserrat Medium"/>
                <a:ea typeface="Montserrat Medium"/>
                <a:cs typeface="Montserrat Medium"/>
                <a:sym typeface="Montserrat Medium"/>
              </a:rPr>
              <a:t>SKU agnostic manipulation without the need for retraining</a:t>
            </a:r>
            <a:endParaRPr sz="24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8" name="Google Shape;238;p11"/>
          <p:cNvSpPr txBox="1"/>
          <p:nvPr/>
        </p:nvSpPr>
        <p:spPr>
          <a:xfrm>
            <a:off x="1125682" y="4052692"/>
            <a:ext cx="8305800" cy="8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750">
            <a:spAutoFit/>
          </a:bodyPr>
          <a:lstStyle/>
          <a:p>
            <a:pPr indent="0" lvl="0" marL="12700" marR="5080" rtl="0" algn="l">
              <a:lnSpc>
                <a:spcPct val="11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Montserrat"/>
                <a:ea typeface="Montserrat"/>
                <a:cs typeface="Montserrat"/>
                <a:sym typeface="Montserrat"/>
              </a:rPr>
              <a:t>Customers problem: </a:t>
            </a: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Reprogramming and the need for SKU agnostic manipulation systems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11"/>
          <p:cNvSpPr txBox="1"/>
          <p:nvPr/>
        </p:nvSpPr>
        <p:spPr>
          <a:xfrm>
            <a:off x="5896898" y="5407895"/>
            <a:ext cx="3589800" cy="17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750">
            <a:spAutoFit/>
          </a:bodyPr>
          <a:lstStyle/>
          <a:p>
            <a:pPr indent="0" lvl="0" marL="12700" marR="5080" rtl="0" algn="l">
              <a:lnSpc>
                <a:spcPct val="11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Reprogramming is a major bottleneck for robotic adoption and requires specialist staff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11"/>
          <p:cNvSpPr txBox="1"/>
          <p:nvPr/>
        </p:nvSpPr>
        <p:spPr>
          <a:xfrm>
            <a:off x="1169275" y="5361900"/>
            <a:ext cx="4385400" cy="21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750">
            <a:spAutoFit/>
          </a:bodyPr>
          <a:lstStyle/>
          <a:p>
            <a:pPr indent="0" lvl="0" marL="12700" marR="309880" rtl="0" algn="l">
              <a:lnSpc>
                <a:spcPct val="11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Many companies have changing SKUs and they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4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cannot retrain a robotic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5080" rtl="0" algn="l">
              <a:lnSpc>
                <a:spcPct val="119583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control system every time a new product is added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11"/>
          <p:cNvSpPr txBox="1"/>
          <p:nvPr/>
        </p:nvSpPr>
        <p:spPr>
          <a:xfrm>
            <a:off x="1125675" y="8150075"/>
            <a:ext cx="4163700" cy="12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750">
            <a:spAutoFit/>
          </a:bodyPr>
          <a:lstStyle/>
          <a:p>
            <a:pPr indent="0" lvl="0" marL="74930" rtl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A reprogramming specialists salary is £41519 annually (Glassdoor)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11"/>
          <p:cNvSpPr txBox="1"/>
          <p:nvPr/>
        </p:nvSpPr>
        <p:spPr>
          <a:xfrm>
            <a:off x="10855715" y="1918875"/>
            <a:ext cx="7653600" cy="17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27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50">
                <a:latin typeface="Montserrat"/>
                <a:ea typeface="Montserrat"/>
                <a:cs typeface="Montserrat"/>
                <a:sym typeface="Montserrat"/>
              </a:rPr>
              <a:t>Use Case</a:t>
            </a:r>
            <a:endParaRPr b="1" sz="31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5080" rtl="0" algn="l">
              <a:lnSpc>
                <a:spcPct val="119583"/>
              </a:lnSpc>
              <a:spcBef>
                <a:spcPts val="1510"/>
              </a:spcBef>
              <a:spcAft>
                <a:spcPts val="0"/>
              </a:spcAft>
              <a:buNone/>
            </a:pPr>
            <a:r>
              <a:rPr lang="en-US" sz="2400">
                <a:latin typeface="Montserrat Medium"/>
                <a:ea typeface="Montserrat Medium"/>
                <a:cs typeface="Montserrat Medium"/>
                <a:sym typeface="Montserrat Medium"/>
              </a:rPr>
              <a:t>Improved adaptive recovery protocols to improve uptime</a:t>
            </a:r>
            <a:endParaRPr sz="24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3" name="Google Shape;243;p11"/>
          <p:cNvSpPr txBox="1"/>
          <p:nvPr/>
        </p:nvSpPr>
        <p:spPr>
          <a:xfrm>
            <a:off x="10868615" y="4100809"/>
            <a:ext cx="4792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Montserrat"/>
                <a:ea typeface="Montserrat"/>
                <a:cs typeface="Montserrat"/>
                <a:sym typeface="Montserrat"/>
              </a:rPr>
              <a:t>Customers problem: </a:t>
            </a: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Downtime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11"/>
          <p:cNvSpPr txBox="1"/>
          <p:nvPr/>
        </p:nvSpPr>
        <p:spPr>
          <a:xfrm>
            <a:off x="15150826" y="6753675"/>
            <a:ext cx="3387000" cy="1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750">
            <a:spAutoFit/>
          </a:bodyPr>
          <a:lstStyle/>
          <a:p>
            <a:pPr indent="0" lvl="0" marL="12700" marR="5080" rtl="0" algn="l">
              <a:lnSpc>
                <a:spcPct val="11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Industrial robots fail because they cannot adapt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11"/>
          <p:cNvSpPr txBox="1"/>
          <p:nvPr/>
        </p:nvSpPr>
        <p:spPr>
          <a:xfrm>
            <a:off x="10855715" y="5403642"/>
            <a:ext cx="3846300" cy="21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750">
            <a:spAutoFit/>
          </a:bodyPr>
          <a:lstStyle/>
          <a:p>
            <a:pPr indent="0" lvl="0" marL="12700" marR="270510" rtl="0" algn="l">
              <a:lnSpc>
                <a:spcPct val="119583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An hour of unplanned downtime costs a company $135,000 (ABB) up to $2.2M. ($1.4T lost annually)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11"/>
          <p:cNvSpPr txBox="1"/>
          <p:nvPr/>
        </p:nvSpPr>
        <p:spPr>
          <a:xfrm>
            <a:off x="15221993" y="5379029"/>
            <a:ext cx="3609900" cy="8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750">
            <a:spAutoFit/>
          </a:bodyPr>
          <a:lstStyle/>
          <a:p>
            <a:pPr indent="0" lvl="0" marL="12700" marR="5080" rtl="0" algn="l">
              <a:lnSpc>
                <a:spcPct val="11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Current systems have 3% downtime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p11"/>
          <p:cNvSpPr txBox="1"/>
          <p:nvPr/>
        </p:nvSpPr>
        <p:spPr>
          <a:xfrm>
            <a:off x="10680150" y="8150072"/>
            <a:ext cx="35802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750">
            <a:spAutoFit/>
          </a:bodyPr>
          <a:lstStyle/>
          <a:p>
            <a:pPr indent="0" lvl="0" marL="20066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Current robotic control algorithms still suffer from the long tail problem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11"/>
          <p:cNvSpPr/>
          <p:nvPr/>
        </p:nvSpPr>
        <p:spPr>
          <a:xfrm>
            <a:off x="1157061" y="3810254"/>
            <a:ext cx="8811260" cy="0"/>
          </a:xfrm>
          <a:custGeom>
            <a:rect b="b" l="l" r="r" t="t"/>
            <a:pathLst>
              <a:path extrusionOk="0" h="120000" w="8811260">
                <a:moveTo>
                  <a:pt x="8810894" y="0"/>
                </a:moveTo>
                <a:lnTo>
                  <a:pt x="0" y="0"/>
                </a:lnTo>
              </a:path>
            </a:pathLst>
          </a:custGeom>
          <a:noFill/>
          <a:ln cap="flat" cmpd="sng" w="103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1"/>
          <p:cNvSpPr/>
          <p:nvPr/>
        </p:nvSpPr>
        <p:spPr>
          <a:xfrm>
            <a:off x="10868415" y="7761862"/>
            <a:ext cx="3735705" cy="0"/>
          </a:xfrm>
          <a:custGeom>
            <a:rect b="b" l="l" r="r" t="t"/>
            <a:pathLst>
              <a:path extrusionOk="0" h="120000" w="3735705">
                <a:moveTo>
                  <a:pt x="0" y="0"/>
                </a:moveTo>
                <a:lnTo>
                  <a:pt x="3735624" y="0"/>
                </a:lnTo>
              </a:path>
            </a:pathLst>
          </a:custGeom>
          <a:noFill/>
          <a:ln cap="flat" cmpd="sng" w="98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1"/>
          <p:cNvSpPr/>
          <p:nvPr/>
        </p:nvSpPr>
        <p:spPr>
          <a:xfrm>
            <a:off x="15150814" y="6484389"/>
            <a:ext cx="3735705" cy="0"/>
          </a:xfrm>
          <a:custGeom>
            <a:rect b="b" l="l" r="r" t="t"/>
            <a:pathLst>
              <a:path extrusionOk="0" h="120000" w="3735705">
                <a:moveTo>
                  <a:pt x="0" y="0"/>
                </a:moveTo>
                <a:lnTo>
                  <a:pt x="3735624" y="0"/>
                </a:lnTo>
              </a:path>
            </a:pathLst>
          </a:custGeom>
          <a:noFill/>
          <a:ln cap="flat" cmpd="sng" w="98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1157043" y="7761850"/>
            <a:ext cx="3716020" cy="0"/>
          </a:xfrm>
          <a:custGeom>
            <a:rect b="b" l="l" r="r" t="t"/>
            <a:pathLst>
              <a:path extrusionOk="0" h="120000" w="3716020">
                <a:moveTo>
                  <a:pt x="3715457" y="0"/>
                </a:moveTo>
                <a:lnTo>
                  <a:pt x="0" y="0"/>
                </a:lnTo>
              </a:path>
            </a:pathLst>
          </a:custGeom>
          <a:noFill/>
          <a:ln cap="flat" cmpd="sng" w="103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1"/>
          <p:cNvSpPr/>
          <p:nvPr/>
        </p:nvSpPr>
        <p:spPr>
          <a:xfrm>
            <a:off x="5827343" y="7345435"/>
            <a:ext cx="4163695" cy="0"/>
          </a:xfrm>
          <a:custGeom>
            <a:rect b="b" l="l" r="r" t="t"/>
            <a:pathLst>
              <a:path extrusionOk="0" h="120000" w="4163695">
                <a:moveTo>
                  <a:pt x="4163098" y="0"/>
                </a:moveTo>
                <a:lnTo>
                  <a:pt x="0" y="0"/>
                </a:lnTo>
              </a:path>
            </a:pathLst>
          </a:custGeom>
          <a:noFill/>
          <a:ln cap="flat" cmpd="sng" w="103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1"/>
          <p:cNvSpPr/>
          <p:nvPr/>
        </p:nvSpPr>
        <p:spPr>
          <a:xfrm>
            <a:off x="10868635" y="3903449"/>
            <a:ext cx="8115934" cy="0"/>
          </a:xfrm>
          <a:custGeom>
            <a:rect b="b" l="l" r="r" t="t"/>
            <a:pathLst>
              <a:path extrusionOk="0" h="120000" w="8115934">
                <a:moveTo>
                  <a:pt x="8115606" y="0"/>
                </a:moveTo>
                <a:lnTo>
                  <a:pt x="0" y="0"/>
                </a:lnTo>
              </a:path>
            </a:pathLst>
          </a:custGeom>
          <a:noFill/>
          <a:ln cap="flat" cmpd="sng" w="985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1"/>
          <p:cNvSpPr/>
          <p:nvPr/>
        </p:nvSpPr>
        <p:spPr>
          <a:xfrm>
            <a:off x="1138382" y="5120035"/>
            <a:ext cx="8829675" cy="0"/>
          </a:xfrm>
          <a:custGeom>
            <a:rect b="b" l="l" r="r" t="t"/>
            <a:pathLst>
              <a:path extrusionOk="0" h="120000" w="8829675">
                <a:moveTo>
                  <a:pt x="0" y="0"/>
                </a:moveTo>
                <a:lnTo>
                  <a:pt x="8829574" y="0"/>
                </a:lnTo>
              </a:path>
            </a:pathLst>
          </a:custGeom>
          <a:noFill/>
          <a:ln cap="flat" cmpd="sng" w="1045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10935085" y="5048447"/>
            <a:ext cx="7961630" cy="0"/>
          </a:xfrm>
          <a:custGeom>
            <a:rect b="b" l="l" r="r" t="t"/>
            <a:pathLst>
              <a:path extrusionOk="0" h="120000" w="7961630">
                <a:moveTo>
                  <a:pt x="0" y="0"/>
                </a:moveTo>
                <a:lnTo>
                  <a:pt x="7961087" y="0"/>
                </a:lnTo>
              </a:path>
            </a:pathLst>
          </a:custGeom>
          <a:noFill/>
          <a:ln cap="flat" cmpd="sng" w="9975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1"/>
          <p:cNvSpPr/>
          <p:nvPr/>
        </p:nvSpPr>
        <p:spPr>
          <a:xfrm>
            <a:off x="14926436" y="5390754"/>
            <a:ext cx="0" cy="4478655"/>
          </a:xfrm>
          <a:custGeom>
            <a:rect b="b" l="l" r="r" t="t"/>
            <a:pathLst>
              <a:path extrusionOk="0" h="4478655" w="120000">
                <a:moveTo>
                  <a:pt x="0" y="4478491"/>
                </a:moveTo>
                <a:lnTo>
                  <a:pt x="0" y="0"/>
                </a:lnTo>
              </a:path>
            </a:pathLst>
          </a:custGeom>
          <a:noFill/>
          <a:ln cap="flat" cmpd="sng" w="98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5607331" y="5407893"/>
            <a:ext cx="0" cy="4826000"/>
          </a:xfrm>
          <a:custGeom>
            <a:rect b="b" l="l" r="r" t="t"/>
            <a:pathLst>
              <a:path extrusionOk="0" h="4826000" w="120000">
                <a:moveTo>
                  <a:pt x="0" y="4825654"/>
                </a:moveTo>
                <a:lnTo>
                  <a:pt x="0" y="0"/>
                </a:lnTo>
              </a:path>
            </a:pathLst>
          </a:custGeom>
          <a:noFill/>
          <a:ln cap="flat" cmpd="sng" w="98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1"/>
          <p:cNvSpPr/>
          <p:nvPr/>
        </p:nvSpPr>
        <p:spPr>
          <a:xfrm>
            <a:off x="10287710" y="2194108"/>
            <a:ext cx="0" cy="8263255"/>
          </a:xfrm>
          <a:custGeom>
            <a:rect b="b" l="l" r="r" t="t"/>
            <a:pathLst>
              <a:path extrusionOk="0" h="8263255" w="120000">
                <a:moveTo>
                  <a:pt x="0" y="0"/>
                </a:moveTo>
                <a:lnTo>
                  <a:pt x="0" y="8263182"/>
                </a:lnTo>
              </a:path>
            </a:pathLst>
          </a:custGeom>
          <a:noFill/>
          <a:ln cap="flat" cmpd="sng" w="20925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"/>
          <p:cNvSpPr txBox="1"/>
          <p:nvPr/>
        </p:nvSpPr>
        <p:spPr>
          <a:xfrm>
            <a:off x="1314045" y="9946308"/>
            <a:ext cx="2066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p12"/>
          <p:cNvSpPr txBox="1"/>
          <p:nvPr/>
        </p:nvSpPr>
        <p:spPr>
          <a:xfrm>
            <a:off x="5186025" y="422850"/>
            <a:ext cx="5196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2"/>
          <p:cNvSpPr txBox="1"/>
          <p:nvPr/>
        </p:nvSpPr>
        <p:spPr>
          <a:xfrm>
            <a:off x="12873300" y="514525"/>
            <a:ext cx="38514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rest of the industry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9165" y="0"/>
            <a:ext cx="20104100" cy="11308556"/>
          </a:xfrm>
          <a:prstGeom prst="rect">
            <a:avLst/>
          </a:prstGeom>
          <a:noFill/>
          <a:ln>
            <a:noFill/>
          </a:ln>
        </p:spPr>
      </p:pic>
      <p:sp>
        <p:nvSpPr>
          <p:cNvPr descr="$PPTXTitle" id="267" name="Google Shape;267;p12"/>
          <p:cNvSpPr txBox="1"/>
          <p:nvPr>
            <p:ph type="title"/>
          </p:nvPr>
        </p:nvSpPr>
        <p:spPr>
          <a:xfrm>
            <a:off x="1314050" y="999200"/>
            <a:ext cx="10851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3800">
            <a:spAutoFit/>
          </a:bodyPr>
          <a:lstStyle/>
          <a:p>
            <a:pPr indent="0" lvl="0" marL="12700" marR="5080" rtl="0" algn="l">
              <a:lnSpc>
                <a:spcPct val="101099"/>
              </a:lnSpc>
              <a:spcBef>
                <a:spcPts val="309"/>
              </a:spcBef>
              <a:spcAft>
                <a:spcPts val="0"/>
              </a:spcAft>
              <a:buNone/>
            </a:pPr>
            <a:r>
              <a:rPr lang="en-US">
                <a:latin typeface="Montserrat ExtraBold"/>
                <a:ea typeface="Montserrat ExtraBold"/>
                <a:cs typeface="Montserrat ExtraBold"/>
                <a:sym typeface="Montserrat ExtraBold"/>
              </a:rPr>
              <a:t>Key Results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8" name="Google Shape;268;p12"/>
          <p:cNvSpPr txBox="1"/>
          <p:nvPr/>
        </p:nvSpPr>
        <p:spPr>
          <a:xfrm>
            <a:off x="14055875" y="10379650"/>
            <a:ext cx="53373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*More results available in results document</a:t>
            </a:r>
            <a:endParaRPr sz="1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69" name="Google Shape;269;p12"/>
          <p:cNvSpPr txBox="1"/>
          <p:nvPr/>
        </p:nvSpPr>
        <p:spPr>
          <a:xfrm>
            <a:off x="1090075" y="7290375"/>
            <a:ext cx="4181100" cy="23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Encoding environmental data From simulated robots with neurons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12"/>
          <p:cNvSpPr txBox="1"/>
          <p:nvPr/>
        </p:nvSpPr>
        <p:spPr>
          <a:xfrm>
            <a:off x="5917745" y="7944400"/>
            <a:ext cx="3312900" cy="20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Proves that our system can identify SKUs which it has not been trained on and identify objects under random occlusion conditions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12"/>
          <p:cNvSpPr txBox="1"/>
          <p:nvPr/>
        </p:nvSpPr>
        <p:spPr>
          <a:xfrm>
            <a:off x="9959975" y="7803100"/>
            <a:ext cx="42888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Proves that a trained biological neural network outcompetes an untrained network when computationalised.  Also proves that neural cultures can be computationalised.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2" name="Google Shape;272;p12" title="Omnibio Comp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0073" y="4164451"/>
            <a:ext cx="4095950" cy="230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2"/>
          <p:cNvSpPr txBox="1"/>
          <p:nvPr/>
        </p:nvSpPr>
        <p:spPr>
          <a:xfrm>
            <a:off x="15143475" y="7803100"/>
            <a:ext cx="4095900" cy="23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Proves that our agent when pre-trained in an environment, when moved into a different environment, learns faster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p12"/>
          <p:cNvSpPr txBox="1"/>
          <p:nvPr/>
        </p:nvSpPr>
        <p:spPr>
          <a:xfrm>
            <a:off x="6054549" y="2917525"/>
            <a:ext cx="30393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Model was not trained on Cyan object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75" name="Google Shape;275;p12" title="WhatsApp Image 2026-03-11 at 09.36.29.jpeg"/>
          <p:cNvPicPr preferRelativeResize="0"/>
          <p:nvPr/>
        </p:nvPicPr>
        <p:blipFill rotWithShape="1">
          <a:blip r:embed="rId6">
            <a:alphaModFix/>
          </a:blip>
          <a:srcRect b="0" l="0" r="48852" t="6156"/>
          <a:stretch/>
        </p:blipFill>
        <p:spPr>
          <a:xfrm>
            <a:off x="15143525" y="3610800"/>
            <a:ext cx="4181224" cy="28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2" title="WhatsApp Image 2026-02-22 at 18.33.55.jpe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59974" y="3527850"/>
            <a:ext cx="4288712" cy="302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59725" y="3610797"/>
            <a:ext cx="3226550" cy="302353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2"/>
          <p:cNvSpPr/>
          <p:nvPr/>
        </p:nvSpPr>
        <p:spPr>
          <a:xfrm>
            <a:off x="1090075" y="6713200"/>
            <a:ext cx="41811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Montserrat"/>
                <a:ea typeface="Montserrat"/>
                <a:cs typeface="Montserrat"/>
                <a:sym typeface="Montserrat"/>
              </a:rPr>
              <a:t>Sensor Encoding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12"/>
          <p:cNvSpPr/>
          <p:nvPr/>
        </p:nvSpPr>
        <p:spPr>
          <a:xfrm>
            <a:off x="6002325" y="6744424"/>
            <a:ext cx="3226500" cy="10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Montserrat"/>
                <a:ea typeface="Montserrat"/>
                <a:cs typeface="Montserrat"/>
                <a:sym typeface="Montserrat"/>
              </a:rPr>
              <a:t>SKU agnostic Identification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12"/>
          <p:cNvSpPr/>
          <p:nvPr/>
        </p:nvSpPr>
        <p:spPr>
          <a:xfrm>
            <a:off x="9959975" y="6713200"/>
            <a:ext cx="4288800" cy="10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Montserrat"/>
                <a:ea typeface="Montserrat"/>
                <a:cs typeface="Montserrat"/>
                <a:sym typeface="Montserrat"/>
              </a:rPr>
              <a:t>Computationalised Neurons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12"/>
          <p:cNvSpPr/>
          <p:nvPr/>
        </p:nvSpPr>
        <p:spPr>
          <a:xfrm>
            <a:off x="15143525" y="6713200"/>
            <a:ext cx="4288800" cy="10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Montserrat"/>
                <a:ea typeface="Montserrat"/>
                <a:cs typeface="Montserrat"/>
                <a:sym typeface="Montserrat"/>
              </a:rPr>
              <a:t>Generalised learning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"/>
          <p:cNvSpPr txBox="1"/>
          <p:nvPr/>
        </p:nvSpPr>
        <p:spPr>
          <a:xfrm>
            <a:off x="1314045" y="9946308"/>
            <a:ext cx="2066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$PPTXTitle" id="287" name="Google Shape;287;p13"/>
          <p:cNvSpPr txBox="1"/>
          <p:nvPr>
            <p:ph type="title"/>
          </p:nvPr>
        </p:nvSpPr>
        <p:spPr>
          <a:xfrm>
            <a:off x="1314050" y="999200"/>
            <a:ext cx="10851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3800">
            <a:spAutoFit/>
          </a:bodyPr>
          <a:lstStyle/>
          <a:p>
            <a:pPr indent="0" lvl="0" marL="12700" marR="5080" rtl="0" algn="l">
              <a:lnSpc>
                <a:spcPct val="101099"/>
              </a:lnSpc>
              <a:spcBef>
                <a:spcPts val="309"/>
              </a:spcBef>
              <a:spcAft>
                <a:spcPts val="0"/>
              </a:spcAft>
              <a:buNone/>
            </a:pPr>
            <a:r>
              <a:rPr lang="en-US">
                <a:latin typeface="Montserrat ExtraBold"/>
                <a:ea typeface="Montserrat ExtraBold"/>
                <a:cs typeface="Montserrat ExtraBold"/>
                <a:sym typeface="Montserrat ExtraBold"/>
              </a:rPr>
              <a:t>Market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88" name="Google Shape;288;p13"/>
          <p:cNvGrpSpPr/>
          <p:nvPr/>
        </p:nvGrpSpPr>
        <p:grpSpPr>
          <a:xfrm>
            <a:off x="787061" y="3371272"/>
            <a:ext cx="18529975" cy="6212702"/>
            <a:chOff x="835749" y="1811631"/>
            <a:chExt cx="7697410" cy="2580776"/>
          </a:xfrm>
        </p:grpSpPr>
        <p:grpSp>
          <p:nvGrpSpPr>
            <p:cNvPr id="289" name="Google Shape;289;p13"/>
            <p:cNvGrpSpPr/>
            <p:nvPr/>
          </p:nvGrpSpPr>
          <p:grpSpPr>
            <a:xfrm>
              <a:off x="835749" y="1811631"/>
              <a:ext cx="7372211" cy="2580600"/>
              <a:chOff x="812599" y="2008401"/>
              <a:chExt cx="7372211" cy="2580600"/>
            </a:xfrm>
          </p:grpSpPr>
          <p:sp>
            <p:nvSpPr>
              <p:cNvPr id="290" name="Google Shape;290;p13"/>
              <p:cNvSpPr/>
              <p:nvPr/>
            </p:nvSpPr>
            <p:spPr>
              <a:xfrm>
                <a:off x="812599" y="2008401"/>
                <a:ext cx="2580600" cy="2580600"/>
              </a:xfrm>
              <a:prstGeom prst="ellipse">
                <a:avLst/>
              </a:prstGeom>
              <a:solidFill>
                <a:srgbClr val="92BC81">
                  <a:alpha val="55700"/>
                </a:srgbClr>
              </a:solidFill>
              <a:ln>
                <a:noFill/>
              </a:ln>
            </p:spPr>
            <p:txBody>
              <a:bodyPr anchorCtr="0" anchor="ctr" bIns="154975" lIns="154975" spcFirstLastPara="1" rIns="154975" wrap="square" tIns="1549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51"/>
                  <a:buFont typeface="Calibri"/>
                  <a:buNone/>
                </a:pPr>
                <a:r>
                  <a:t/>
                </a:r>
                <a:endParaRPr sz="3051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1" name="Google Shape;291;p13"/>
              <p:cNvSpPr txBox="1"/>
              <p:nvPr/>
            </p:nvSpPr>
            <p:spPr>
              <a:xfrm>
                <a:off x="4230833" y="2121705"/>
                <a:ext cx="519600" cy="37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54975" lIns="154975" spcFirstLastPara="1" rIns="154975" wrap="square" tIns="154975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2712"/>
                  </a:spcAft>
                  <a:buClr>
                    <a:srgbClr val="1F497D"/>
                  </a:buClr>
                  <a:buSzPts val="3051"/>
                  <a:buFont typeface="Quattrocento Sans"/>
                  <a:buNone/>
                </a:pPr>
                <a:r>
                  <a:rPr b="1" lang="en-US" sz="3051">
                    <a:latin typeface="Montserrat"/>
                    <a:ea typeface="Montserrat"/>
                    <a:cs typeface="Montserrat"/>
                    <a:sym typeface="Montserrat"/>
                  </a:rPr>
                  <a:t>TAM</a:t>
                </a:r>
                <a:endParaRPr b="1" sz="3051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cxnSp>
            <p:nvCxnSpPr>
              <p:cNvPr id="292" name="Google Shape;292;p13"/>
              <p:cNvCxnSpPr/>
              <p:nvPr/>
            </p:nvCxnSpPr>
            <p:spPr>
              <a:xfrm flipH="1" rot="10800000">
                <a:off x="2430683" y="2308455"/>
                <a:ext cx="1774200" cy="1800"/>
              </a:xfrm>
              <a:prstGeom prst="straightConnector1">
                <a:avLst/>
              </a:prstGeom>
              <a:noFill/>
              <a:ln cap="flat" cmpd="sng" w="16150">
                <a:solidFill>
                  <a:srgbClr val="08563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93" name="Google Shape;293;p13"/>
              <p:cNvSpPr/>
              <p:nvPr/>
            </p:nvSpPr>
            <p:spPr>
              <a:xfrm>
                <a:off x="5039310" y="2117913"/>
                <a:ext cx="31455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77475" lIns="154975" spcFirstLastPara="1" rIns="154975" wrap="square" tIns="77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51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Total Available Market</a:t>
                </a:r>
                <a:endParaRPr b="1" sz="2373"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51">
                    <a:latin typeface="Montserrat"/>
                    <a:ea typeface="Montserrat"/>
                    <a:cs typeface="Montserrat"/>
                    <a:sym typeface="Montserrat"/>
                  </a:rPr>
                  <a:t>Robotic software + Robotic integration industry (2030: $196B)</a:t>
                </a:r>
                <a:endParaRPr sz="305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294" name="Google Shape;294;p13"/>
            <p:cNvGrpSpPr/>
            <p:nvPr/>
          </p:nvGrpSpPr>
          <p:grpSpPr>
            <a:xfrm>
              <a:off x="1123837" y="2387807"/>
              <a:ext cx="7409322" cy="2004600"/>
              <a:chOff x="1100687" y="2584577"/>
              <a:chExt cx="7409322" cy="2004600"/>
            </a:xfrm>
          </p:grpSpPr>
          <p:sp>
            <p:nvSpPr>
              <p:cNvPr id="295" name="Google Shape;295;p13"/>
              <p:cNvSpPr/>
              <p:nvPr/>
            </p:nvSpPr>
            <p:spPr>
              <a:xfrm>
                <a:off x="1100687" y="2584577"/>
                <a:ext cx="2004600" cy="2004600"/>
              </a:xfrm>
              <a:prstGeom prst="ellipse">
                <a:avLst/>
              </a:prstGeom>
              <a:solidFill>
                <a:srgbClr val="92BC81">
                  <a:alpha val="55700"/>
                </a:srgbClr>
              </a:solidFill>
              <a:ln>
                <a:noFill/>
              </a:ln>
            </p:spPr>
            <p:txBody>
              <a:bodyPr anchorCtr="0" anchor="ctr" bIns="154975" lIns="154975" spcFirstLastPara="1" rIns="154975" wrap="square" tIns="1549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51"/>
                  <a:buFont typeface="Calibri"/>
                  <a:buNone/>
                </a:pPr>
                <a:r>
                  <a:t/>
                </a:r>
                <a:endParaRPr sz="3051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6" name="Google Shape;296;p13"/>
              <p:cNvSpPr txBox="1"/>
              <p:nvPr/>
            </p:nvSpPr>
            <p:spPr>
              <a:xfrm>
                <a:off x="4230831" y="2840372"/>
                <a:ext cx="519600" cy="42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54975" lIns="154975" spcFirstLastPara="1" rIns="154975" wrap="square" tIns="154975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2712"/>
                  </a:spcAft>
                  <a:buClr>
                    <a:srgbClr val="1F497D"/>
                  </a:buClr>
                  <a:buSzPts val="3051"/>
                  <a:buFont typeface="Quattrocento Sans"/>
                  <a:buNone/>
                </a:pPr>
                <a:r>
                  <a:rPr b="1" lang="en-US" sz="3051">
                    <a:latin typeface="Montserrat"/>
                    <a:ea typeface="Montserrat"/>
                    <a:cs typeface="Montserrat"/>
                    <a:sym typeface="Montserrat"/>
                  </a:rPr>
                  <a:t>SAM</a:t>
                </a:r>
                <a:endParaRPr b="1" sz="3051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cxnSp>
            <p:nvCxnSpPr>
              <p:cNvPr id="297" name="Google Shape;297;p13"/>
              <p:cNvCxnSpPr/>
              <p:nvPr/>
            </p:nvCxnSpPr>
            <p:spPr>
              <a:xfrm>
                <a:off x="2472379" y="2985623"/>
                <a:ext cx="1732500" cy="2700"/>
              </a:xfrm>
              <a:prstGeom prst="straightConnector1">
                <a:avLst/>
              </a:prstGeom>
              <a:noFill/>
              <a:ln cap="flat" cmpd="sng" w="16150">
                <a:solidFill>
                  <a:srgbClr val="08563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98" name="Google Shape;298;p13"/>
              <p:cNvSpPr/>
              <p:nvPr/>
            </p:nvSpPr>
            <p:spPr>
              <a:xfrm>
                <a:off x="5036309" y="3088876"/>
                <a:ext cx="34737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77475" lIns="154975" spcFirstLastPara="1" rIns="154975" wrap="square" tIns="77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51">
                    <a:latin typeface="Montserrat"/>
                    <a:ea typeface="Montserrat"/>
                    <a:cs typeface="Montserrat"/>
                    <a:sym typeface="Montserrat"/>
                  </a:rPr>
                  <a:t>Market that relates to industrial robotic arms (2030: $96B)</a:t>
                </a:r>
                <a:endParaRPr sz="305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5036308" y="2850266"/>
                <a:ext cx="26820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77475" lIns="154975" spcFirstLastPara="1" rIns="154975" wrap="square" tIns="77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51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Serviceable Available Market </a:t>
                </a:r>
                <a:endParaRPr b="1" sz="2373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300" name="Google Shape;300;p13"/>
            <p:cNvGrpSpPr/>
            <p:nvPr/>
          </p:nvGrpSpPr>
          <p:grpSpPr>
            <a:xfrm>
              <a:off x="1429591" y="2999315"/>
              <a:ext cx="6778390" cy="1392900"/>
              <a:chOff x="1406441" y="3196085"/>
              <a:chExt cx="6778390" cy="1392900"/>
            </a:xfrm>
          </p:grpSpPr>
          <p:sp>
            <p:nvSpPr>
              <p:cNvPr id="301" name="Google Shape;301;p13"/>
              <p:cNvSpPr/>
              <p:nvPr/>
            </p:nvSpPr>
            <p:spPr>
              <a:xfrm>
                <a:off x="1406441" y="3196085"/>
                <a:ext cx="1392900" cy="1392900"/>
              </a:xfrm>
              <a:prstGeom prst="ellipse">
                <a:avLst/>
              </a:prstGeom>
              <a:solidFill>
                <a:srgbClr val="99C289"/>
              </a:solidFill>
              <a:ln>
                <a:noFill/>
              </a:ln>
            </p:spPr>
            <p:txBody>
              <a:bodyPr anchorCtr="0" anchor="ctr" bIns="154975" lIns="154975" spcFirstLastPara="1" rIns="154975" wrap="square" tIns="1549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51"/>
                  <a:buFont typeface="Calibri"/>
                  <a:buNone/>
                </a:pPr>
                <a:r>
                  <a:t/>
                </a:r>
                <a:endParaRPr sz="3051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2" name="Google Shape;302;p13"/>
              <p:cNvSpPr txBox="1"/>
              <p:nvPr/>
            </p:nvSpPr>
            <p:spPr>
              <a:xfrm>
                <a:off x="4204879" y="3605830"/>
                <a:ext cx="571500" cy="37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54975" lIns="154975" spcFirstLastPara="1" rIns="154975" wrap="square" tIns="154975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2712"/>
                  </a:spcAft>
                  <a:buClr>
                    <a:srgbClr val="1F497D"/>
                  </a:buClr>
                  <a:buSzPts val="3051"/>
                  <a:buFont typeface="Quattrocento Sans"/>
                  <a:buNone/>
                </a:pPr>
                <a:r>
                  <a:rPr b="1" lang="en-US" sz="3051">
                    <a:latin typeface="Montserrat"/>
                    <a:ea typeface="Montserrat"/>
                    <a:cs typeface="Montserrat"/>
                    <a:sym typeface="Montserrat"/>
                  </a:rPr>
                  <a:t>SOM</a:t>
                </a:r>
                <a:endParaRPr b="1" sz="3051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cxnSp>
            <p:nvCxnSpPr>
              <p:cNvPr id="303" name="Google Shape;303;p13"/>
              <p:cNvCxnSpPr/>
              <p:nvPr/>
            </p:nvCxnSpPr>
            <p:spPr>
              <a:xfrm flipH="1" rot="10800000">
                <a:off x="2486275" y="3789323"/>
                <a:ext cx="1680900" cy="1200"/>
              </a:xfrm>
              <a:prstGeom prst="straightConnector1">
                <a:avLst/>
              </a:prstGeom>
              <a:noFill/>
              <a:ln cap="flat" cmpd="sng" w="16150">
                <a:solidFill>
                  <a:srgbClr val="08563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04" name="Google Shape;304;p13"/>
              <p:cNvSpPr/>
              <p:nvPr/>
            </p:nvSpPr>
            <p:spPr>
              <a:xfrm>
                <a:off x="5014731" y="3878194"/>
                <a:ext cx="31701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77475" lIns="154975" spcFirstLastPara="1" rIns="154975" wrap="square" tIns="77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51">
                    <a:latin typeface="Montserrat"/>
                    <a:ea typeface="Montserrat"/>
                    <a:cs typeface="Montserrat"/>
                    <a:sym typeface="Montserrat"/>
                  </a:rPr>
                  <a:t>Market in our target geographies (2030: $4B)</a:t>
                </a:r>
                <a:endParaRPr sz="305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5014728" y="3639582"/>
                <a:ext cx="28329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77475" lIns="154975" spcFirstLastPara="1" rIns="154975" wrap="square" tIns="77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51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Serviceable Obtainable Market </a:t>
                </a:r>
                <a:endParaRPr b="1" sz="305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306" name="Google Shape;306;p13"/>
          <p:cNvSpPr txBox="1"/>
          <p:nvPr/>
        </p:nvSpPr>
        <p:spPr>
          <a:xfrm>
            <a:off x="2959100" y="3846975"/>
            <a:ext cx="15558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$94.6B</a:t>
            </a:r>
            <a:endParaRPr b="1" sz="2100">
              <a:solidFill>
                <a:srgbClr val="274E1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13"/>
          <p:cNvSpPr txBox="1"/>
          <p:nvPr/>
        </p:nvSpPr>
        <p:spPr>
          <a:xfrm>
            <a:off x="3039825" y="5528050"/>
            <a:ext cx="15558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$41.4B</a:t>
            </a:r>
            <a:endParaRPr b="1" sz="2100">
              <a:solidFill>
                <a:srgbClr val="274E1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8" name="Google Shape;308;p13"/>
          <p:cNvSpPr txBox="1"/>
          <p:nvPr/>
        </p:nvSpPr>
        <p:spPr>
          <a:xfrm>
            <a:off x="3120550" y="7422188"/>
            <a:ext cx="15558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$1.9B</a:t>
            </a:r>
            <a:endParaRPr b="1" sz="2100">
              <a:solidFill>
                <a:srgbClr val="274E1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$PPTXTitle" id="313" name="Google Shape;313;p14"/>
          <p:cNvSpPr txBox="1"/>
          <p:nvPr>
            <p:ph idx="4294967295" type="title"/>
          </p:nvPr>
        </p:nvSpPr>
        <p:spPr>
          <a:xfrm>
            <a:off x="1314050" y="999200"/>
            <a:ext cx="10568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3800">
            <a:spAutoFit/>
          </a:bodyPr>
          <a:lstStyle/>
          <a:p>
            <a:pPr indent="0" lvl="0" marL="12700" marR="5080" rtl="0" algn="l">
              <a:lnSpc>
                <a:spcPct val="101099"/>
              </a:lnSpc>
              <a:spcBef>
                <a:spcPts val="309"/>
              </a:spcBef>
              <a:spcAft>
                <a:spcPts val="0"/>
              </a:spcAft>
              <a:buNone/>
            </a:pPr>
            <a:r>
              <a:rPr lang="en-US">
                <a:latin typeface="Montserrat ExtraBold"/>
                <a:ea typeface="Montserrat ExtraBold"/>
                <a:cs typeface="Montserrat ExtraBold"/>
                <a:sym typeface="Montserrat ExtraBold"/>
              </a:rPr>
              <a:t>Commercial Traction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p14"/>
          <p:cNvSpPr txBox="1"/>
          <p:nvPr/>
        </p:nvSpPr>
        <p:spPr>
          <a:xfrm>
            <a:off x="1651312" y="9172819"/>
            <a:ext cx="36345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275">
            <a:spAutoFit/>
          </a:bodyPr>
          <a:lstStyle/>
          <a:p>
            <a:pPr indent="0" lvl="0" marL="11274" marR="451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LOI to sell our software on their platform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$PPTXTitle" id="315" name="Google Shape;315;p14"/>
          <p:cNvSpPr txBox="1"/>
          <p:nvPr>
            <p:ph idx="4294967295" type="title"/>
          </p:nvPr>
        </p:nvSpPr>
        <p:spPr>
          <a:xfrm>
            <a:off x="1683586" y="8619793"/>
            <a:ext cx="33294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700">
            <a:spAutoFit/>
          </a:bodyPr>
          <a:lstStyle/>
          <a:p>
            <a:pPr indent="0" lvl="0" marL="11274" marR="4510" rtl="0" algn="l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6">
                <a:latin typeface="Montserrat"/>
                <a:ea typeface="Montserrat"/>
                <a:cs typeface="Montserrat"/>
                <a:sym typeface="Montserrat"/>
              </a:rPr>
              <a:t>Kinematic Trees</a:t>
            </a:r>
            <a:endParaRPr b="1" sz="2796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6" name="Google Shape;316;p14" title="agibot_logo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54459" y="8927120"/>
            <a:ext cx="3399002" cy="1056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4" title="Kinematic_trees-removebg-previe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0362" y="7509822"/>
            <a:ext cx="1475814" cy="1015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8" name="Google Shape;318;p14"/>
          <p:cNvGrpSpPr/>
          <p:nvPr/>
        </p:nvGrpSpPr>
        <p:grpSpPr>
          <a:xfrm>
            <a:off x="13671081" y="7100889"/>
            <a:ext cx="3634500" cy="1960217"/>
            <a:chOff x="1611756" y="3528077"/>
            <a:chExt cx="3634500" cy="1960217"/>
          </a:xfrm>
        </p:grpSpPr>
        <p:sp>
          <p:nvSpPr>
            <p:cNvPr id="319" name="Google Shape;319;p14"/>
            <p:cNvSpPr txBox="1"/>
            <p:nvPr/>
          </p:nvSpPr>
          <p:spPr>
            <a:xfrm>
              <a:off x="1611756" y="5130094"/>
              <a:ext cx="3634500" cy="3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1275">
              <a:spAutoFit/>
            </a:bodyPr>
            <a:lstStyle/>
            <a:p>
              <a:pPr indent="0" lvl="0" marL="11274" marR="451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2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320" name="Google Shape;320;p14" title="mechmind_logo-removebg-preview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48884" y="3528077"/>
              <a:ext cx="2760249" cy="1056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1" name="Google Shape;321;p14" title="cortical_labs_logo-removebg-preview.png"/>
          <p:cNvPicPr preferRelativeResize="0"/>
          <p:nvPr/>
        </p:nvPicPr>
        <p:blipFill rotWithShape="1">
          <a:blip r:embed="rId6">
            <a:alphaModFix/>
          </a:blip>
          <a:srcRect b="0" l="6520" r="-6520" t="0"/>
          <a:stretch/>
        </p:blipFill>
        <p:spPr>
          <a:xfrm>
            <a:off x="7133039" y="4162626"/>
            <a:ext cx="4341725" cy="81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4" title="rise_automation-removebg-preview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38500" y="4110763"/>
            <a:ext cx="2607191" cy="101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4" title="amrc-1-removebg-preview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841113" y="3817915"/>
            <a:ext cx="3202925" cy="16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4"/>
          <p:cNvSpPr txBox="1"/>
          <p:nvPr/>
        </p:nvSpPr>
        <p:spPr>
          <a:xfrm>
            <a:off x="1724850" y="5261213"/>
            <a:ext cx="3634500" cy="16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Pilot study to pass sim to real gap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Expressed interest in distributing our software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5" name="Google Shape;325;p14"/>
          <p:cNvSpPr txBox="1"/>
          <p:nvPr/>
        </p:nvSpPr>
        <p:spPr>
          <a:xfrm>
            <a:off x="7234825" y="5146613"/>
            <a:ext cx="3897600" cy="10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Free access to their system and cultured neurons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have been partnered for &gt;12 months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6" name="Google Shape;326;p14"/>
          <p:cNvSpPr txBox="1"/>
          <p:nvPr/>
        </p:nvSpPr>
        <p:spPr>
          <a:xfrm>
            <a:off x="13007925" y="9901950"/>
            <a:ext cx="4869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White-label their robots and ship with our software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7" name="Google Shape;327;p14"/>
          <p:cNvSpPr txBox="1"/>
          <p:nvPr/>
        </p:nvSpPr>
        <p:spPr>
          <a:xfrm>
            <a:off x="13053675" y="8172675"/>
            <a:ext cx="47778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Act as a system integrator and ship our software alongside their cameras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8" name="Google Shape;328;p14"/>
          <p:cNvSpPr txBox="1"/>
          <p:nvPr/>
        </p:nvSpPr>
        <p:spPr>
          <a:xfrm>
            <a:off x="13007913" y="5177850"/>
            <a:ext cx="4869300" cy="18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Have offered to potentially pilot our software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Offered to push funding to us from the Innovate robotic hub grant they have applied for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9" name="Google Shape;329;p14"/>
          <p:cNvSpPr/>
          <p:nvPr/>
        </p:nvSpPr>
        <p:spPr>
          <a:xfrm>
            <a:off x="1575450" y="2636613"/>
            <a:ext cx="50634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Montserrat"/>
                <a:ea typeface="Montserrat"/>
                <a:cs typeface="Montserrat"/>
                <a:sym typeface="Montserrat"/>
              </a:rPr>
              <a:t>LOIs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0" name="Google Shape;330;p14"/>
          <p:cNvSpPr/>
          <p:nvPr/>
        </p:nvSpPr>
        <p:spPr>
          <a:xfrm>
            <a:off x="6596738" y="2636613"/>
            <a:ext cx="50634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Montserrat"/>
                <a:ea typeface="Montserrat"/>
                <a:cs typeface="Montserrat"/>
                <a:sym typeface="Montserrat"/>
              </a:rPr>
              <a:t>Partnerships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1" name="Google Shape;331;p14"/>
          <p:cNvSpPr/>
          <p:nvPr/>
        </p:nvSpPr>
        <p:spPr>
          <a:xfrm>
            <a:off x="12722250" y="2676163"/>
            <a:ext cx="50634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Montserrat"/>
                <a:ea typeface="Montserrat"/>
                <a:cs typeface="Montserrat"/>
                <a:sym typeface="Montserrat"/>
              </a:rPr>
              <a:t>Early Conversations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32" name="Google Shape;332;p14"/>
          <p:cNvCxnSpPr/>
          <p:nvPr/>
        </p:nvCxnSpPr>
        <p:spPr>
          <a:xfrm rot="10800000">
            <a:off x="6267925" y="2663850"/>
            <a:ext cx="0" cy="794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3" name="Google Shape;333;p14"/>
          <p:cNvCxnSpPr/>
          <p:nvPr/>
        </p:nvCxnSpPr>
        <p:spPr>
          <a:xfrm rot="10800000">
            <a:off x="12339900" y="2663850"/>
            <a:ext cx="0" cy="794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4" name="Google Shape;334;p14"/>
          <p:cNvCxnSpPr/>
          <p:nvPr/>
        </p:nvCxnSpPr>
        <p:spPr>
          <a:xfrm rot="10800000">
            <a:off x="1443675" y="3338825"/>
            <a:ext cx="17235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5"/>
          <p:cNvSpPr/>
          <p:nvPr/>
        </p:nvSpPr>
        <p:spPr>
          <a:xfrm>
            <a:off x="5007212" y="2653725"/>
            <a:ext cx="6348300" cy="63483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075" lIns="75075" spcFirstLastPara="1" rIns="75075" wrap="square" tIns="750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49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5"/>
          <p:cNvSpPr/>
          <p:nvPr/>
        </p:nvSpPr>
        <p:spPr>
          <a:xfrm>
            <a:off x="8698995" y="2653725"/>
            <a:ext cx="6348300" cy="63483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075" lIns="75075" spcFirstLastPara="1" rIns="75075" wrap="square" tIns="750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49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5"/>
          <p:cNvSpPr txBox="1"/>
          <p:nvPr/>
        </p:nvSpPr>
        <p:spPr>
          <a:xfrm>
            <a:off x="1017600" y="4141212"/>
            <a:ext cx="2244000" cy="4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75075" lIns="75075" spcFirstLastPara="1" rIns="75075" wrap="square" tIns="75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5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Software focused </a:t>
            </a:r>
            <a:br>
              <a:rPr lang="en-US" sz="205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205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5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Uses unnatural learning, unadaptable, learning from dataset</a:t>
            </a:r>
            <a:br>
              <a:rPr lang="en-US" sz="205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205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5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Wrong </a:t>
            </a:r>
            <a:r>
              <a:rPr lang="en-US" sz="205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approach</a:t>
            </a:r>
            <a:r>
              <a:rPr lang="en-US" sz="205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endParaRPr sz="2052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42" name="Google Shape;342;p15"/>
          <p:cNvCxnSpPr/>
          <p:nvPr/>
        </p:nvCxnSpPr>
        <p:spPr>
          <a:xfrm>
            <a:off x="1017588" y="3983200"/>
            <a:ext cx="2993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3" name="Google Shape;343;p15"/>
          <p:cNvCxnSpPr>
            <a:endCxn id="339" idx="2"/>
          </p:cNvCxnSpPr>
          <p:nvPr/>
        </p:nvCxnSpPr>
        <p:spPr>
          <a:xfrm>
            <a:off x="4002512" y="3983175"/>
            <a:ext cx="1004700" cy="184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4" name="Google Shape;344;p15"/>
          <p:cNvCxnSpPr/>
          <p:nvPr/>
        </p:nvCxnSpPr>
        <p:spPr>
          <a:xfrm rot="10800000">
            <a:off x="16056213" y="3724300"/>
            <a:ext cx="3030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5" name="Google Shape;345;p15"/>
          <p:cNvCxnSpPr/>
          <p:nvPr/>
        </p:nvCxnSpPr>
        <p:spPr>
          <a:xfrm flipH="1">
            <a:off x="15047278" y="3724300"/>
            <a:ext cx="1017300" cy="184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6" name="Google Shape;346;p15"/>
          <p:cNvSpPr txBox="1"/>
          <p:nvPr/>
        </p:nvSpPr>
        <p:spPr>
          <a:xfrm>
            <a:off x="16842520" y="3842348"/>
            <a:ext cx="22440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075" lIns="75075" spcFirstLastPara="1" rIns="75075" wrap="square" tIns="750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5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Hardware focused </a:t>
            </a:r>
            <a:br>
              <a:rPr lang="en-US" sz="205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205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5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Platforms for biocomputing research</a:t>
            </a:r>
            <a:endParaRPr sz="2052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5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5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Right approach, no commercial application</a:t>
            </a:r>
            <a:endParaRPr sz="2052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15"/>
          <p:cNvSpPr/>
          <p:nvPr/>
        </p:nvSpPr>
        <p:spPr>
          <a:xfrm>
            <a:off x="4895375" y="5690625"/>
            <a:ext cx="274500" cy="274500"/>
          </a:xfrm>
          <a:prstGeom prst="ellipse">
            <a:avLst/>
          </a:prstGeom>
          <a:solidFill>
            <a:srgbClr val="666666"/>
          </a:solidFill>
          <a:ln cap="flat" cmpd="sng" w="38100">
            <a:solidFill>
              <a:srgbClr val="C0F4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5"/>
          <p:cNvSpPr/>
          <p:nvPr/>
        </p:nvSpPr>
        <p:spPr>
          <a:xfrm>
            <a:off x="14897500" y="5416125"/>
            <a:ext cx="274500" cy="274500"/>
          </a:xfrm>
          <a:prstGeom prst="ellipse">
            <a:avLst/>
          </a:prstGeom>
          <a:solidFill>
            <a:srgbClr val="666666"/>
          </a:solidFill>
          <a:ln cap="flat" cmpd="sng" w="38100">
            <a:solidFill>
              <a:srgbClr val="C0F4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$PPTXTitle" id="349" name="Google Shape;349;p15"/>
          <p:cNvSpPr txBox="1"/>
          <p:nvPr>
            <p:ph idx="4294967295" type="title"/>
          </p:nvPr>
        </p:nvSpPr>
        <p:spPr>
          <a:xfrm>
            <a:off x="1017600" y="848475"/>
            <a:ext cx="10568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3800">
            <a:spAutoFit/>
          </a:bodyPr>
          <a:lstStyle/>
          <a:p>
            <a:pPr indent="0" lvl="0" marL="12700" marR="5080" rtl="0" algn="l">
              <a:lnSpc>
                <a:spcPct val="101099"/>
              </a:lnSpc>
              <a:spcBef>
                <a:spcPts val="309"/>
              </a:spcBef>
              <a:spcAft>
                <a:spcPts val="0"/>
              </a:spcAft>
              <a:buNone/>
            </a:pPr>
            <a:r>
              <a:rPr lang="en-US">
                <a:latin typeface="Montserrat ExtraBold"/>
                <a:ea typeface="Montserrat ExtraBold"/>
                <a:cs typeface="Montserrat ExtraBold"/>
                <a:sym typeface="Montserrat ExtraBold"/>
              </a:rPr>
              <a:t>Our Positioning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0" name="Google Shape;350;p15" title="cortical_labs_logo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7005" y="5054125"/>
            <a:ext cx="2730425" cy="51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5" title="finalspark_logo-removebg-previe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67001" y="6122975"/>
            <a:ext cx="1935275" cy="193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5" title="physical_intelligence_logo-removebg-preview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5337" y="3753598"/>
            <a:ext cx="3133662" cy="2510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5" title="skild_ai_logo-removebg-preview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1275" y="6178825"/>
            <a:ext cx="2374275" cy="78732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5"/>
          <p:cNvSpPr/>
          <p:nvPr/>
        </p:nvSpPr>
        <p:spPr>
          <a:xfrm>
            <a:off x="8916811" y="5643469"/>
            <a:ext cx="2071078" cy="368827"/>
          </a:xfrm>
          <a:custGeom>
            <a:rect b="b" l="l" r="r" t="t"/>
            <a:pathLst>
              <a:path extrusionOk="0" h="1294130" w="7266940">
                <a:moveTo>
                  <a:pt x="330263" y="1260348"/>
                </a:moveTo>
                <a:lnTo>
                  <a:pt x="329742" y="1260030"/>
                </a:lnTo>
                <a:lnTo>
                  <a:pt x="329476" y="1259890"/>
                </a:lnTo>
                <a:lnTo>
                  <a:pt x="330263" y="1260348"/>
                </a:lnTo>
                <a:close/>
              </a:path>
              <a:path extrusionOk="0" h="1294130" w="7266940">
                <a:moveTo>
                  <a:pt x="406920" y="978776"/>
                </a:moveTo>
                <a:lnTo>
                  <a:pt x="399605" y="935596"/>
                </a:lnTo>
                <a:lnTo>
                  <a:pt x="380276" y="885634"/>
                </a:lnTo>
                <a:lnTo>
                  <a:pt x="352145" y="833945"/>
                </a:lnTo>
                <a:lnTo>
                  <a:pt x="318477" y="785571"/>
                </a:lnTo>
                <a:lnTo>
                  <a:pt x="282498" y="745591"/>
                </a:lnTo>
                <a:lnTo>
                  <a:pt x="247459" y="719035"/>
                </a:lnTo>
                <a:lnTo>
                  <a:pt x="161442" y="706526"/>
                </a:lnTo>
                <a:lnTo>
                  <a:pt x="106083" y="709345"/>
                </a:lnTo>
                <a:lnTo>
                  <a:pt x="52730" y="715048"/>
                </a:lnTo>
                <a:lnTo>
                  <a:pt x="27520" y="724941"/>
                </a:lnTo>
                <a:lnTo>
                  <a:pt x="10782" y="744474"/>
                </a:lnTo>
                <a:lnTo>
                  <a:pt x="4660" y="769454"/>
                </a:lnTo>
                <a:lnTo>
                  <a:pt x="11328" y="795693"/>
                </a:lnTo>
                <a:lnTo>
                  <a:pt x="32931" y="834859"/>
                </a:lnTo>
                <a:lnTo>
                  <a:pt x="58051" y="878992"/>
                </a:lnTo>
                <a:lnTo>
                  <a:pt x="85636" y="926376"/>
                </a:lnTo>
                <a:lnTo>
                  <a:pt x="114604" y="975258"/>
                </a:lnTo>
                <a:lnTo>
                  <a:pt x="143891" y="1023899"/>
                </a:lnTo>
                <a:lnTo>
                  <a:pt x="172440" y="1070571"/>
                </a:lnTo>
                <a:lnTo>
                  <a:pt x="199161" y="1113536"/>
                </a:lnTo>
                <a:lnTo>
                  <a:pt x="223012" y="1151051"/>
                </a:lnTo>
                <a:lnTo>
                  <a:pt x="267309" y="1176248"/>
                </a:lnTo>
                <a:lnTo>
                  <a:pt x="292392" y="1171244"/>
                </a:lnTo>
                <a:lnTo>
                  <a:pt x="345211" y="1109687"/>
                </a:lnTo>
                <a:lnTo>
                  <a:pt x="375539" y="1061758"/>
                </a:lnTo>
                <a:lnTo>
                  <a:pt x="398145" y="1016215"/>
                </a:lnTo>
                <a:lnTo>
                  <a:pt x="406920" y="978776"/>
                </a:lnTo>
                <a:close/>
              </a:path>
              <a:path extrusionOk="0" h="1294130" w="7266940">
                <a:moveTo>
                  <a:pt x="407492" y="299427"/>
                </a:moveTo>
                <a:lnTo>
                  <a:pt x="378218" y="219405"/>
                </a:lnTo>
                <a:lnTo>
                  <a:pt x="350240" y="172872"/>
                </a:lnTo>
                <a:lnTo>
                  <a:pt x="320675" y="129235"/>
                </a:lnTo>
                <a:lnTo>
                  <a:pt x="274459" y="106083"/>
                </a:lnTo>
                <a:lnTo>
                  <a:pt x="249377" y="112788"/>
                </a:lnTo>
                <a:lnTo>
                  <a:pt x="206629" y="168363"/>
                </a:lnTo>
                <a:lnTo>
                  <a:pt x="181394" y="210667"/>
                </a:lnTo>
                <a:lnTo>
                  <a:pt x="154571" y="256933"/>
                </a:lnTo>
                <a:lnTo>
                  <a:pt x="126974" y="305650"/>
                </a:lnTo>
                <a:lnTo>
                  <a:pt x="99402" y="355346"/>
                </a:lnTo>
                <a:lnTo>
                  <a:pt x="72669" y="404520"/>
                </a:lnTo>
                <a:lnTo>
                  <a:pt x="47586" y="451675"/>
                </a:lnTo>
                <a:lnTo>
                  <a:pt x="24968" y="495338"/>
                </a:lnTo>
                <a:lnTo>
                  <a:pt x="5613" y="534009"/>
                </a:lnTo>
                <a:lnTo>
                  <a:pt x="0" y="560755"/>
                </a:lnTo>
                <a:lnTo>
                  <a:pt x="7302" y="585635"/>
                </a:lnTo>
                <a:lnTo>
                  <a:pt x="25107" y="604481"/>
                </a:lnTo>
                <a:lnTo>
                  <a:pt x="51028" y="613067"/>
                </a:lnTo>
                <a:lnTo>
                  <a:pt x="104419" y="615746"/>
                </a:lnTo>
                <a:lnTo>
                  <a:pt x="159512" y="615454"/>
                </a:lnTo>
                <a:lnTo>
                  <a:pt x="208635" y="610260"/>
                </a:lnTo>
                <a:lnTo>
                  <a:pt x="276098" y="572223"/>
                </a:lnTo>
                <a:lnTo>
                  <a:pt x="308432" y="534517"/>
                </a:lnTo>
                <a:lnTo>
                  <a:pt x="339178" y="488823"/>
                </a:lnTo>
                <a:lnTo>
                  <a:pt x="366420" y="438810"/>
                </a:lnTo>
                <a:lnTo>
                  <a:pt x="388175" y="388137"/>
                </a:lnTo>
                <a:lnTo>
                  <a:pt x="402526" y="340461"/>
                </a:lnTo>
                <a:lnTo>
                  <a:pt x="407492" y="299427"/>
                </a:lnTo>
                <a:close/>
              </a:path>
              <a:path extrusionOk="0" h="1294130" w="7266940">
                <a:moveTo>
                  <a:pt x="868946" y="641502"/>
                </a:moveTo>
                <a:lnTo>
                  <a:pt x="862622" y="597369"/>
                </a:lnTo>
                <a:lnTo>
                  <a:pt x="846988" y="557149"/>
                </a:lnTo>
                <a:lnTo>
                  <a:pt x="823214" y="521931"/>
                </a:lnTo>
                <a:lnTo>
                  <a:pt x="792492" y="492861"/>
                </a:lnTo>
                <a:lnTo>
                  <a:pt x="756031" y="471055"/>
                </a:lnTo>
                <a:lnTo>
                  <a:pt x="714997" y="457657"/>
                </a:lnTo>
                <a:lnTo>
                  <a:pt x="670598" y="453771"/>
                </a:lnTo>
                <a:lnTo>
                  <a:pt x="626465" y="460095"/>
                </a:lnTo>
                <a:lnTo>
                  <a:pt x="586244" y="475742"/>
                </a:lnTo>
                <a:lnTo>
                  <a:pt x="551027" y="499516"/>
                </a:lnTo>
                <a:lnTo>
                  <a:pt x="521957" y="530225"/>
                </a:lnTo>
                <a:lnTo>
                  <a:pt x="500151" y="566699"/>
                </a:lnTo>
                <a:lnTo>
                  <a:pt x="486752" y="607733"/>
                </a:lnTo>
                <a:lnTo>
                  <a:pt x="482866" y="652132"/>
                </a:lnTo>
                <a:lnTo>
                  <a:pt x="489191" y="696252"/>
                </a:lnTo>
                <a:lnTo>
                  <a:pt x="504837" y="736485"/>
                </a:lnTo>
                <a:lnTo>
                  <a:pt x="528612" y="771702"/>
                </a:lnTo>
                <a:lnTo>
                  <a:pt x="559320" y="800773"/>
                </a:lnTo>
                <a:lnTo>
                  <a:pt x="595795" y="822566"/>
                </a:lnTo>
                <a:lnTo>
                  <a:pt x="636828" y="835964"/>
                </a:lnTo>
                <a:lnTo>
                  <a:pt x="681228" y="839851"/>
                </a:lnTo>
                <a:lnTo>
                  <a:pt x="725347" y="833526"/>
                </a:lnTo>
                <a:lnTo>
                  <a:pt x="765581" y="817880"/>
                </a:lnTo>
                <a:lnTo>
                  <a:pt x="800798" y="794105"/>
                </a:lnTo>
                <a:lnTo>
                  <a:pt x="829868" y="763397"/>
                </a:lnTo>
                <a:lnTo>
                  <a:pt x="851662" y="726922"/>
                </a:lnTo>
                <a:lnTo>
                  <a:pt x="865060" y="685901"/>
                </a:lnTo>
                <a:lnTo>
                  <a:pt x="868946" y="641502"/>
                </a:lnTo>
                <a:close/>
              </a:path>
              <a:path extrusionOk="0" h="1294130" w="7266940">
                <a:moveTo>
                  <a:pt x="945337" y="1238313"/>
                </a:moveTo>
                <a:lnTo>
                  <a:pt x="917575" y="1162367"/>
                </a:lnTo>
                <a:lnTo>
                  <a:pt x="890854" y="1113015"/>
                </a:lnTo>
                <a:lnTo>
                  <a:pt x="862533" y="1071460"/>
                </a:lnTo>
                <a:lnTo>
                  <a:pt x="797331" y="1030947"/>
                </a:lnTo>
                <a:lnTo>
                  <a:pt x="750023" y="1021803"/>
                </a:lnTo>
                <a:lnTo>
                  <a:pt x="696671" y="1018006"/>
                </a:lnTo>
                <a:lnTo>
                  <a:pt x="641324" y="1019327"/>
                </a:lnTo>
                <a:lnTo>
                  <a:pt x="588022" y="1025601"/>
                </a:lnTo>
                <a:lnTo>
                  <a:pt x="540816" y="1036624"/>
                </a:lnTo>
                <a:lnTo>
                  <a:pt x="503745" y="1052207"/>
                </a:lnTo>
                <a:lnTo>
                  <a:pt x="448551" y="1116863"/>
                </a:lnTo>
                <a:lnTo>
                  <a:pt x="421754" y="1163891"/>
                </a:lnTo>
                <a:lnTo>
                  <a:pt x="398272" y="1210856"/>
                </a:lnTo>
                <a:lnTo>
                  <a:pt x="393014" y="1237640"/>
                </a:lnTo>
                <a:lnTo>
                  <a:pt x="400646" y="1262418"/>
                </a:lnTo>
                <a:lnTo>
                  <a:pt x="444728" y="1289278"/>
                </a:lnTo>
                <a:lnTo>
                  <a:pt x="487108" y="1291221"/>
                </a:lnTo>
                <a:lnTo>
                  <a:pt x="535152" y="1292567"/>
                </a:lnTo>
                <a:lnTo>
                  <a:pt x="587222" y="1293368"/>
                </a:lnTo>
                <a:lnTo>
                  <a:pt x="641692" y="1293647"/>
                </a:lnTo>
                <a:lnTo>
                  <a:pt x="696925" y="1293456"/>
                </a:lnTo>
                <a:lnTo>
                  <a:pt x="751306" y="1292834"/>
                </a:lnTo>
                <a:lnTo>
                  <a:pt x="803211" y="1291831"/>
                </a:lnTo>
                <a:lnTo>
                  <a:pt x="850988" y="1290472"/>
                </a:lnTo>
                <a:lnTo>
                  <a:pt x="893038" y="1288821"/>
                </a:lnTo>
                <a:lnTo>
                  <a:pt x="937260" y="1262799"/>
                </a:lnTo>
                <a:lnTo>
                  <a:pt x="945337" y="1238313"/>
                </a:lnTo>
                <a:close/>
              </a:path>
              <a:path extrusionOk="0" h="1294130" w="7266940">
                <a:moveTo>
                  <a:pt x="958811" y="55994"/>
                </a:moveTo>
                <a:lnTo>
                  <a:pt x="933119" y="12611"/>
                </a:lnTo>
                <a:lnTo>
                  <a:pt x="864704" y="2413"/>
                </a:lnTo>
                <a:lnTo>
                  <a:pt x="816673" y="1066"/>
                </a:lnTo>
                <a:lnTo>
                  <a:pt x="764603" y="279"/>
                </a:lnTo>
                <a:lnTo>
                  <a:pt x="710133" y="0"/>
                </a:lnTo>
                <a:lnTo>
                  <a:pt x="654900" y="190"/>
                </a:lnTo>
                <a:lnTo>
                  <a:pt x="600519" y="812"/>
                </a:lnTo>
                <a:lnTo>
                  <a:pt x="548614" y="1816"/>
                </a:lnTo>
                <a:lnTo>
                  <a:pt x="500837" y="3162"/>
                </a:lnTo>
                <a:lnTo>
                  <a:pt x="458787" y="4813"/>
                </a:lnTo>
                <a:lnTo>
                  <a:pt x="414553" y="30835"/>
                </a:lnTo>
                <a:lnTo>
                  <a:pt x="406488" y="55321"/>
                </a:lnTo>
                <a:lnTo>
                  <a:pt x="411099" y="82042"/>
                </a:lnTo>
                <a:lnTo>
                  <a:pt x="434238" y="131267"/>
                </a:lnTo>
                <a:lnTo>
                  <a:pt x="460971" y="180619"/>
                </a:lnTo>
                <a:lnTo>
                  <a:pt x="489292" y="222186"/>
                </a:lnTo>
                <a:lnTo>
                  <a:pt x="554494" y="262699"/>
                </a:lnTo>
                <a:lnTo>
                  <a:pt x="601802" y="271830"/>
                </a:lnTo>
                <a:lnTo>
                  <a:pt x="655154" y="275640"/>
                </a:lnTo>
                <a:lnTo>
                  <a:pt x="710501" y="274307"/>
                </a:lnTo>
                <a:lnTo>
                  <a:pt x="763803" y="268033"/>
                </a:lnTo>
                <a:lnTo>
                  <a:pt x="811009" y="257009"/>
                </a:lnTo>
                <a:lnTo>
                  <a:pt x="848080" y="241439"/>
                </a:lnTo>
                <a:lnTo>
                  <a:pt x="903274" y="176784"/>
                </a:lnTo>
                <a:lnTo>
                  <a:pt x="930071" y="129743"/>
                </a:lnTo>
                <a:lnTo>
                  <a:pt x="953541" y="82778"/>
                </a:lnTo>
                <a:lnTo>
                  <a:pt x="958811" y="55994"/>
                </a:lnTo>
                <a:close/>
              </a:path>
              <a:path extrusionOk="0" h="1294130" w="7266940">
                <a:moveTo>
                  <a:pt x="1347152" y="524192"/>
                </a:moveTo>
                <a:lnTo>
                  <a:pt x="1318895" y="458787"/>
                </a:lnTo>
                <a:lnTo>
                  <a:pt x="1293761" y="414642"/>
                </a:lnTo>
                <a:lnTo>
                  <a:pt x="1266177" y="367258"/>
                </a:lnTo>
                <a:lnTo>
                  <a:pt x="1237208" y="318376"/>
                </a:lnTo>
                <a:lnTo>
                  <a:pt x="1207922" y="269735"/>
                </a:lnTo>
                <a:lnTo>
                  <a:pt x="1179385" y="223062"/>
                </a:lnTo>
                <a:lnTo>
                  <a:pt x="1152652" y="180098"/>
                </a:lnTo>
                <a:lnTo>
                  <a:pt x="1128801" y="142582"/>
                </a:lnTo>
                <a:lnTo>
                  <a:pt x="1084503" y="117386"/>
                </a:lnTo>
                <a:lnTo>
                  <a:pt x="1059421" y="122402"/>
                </a:lnTo>
                <a:lnTo>
                  <a:pt x="1006602" y="183959"/>
                </a:lnTo>
                <a:lnTo>
                  <a:pt x="976287" y="231876"/>
                </a:lnTo>
                <a:lnTo>
                  <a:pt x="953668" y="277418"/>
                </a:lnTo>
                <a:lnTo>
                  <a:pt x="944905" y="314858"/>
                </a:lnTo>
                <a:lnTo>
                  <a:pt x="952207" y="358038"/>
                </a:lnTo>
                <a:lnTo>
                  <a:pt x="971550" y="408000"/>
                </a:lnTo>
                <a:lnTo>
                  <a:pt x="999667" y="459689"/>
                </a:lnTo>
                <a:lnTo>
                  <a:pt x="1033348" y="508063"/>
                </a:lnTo>
                <a:lnTo>
                  <a:pt x="1069314" y="548043"/>
                </a:lnTo>
                <a:lnTo>
                  <a:pt x="1104366" y="574586"/>
                </a:lnTo>
                <a:lnTo>
                  <a:pt x="1190371" y="587108"/>
                </a:lnTo>
                <a:lnTo>
                  <a:pt x="1245730" y="584288"/>
                </a:lnTo>
                <a:lnTo>
                  <a:pt x="1299095" y="578586"/>
                </a:lnTo>
                <a:lnTo>
                  <a:pt x="1324305" y="568706"/>
                </a:lnTo>
                <a:lnTo>
                  <a:pt x="1341031" y="549173"/>
                </a:lnTo>
                <a:lnTo>
                  <a:pt x="1347152" y="524192"/>
                </a:lnTo>
                <a:close/>
              </a:path>
              <a:path extrusionOk="0" h="1294130" w="7266940">
                <a:moveTo>
                  <a:pt x="1351813" y="732891"/>
                </a:moveTo>
                <a:lnTo>
                  <a:pt x="1344523" y="707999"/>
                </a:lnTo>
                <a:lnTo>
                  <a:pt x="1326718" y="689165"/>
                </a:lnTo>
                <a:lnTo>
                  <a:pt x="1300797" y="680567"/>
                </a:lnTo>
                <a:lnTo>
                  <a:pt x="1247406" y="677887"/>
                </a:lnTo>
                <a:lnTo>
                  <a:pt x="1192314" y="678180"/>
                </a:lnTo>
                <a:lnTo>
                  <a:pt x="1143190" y="683374"/>
                </a:lnTo>
                <a:lnTo>
                  <a:pt x="1075728" y="721410"/>
                </a:lnTo>
                <a:lnTo>
                  <a:pt x="1043393" y="759117"/>
                </a:lnTo>
                <a:lnTo>
                  <a:pt x="1012634" y="804811"/>
                </a:lnTo>
                <a:lnTo>
                  <a:pt x="985405" y="854824"/>
                </a:lnTo>
                <a:lnTo>
                  <a:pt x="963637" y="905497"/>
                </a:lnTo>
                <a:lnTo>
                  <a:pt x="949299" y="953173"/>
                </a:lnTo>
                <a:lnTo>
                  <a:pt x="944321" y="994206"/>
                </a:lnTo>
                <a:lnTo>
                  <a:pt x="952703" y="1030224"/>
                </a:lnTo>
                <a:lnTo>
                  <a:pt x="973607" y="1074229"/>
                </a:lnTo>
                <a:lnTo>
                  <a:pt x="1001572" y="1120775"/>
                </a:lnTo>
                <a:lnTo>
                  <a:pt x="1031151" y="1164399"/>
                </a:lnTo>
                <a:lnTo>
                  <a:pt x="1077366" y="1187551"/>
                </a:lnTo>
                <a:lnTo>
                  <a:pt x="1102448" y="1180858"/>
                </a:lnTo>
                <a:lnTo>
                  <a:pt x="1145197" y="1125270"/>
                </a:lnTo>
                <a:lnTo>
                  <a:pt x="1170432" y="1082967"/>
                </a:lnTo>
                <a:lnTo>
                  <a:pt x="1197254" y="1036701"/>
                </a:lnTo>
                <a:lnTo>
                  <a:pt x="1224851" y="987983"/>
                </a:lnTo>
                <a:lnTo>
                  <a:pt x="1252423" y="938288"/>
                </a:lnTo>
                <a:lnTo>
                  <a:pt x="1279156" y="889127"/>
                </a:lnTo>
                <a:lnTo>
                  <a:pt x="1304226" y="841959"/>
                </a:lnTo>
                <a:lnTo>
                  <a:pt x="1326857" y="798296"/>
                </a:lnTo>
                <a:lnTo>
                  <a:pt x="1346212" y="759625"/>
                </a:lnTo>
                <a:lnTo>
                  <a:pt x="1351813" y="732891"/>
                </a:lnTo>
                <a:close/>
              </a:path>
              <a:path extrusionOk="0" h="1294130" w="7266940">
                <a:moveTo>
                  <a:pt x="2781858" y="615569"/>
                </a:moveTo>
                <a:lnTo>
                  <a:pt x="2778785" y="570687"/>
                </a:lnTo>
                <a:lnTo>
                  <a:pt x="2769781" y="527608"/>
                </a:lnTo>
                <a:lnTo>
                  <a:pt x="2755201" y="486562"/>
                </a:lnTo>
                <a:lnTo>
                  <a:pt x="2735376" y="447789"/>
                </a:lnTo>
                <a:lnTo>
                  <a:pt x="2710675" y="411543"/>
                </a:lnTo>
                <a:lnTo>
                  <a:pt x="2682468" y="379285"/>
                </a:lnTo>
                <a:lnTo>
                  <a:pt x="2681414" y="378066"/>
                </a:lnTo>
                <a:lnTo>
                  <a:pt x="2647950" y="347611"/>
                </a:lnTo>
                <a:lnTo>
                  <a:pt x="2610637" y="320421"/>
                </a:lnTo>
                <a:lnTo>
                  <a:pt x="2569807" y="296748"/>
                </a:lnTo>
                <a:lnTo>
                  <a:pt x="2531618" y="279450"/>
                </a:lnTo>
                <a:lnTo>
                  <a:pt x="2531618" y="613473"/>
                </a:lnTo>
                <a:lnTo>
                  <a:pt x="2526677" y="666559"/>
                </a:lnTo>
                <a:lnTo>
                  <a:pt x="2512568" y="713155"/>
                </a:lnTo>
                <a:lnTo>
                  <a:pt x="2490355" y="753249"/>
                </a:lnTo>
                <a:lnTo>
                  <a:pt x="2461107" y="786790"/>
                </a:lnTo>
                <a:lnTo>
                  <a:pt x="2425890" y="813777"/>
                </a:lnTo>
                <a:lnTo>
                  <a:pt x="2385758" y="834161"/>
                </a:lnTo>
                <a:lnTo>
                  <a:pt x="2341778" y="847902"/>
                </a:lnTo>
                <a:lnTo>
                  <a:pt x="2295029" y="855002"/>
                </a:lnTo>
                <a:lnTo>
                  <a:pt x="2249347" y="848131"/>
                </a:lnTo>
                <a:lnTo>
                  <a:pt x="2206333" y="834859"/>
                </a:lnTo>
                <a:lnTo>
                  <a:pt x="2167064" y="815213"/>
                </a:lnTo>
                <a:lnTo>
                  <a:pt x="2132571" y="789190"/>
                </a:lnTo>
                <a:lnTo>
                  <a:pt x="2103907" y="756831"/>
                </a:lnTo>
                <a:lnTo>
                  <a:pt x="2082139" y="718146"/>
                </a:lnTo>
                <a:lnTo>
                  <a:pt x="2068296" y="673163"/>
                </a:lnTo>
                <a:lnTo>
                  <a:pt x="2063457" y="621880"/>
                </a:lnTo>
                <a:lnTo>
                  <a:pt x="2068144" y="570687"/>
                </a:lnTo>
                <a:lnTo>
                  <a:pt x="2081745" y="524624"/>
                </a:lnTo>
                <a:lnTo>
                  <a:pt x="2103386" y="484505"/>
                </a:lnTo>
                <a:lnTo>
                  <a:pt x="2132253" y="450392"/>
                </a:lnTo>
                <a:lnTo>
                  <a:pt x="2167534" y="422554"/>
                </a:lnTo>
                <a:lnTo>
                  <a:pt x="2208403" y="401256"/>
                </a:lnTo>
                <a:lnTo>
                  <a:pt x="2254046" y="386740"/>
                </a:lnTo>
                <a:lnTo>
                  <a:pt x="2303627" y="379285"/>
                </a:lnTo>
                <a:lnTo>
                  <a:pt x="2350986" y="386372"/>
                </a:lnTo>
                <a:lnTo>
                  <a:pt x="2394445" y="400113"/>
                </a:lnTo>
                <a:lnTo>
                  <a:pt x="2433269" y="420370"/>
                </a:lnTo>
                <a:lnTo>
                  <a:pt x="2466683" y="446963"/>
                </a:lnTo>
                <a:lnTo>
                  <a:pt x="2493975" y="479742"/>
                </a:lnTo>
                <a:lnTo>
                  <a:pt x="2514396" y="518515"/>
                </a:lnTo>
                <a:lnTo>
                  <a:pt x="2527185" y="563156"/>
                </a:lnTo>
                <a:lnTo>
                  <a:pt x="2531618" y="613473"/>
                </a:lnTo>
                <a:lnTo>
                  <a:pt x="2531618" y="279450"/>
                </a:lnTo>
                <a:lnTo>
                  <a:pt x="2525801" y="276809"/>
                </a:lnTo>
                <a:lnTo>
                  <a:pt x="2478976" y="260883"/>
                </a:lnTo>
                <a:lnTo>
                  <a:pt x="2429662" y="249212"/>
                </a:lnTo>
                <a:lnTo>
                  <a:pt x="2378760" y="242087"/>
                </a:lnTo>
                <a:lnTo>
                  <a:pt x="2379853" y="242087"/>
                </a:lnTo>
                <a:lnTo>
                  <a:pt x="2339771" y="240245"/>
                </a:lnTo>
                <a:lnTo>
                  <a:pt x="2326043" y="239610"/>
                </a:lnTo>
                <a:lnTo>
                  <a:pt x="2318143" y="239610"/>
                </a:lnTo>
                <a:lnTo>
                  <a:pt x="2311362" y="239750"/>
                </a:lnTo>
                <a:lnTo>
                  <a:pt x="2304669" y="239966"/>
                </a:lnTo>
                <a:lnTo>
                  <a:pt x="2298090" y="240245"/>
                </a:lnTo>
                <a:lnTo>
                  <a:pt x="2284666" y="239750"/>
                </a:lnTo>
                <a:lnTo>
                  <a:pt x="2277922" y="239610"/>
                </a:lnTo>
                <a:lnTo>
                  <a:pt x="2270099" y="239610"/>
                </a:lnTo>
                <a:lnTo>
                  <a:pt x="2217293" y="242087"/>
                </a:lnTo>
                <a:lnTo>
                  <a:pt x="2165362" y="249491"/>
                </a:lnTo>
                <a:lnTo>
                  <a:pt x="2115655" y="261480"/>
                </a:lnTo>
                <a:lnTo>
                  <a:pt x="2068537" y="277787"/>
                </a:lnTo>
                <a:lnTo>
                  <a:pt x="2024316" y="298132"/>
                </a:lnTo>
                <a:lnTo>
                  <a:pt x="1983346" y="322237"/>
                </a:lnTo>
                <a:lnTo>
                  <a:pt x="1945944" y="349846"/>
                </a:lnTo>
                <a:lnTo>
                  <a:pt x="1912454" y="380669"/>
                </a:lnTo>
                <a:lnTo>
                  <a:pt x="1883194" y="414426"/>
                </a:lnTo>
                <a:lnTo>
                  <a:pt x="1858505" y="450850"/>
                </a:lnTo>
                <a:lnTo>
                  <a:pt x="1838731" y="489661"/>
                </a:lnTo>
                <a:lnTo>
                  <a:pt x="1824189" y="530580"/>
                </a:lnTo>
                <a:lnTo>
                  <a:pt x="1815223" y="573341"/>
                </a:lnTo>
                <a:lnTo>
                  <a:pt x="1812163" y="617677"/>
                </a:lnTo>
                <a:lnTo>
                  <a:pt x="1815122" y="660273"/>
                </a:lnTo>
                <a:lnTo>
                  <a:pt x="1815236" y="661949"/>
                </a:lnTo>
                <a:lnTo>
                  <a:pt x="1824240" y="704583"/>
                </a:lnTo>
                <a:lnTo>
                  <a:pt x="1838833" y="745312"/>
                </a:lnTo>
                <a:lnTo>
                  <a:pt x="1858670" y="783882"/>
                </a:lnTo>
                <a:lnTo>
                  <a:pt x="1883410" y="820000"/>
                </a:lnTo>
                <a:lnTo>
                  <a:pt x="1912696" y="853440"/>
                </a:lnTo>
                <a:lnTo>
                  <a:pt x="1946211" y="883920"/>
                </a:lnTo>
                <a:lnTo>
                  <a:pt x="1983587" y="911199"/>
                </a:lnTo>
                <a:lnTo>
                  <a:pt x="2024507" y="934986"/>
                </a:lnTo>
                <a:lnTo>
                  <a:pt x="2068614" y="955040"/>
                </a:lnTo>
                <a:lnTo>
                  <a:pt x="2115566" y="971092"/>
                </a:lnTo>
                <a:lnTo>
                  <a:pt x="2165032" y="982878"/>
                </a:lnTo>
                <a:lnTo>
                  <a:pt x="2216658" y="990142"/>
                </a:lnTo>
                <a:lnTo>
                  <a:pt x="2270099" y="992619"/>
                </a:lnTo>
                <a:lnTo>
                  <a:pt x="2274519" y="992619"/>
                </a:lnTo>
                <a:lnTo>
                  <a:pt x="2283637" y="992441"/>
                </a:lnTo>
                <a:lnTo>
                  <a:pt x="2290368" y="992225"/>
                </a:lnTo>
                <a:lnTo>
                  <a:pt x="2297074" y="991946"/>
                </a:lnTo>
                <a:lnTo>
                  <a:pt x="2303754" y="992225"/>
                </a:lnTo>
                <a:lnTo>
                  <a:pt x="2310447" y="992441"/>
                </a:lnTo>
                <a:lnTo>
                  <a:pt x="2319528" y="992619"/>
                </a:lnTo>
                <a:lnTo>
                  <a:pt x="2323922" y="992619"/>
                </a:lnTo>
                <a:lnTo>
                  <a:pt x="2377554" y="990142"/>
                </a:lnTo>
                <a:lnTo>
                  <a:pt x="2429281" y="982878"/>
                </a:lnTo>
                <a:lnTo>
                  <a:pt x="2478786" y="971092"/>
                </a:lnTo>
                <a:lnTo>
                  <a:pt x="2525725" y="955040"/>
                </a:lnTo>
                <a:lnTo>
                  <a:pt x="2569768" y="934986"/>
                </a:lnTo>
                <a:lnTo>
                  <a:pt x="2610878" y="911034"/>
                </a:lnTo>
                <a:lnTo>
                  <a:pt x="2648216" y="883666"/>
                </a:lnTo>
                <a:lnTo>
                  <a:pt x="2679522" y="855002"/>
                </a:lnTo>
                <a:lnTo>
                  <a:pt x="2710878" y="819442"/>
                </a:lnTo>
                <a:lnTo>
                  <a:pt x="2735542" y="783107"/>
                </a:lnTo>
                <a:lnTo>
                  <a:pt x="2755303" y="744296"/>
                </a:lnTo>
                <a:lnTo>
                  <a:pt x="2769832" y="703262"/>
                </a:lnTo>
                <a:lnTo>
                  <a:pt x="2778798" y="660273"/>
                </a:lnTo>
                <a:lnTo>
                  <a:pt x="2781858" y="615569"/>
                </a:lnTo>
                <a:close/>
              </a:path>
              <a:path extrusionOk="0" h="1294130" w="7266940">
                <a:moveTo>
                  <a:pt x="3883660" y="264782"/>
                </a:moveTo>
                <a:lnTo>
                  <a:pt x="3689350" y="264782"/>
                </a:lnTo>
                <a:lnTo>
                  <a:pt x="3635502" y="264782"/>
                </a:lnTo>
                <a:lnTo>
                  <a:pt x="3354730" y="718045"/>
                </a:lnTo>
                <a:lnTo>
                  <a:pt x="3074911" y="264782"/>
                </a:lnTo>
                <a:lnTo>
                  <a:pt x="2825712" y="264782"/>
                </a:lnTo>
                <a:lnTo>
                  <a:pt x="2825712" y="977925"/>
                </a:lnTo>
                <a:lnTo>
                  <a:pt x="3074911" y="977925"/>
                </a:lnTo>
                <a:lnTo>
                  <a:pt x="3074911" y="624141"/>
                </a:lnTo>
                <a:lnTo>
                  <a:pt x="3298367" y="977925"/>
                </a:lnTo>
                <a:lnTo>
                  <a:pt x="3412071" y="977925"/>
                </a:lnTo>
                <a:lnTo>
                  <a:pt x="3635502" y="624992"/>
                </a:lnTo>
                <a:lnTo>
                  <a:pt x="3635502" y="977925"/>
                </a:lnTo>
                <a:lnTo>
                  <a:pt x="3883660" y="977925"/>
                </a:lnTo>
                <a:lnTo>
                  <a:pt x="3883660" y="264782"/>
                </a:lnTo>
                <a:close/>
              </a:path>
              <a:path extrusionOk="0" h="1294130" w="7266940">
                <a:moveTo>
                  <a:pt x="4713414" y="260578"/>
                </a:moveTo>
                <a:lnTo>
                  <a:pt x="4522267" y="260578"/>
                </a:lnTo>
                <a:lnTo>
                  <a:pt x="4468431" y="260578"/>
                </a:lnTo>
                <a:lnTo>
                  <a:pt x="4468431" y="619493"/>
                </a:lnTo>
                <a:lnTo>
                  <a:pt x="4230281" y="260578"/>
                </a:lnTo>
                <a:lnTo>
                  <a:pt x="3984231" y="260578"/>
                </a:lnTo>
                <a:lnTo>
                  <a:pt x="3986339" y="977938"/>
                </a:lnTo>
                <a:lnTo>
                  <a:pt x="4231322" y="977938"/>
                </a:lnTo>
                <a:lnTo>
                  <a:pt x="4231322" y="605205"/>
                </a:lnTo>
                <a:lnTo>
                  <a:pt x="4492587" y="977938"/>
                </a:lnTo>
                <a:lnTo>
                  <a:pt x="4713414" y="977938"/>
                </a:lnTo>
                <a:lnTo>
                  <a:pt x="4713414" y="260578"/>
                </a:lnTo>
                <a:close/>
              </a:path>
              <a:path extrusionOk="0" h="1294130" w="7266940">
                <a:moveTo>
                  <a:pt x="5060035" y="265823"/>
                </a:moveTo>
                <a:lnTo>
                  <a:pt x="4866779" y="265823"/>
                </a:lnTo>
                <a:lnTo>
                  <a:pt x="4812944" y="265823"/>
                </a:lnTo>
                <a:lnTo>
                  <a:pt x="4812944" y="977938"/>
                </a:lnTo>
                <a:lnTo>
                  <a:pt x="5060035" y="977938"/>
                </a:lnTo>
                <a:lnTo>
                  <a:pt x="5060035" y="265823"/>
                </a:lnTo>
                <a:close/>
              </a:path>
              <a:path extrusionOk="0" h="1294130" w="7266940">
                <a:moveTo>
                  <a:pt x="5950699" y="779424"/>
                </a:moveTo>
                <a:lnTo>
                  <a:pt x="5943028" y="725385"/>
                </a:lnTo>
                <a:lnTo>
                  <a:pt x="5920892" y="683450"/>
                </a:lnTo>
                <a:lnTo>
                  <a:pt x="5915787" y="678586"/>
                </a:lnTo>
                <a:lnTo>
                  <a:pt x="5887923" y="651954"/>
                </a:lnTo>
                <a:lnTo>
                  <a:pt x="5847766" y="629234"/>
                </a:lnTo>
                <a:lnTo>
                  <a:pt x="5889561" y="601218"/>
                </a:lnTo>
                <a:lnTo>
                  <a:pt x="5906020" y="578827"/>
                </a:lnTo>
                <a:lnTo>
                  <a:pt x="5919051" y="561098"/>
                </a:lnTo>
                <a:lnTo>
                  <a:pt x="5936539" y="513283"/>
                </a:lnTo>
                <a:lnTo>
                  <a:pt x="5942292" y="462229"/>
                </a:lnTo>
                <a:lnTo>
                  <a:pt x="5936666" y="415632"/>
                </a:lnTo>
                <a:lnTo>
                  <a:pt x="5920206" y="376326"/>
                </a:lnTo>
                <a:lnTo>
                  <a:pt x="5894603" y="343827"/>
                </a:lnTo>
                <a:lnTo>
                  <a:pt x="5861558" y="317652"/>
                </a:lnTo>
                <a:lnTo>
                  <a:pt x="5822772" y="297319"/>
                </a:lnTo>
                <a:lnTo>
                  <a:pt x="5779922" y="282359"/>
                </a:lnTo>
                <a:lnTo>
                  <a:pt x="5734710" y="272262"/>
                </a:lnTo>
                <a:lnTo>
                  <a:pt x="5705703" y="268668"/>
                </a:lnTo>
                <a:lnTo>
                  <a:pt x="5705703" y="490601"/>
                </a:lnTo>
                <a:lnTo>
                  <a:pt x="5705703" y="764717"/>
                </a:lnTo>
                <a:lnTo>
                  <a:pt x="5698629" y="800544"/>
                </a:lnTo>
                <a:lnTo>
                  <a:pt x="5677484" y="829183"/>
                </a:lnTo>
                <a:lnTo>
                  <a:pt x="5642343" y="848169"/>
                </a:lnTo>
                <a:lnTo>
                  <a:pt x="5593321" y="855040"/>
                </a:lnTo>
                <a:lnTo>
                  <a:pt x="5400332" y="855040"/>
                </a:lnTo>
                <a:lnTo>
                  <a:pt x="5400332" y="678586"/>
                </a:lnTo>
                <a:lnTo>
                  <a:pt x="5591213" y="678586"/>
                </a:lnTo>
                <a:lnTo>
                  <a:pt x="5635244" y="682879"/>
                </a:lnTo>
                <a:lnTo>
                  <a:pt x="5671693" y="697230"/>
                </a:lnTo>
                <a:lnTo>
                  <a:pt x="5696534" y="723798"/>
                </a:lnTo>
                <a:lnTo>
                  <a:pt x="5705703" y="764717"/>
                </a:lnTo>
                <a:lnTo>
                  <a:pt x="5705703" y="490601"/>
                </a:lnTo>
                <a:lnTo>
                  <a:pt x="5696826" y="531406"/>
                </a:lnTo>
                <a:lnTo>
                  <a:pt x="5672493" y="558736"/>
                </a:lnTo>
                <a:lnTo>
                  <a:pt x="5636133" y="574052"/>
                </a:lnTo>
                <a:lnTo>
                  <a:pt x="5591213" y="578827"/>
                </a:lnTo>
                <a:lnTo>
                  <a:pt x="5400332" y="578827"/>
                </a:lnTo>
                <a:lnTo>
                  <a:pt x="5400332" y="404456"/>
                </a:lnTo>
                <a:lnTo>
                  <a:pt x="5578614" y="404456"/>
                </a:lnTo>
                <a:lnTo>
                  <a:pt x="5625935" y="408317"/>
                </a:lnTo>
                <a:lnTo>
                  <a:pt x="5666575" y="421932"/>
                </a:lnTo>
                <a:lnTo>
                  <a:pt x="5695010" y="448335"/>
                </a:lnTo>
                <a:lnTo>
                  <a:pt x="5705703" y="490601"/>
                </a:lnTo>
                <a:lnTo>
                  <a:pt x="5705703" y="268668"/>
                </a:lnTo>
                <a:lnTo>
                  <a:pt x="5688850" y="266560"/>
                </a:lnTo>
                <a:lnTo>
                  <a:pt x="5644007" y="264769"/>
                </a:lnTo>
                <a:lnTo>
                  <a:pt x="5153241" y="264769"/>
                </a:lnTo>
                <a:lnTo>
                  <a:pt x="5153241" y="977938"/>
                </a:lnTo>
                <a:lnTo>
                  <a:pt x="5625096" y="977938"/>
                </a:lnTo>
                <a:lnTo>
                  <a:pt x="5668365" y="976718"/>
                </a:lnTo>
                <a:lnTo>
                  <a:pt x="5712803" y="972718"/>
                </a:lnTo>
                <a:lnTo>
                  <a:pt x="5757100" y="965428"/>
                </a:lnTo>
                <a:lnTo>
                  <a:pt x="5799899" y="954341"/>
                </a:lnTo>
                <a:lnTo>
                  <a:pt x="5839879" y="938936"/>
                </a:lnTo>
                <a:lnTo>
                  <a:pt x="5875706" y="918718"/>
                </a:lnTo>
                <a:lnTo>
                  <a:pt x="5906033" y="893165"/>
                </a:lnTo>
                <a:lnTo>
                  <a:pt x="5929528" y="861771"/>
                </a:lnTo>
                <a:lnTo>
                  <a:pt x="5944870" y="824026"/>
                </a:lnTo>
                <a:lnTo>
                  <a:pt x="5950699" y="779424"/>
                </a:lnTo>
                <a:close/>
              </a:path>
              <a:path extrusionOk="0" h="1294130" w="7266940">
                <a:moveTo>
                  <a:pt x="6252146" y="265823"/>
                </a:moveTo>
                <a:lnTo>
                  <a:pt x="6058890" y="265823"/>
                </a:lnTo>
                <a:lnTo>
                  <a:pt x="6005055" y="265823"/>
                </a:lnTo>
                <a:lnTo>
                  <a:pt x="6005055" y="977938"/>
                </a:lnTo>
                <a:lnTo>
                  <a:pt x="6252146" y="977938"/>
                </a:lnTo>
                <a:lnTo>
                  <a:pt x="6252146" y="265823"/>
                </a:lnTo>
                <a:close/>
              </a:path>
              <a:path extrusionOk="0" h="1294130" w="7266940">
                <a:moveTo>
                  <a:pt x="7266737" y="615569"/>
                </a:moveTo>
                <a:lnTo>
                  <a:pt x="7263663" y="570687"/>
                </a:lnTo>
                <a:lnTo>
                  <a:pt x="7254659" y="527608"/>
                </a:lnTo>
                <a:lnTo>
                  <a:pt x="7240079" y="486562"/>
                </a:lnTo>
                <a:lnTo>
                  <a:pt x="7220255" y="447789"/>
                </a:lnTo>
                <a:lnTo>
                  <a:pt x="7195553" y="411543"/>
                </a:lnTo>
                <a:lnTo>
                  <a:pt x="7167346" y="379285"/>
                </a:lnTo>
                <a:lnTo>
                  <a:pt x="7166292" y="378066"/>
                </a:lnTo>
                <a:lnTo>
                  <a:pt x="7132828" y="347611"/>
                </a:lnTo>
                <a:lnTo>
                  <a:pt x="7095515" y="320421"/>
                </a:lnTo>
                <a:lnTo>
                  <a:pt x="7054672" y="296748"/>
                </a:lnTo>
                <a:lnTo>
                  <a:pt x="7016496" y="279450"/>
                </a:lnTo>
                <a:lnTo>
                  <a:pt x="7016496" y="613473"/>
                </a:lnTo>
                <a:lnTo>
                  <a:pt x="7011556" y="666559"/>
                </a:lnTo>
                <a:lnTo>
                  <a:pt x="6997446" y="713155"/>
                </a:lnTo>
                <a:lnTo>
                  <a:pt x="6975234" y="753249"/>
                </a:lnTo>
                <a:lnTo>
                  <a:pt x="6945985" y="786790"/>
                </a:lnTo>
                <a:lnTo>
                  <a:pt x="6910768" y="813777"/>
                </a:lnTo>
                <a:lnTo>
                  <a:pt x="6870636" y="834161"/>
                </a:lnTo>
                <a:lnTo>
                  <a:pt x="6826656" y="847902"/>
                </a:lnTo>
                <a:lnTo>
                  <a:pt x="6779908" y="855002"/>
                </a:lnTo>
                <a:lnTo>
                  <a:pt x="6734226" y="848131"/>
                </a:lnTo>
                <a:lnTo>
                  <a:pt x="6691211" y="834859"/>
                </a:lnTo>
                <a:lnTo>
                  <a:pt x="6651942" y="815213"/>
                </a:lnTo>
                <a:lnTo>
                  <a:pt x="6617449" y="789190"/>
                </a:lnTo>
                <a:lnTo>
                  <a:pt x="6588785" y="756831"/>
                </a:lnTo>
                <a:lnTo>
                  <a:pt x="6567017" y="718146"/>
                </a:lnTo>
                <a:lnTo>
                  <a:pt x="6553174" y="673163"/>
                </a:lnTo>
                <a:lnTo>
                  <a:pt x="6548336" y="621880"/>
                </a:lnTo>
                <a:lnTo>
                  <a:pt x="6553022" y="570687"/>
                </a:lnTo>
                <a:lnTo>
                  <a:pt x="6566624" y="524624"/>
                </a:lnTo>
                <a:lnTo>
                  <a:pt x="6588265" y="484505"/>
                </a:lnTo>
                <a:lnTo>
                  <a:pt x="6617132" y="450392"/>
                </a:lnTo>
                <a:lnTo>
                  <a:pt x="6652412" y="422554"/>
                </a:lnTo>
                <a:lnTo>
                  <a:pt x="6693281" y="401256"/>
                </a:lnTo>
                <a:lnTo>
                  <a:pt x="6738925" y="386740"/>
                </a:lnTo>
                <a:lnTo>
                  <a:pt x="6788505" y="379285"/>
                </a:lnTo>
                <a:lnTo>
                  <a:pt x="6835864" y="386372"/>
                </a:lnTo>
                <a:lnTo>
                  <a:pt x="6879323" y="400113"/>
                </a:lnTo>
                <a:lnTo>
                  <a:pt x="6918134" y="420370"/>
                </a:lnTo>
                <a:lnTo>
                  <a:pt x="6951561" y="446963"/>
                </a:lnTo>
                <a:lnTo>
                  <a:pt x="6978853" y="479742"/>
                </a:lnTo>
                <a:lnTo>
                  <a:pt x="6999275" y="518515"/>
                </a:lnTo>
                <a:lnTo>
                  <a:pt x="7012064" y="563156"/>
                </a:lnTo>
                <a:lnTo>
                  <a:pt x="7016496" y="613473"/>
                </a:lnTo>
                <a:lnTo>
                  <a:pt x="7016496" y="279450"/>
                </a:lnTo>
                <a:lnTo>
                  <a:pt x="7010679" y="276809"/>
                </a:lnTo>
                <a:lnTo>
                  <a:pt x="6963854" y="260883"/>
                </a:lnTo>
                <a:lnTo>
                  <a:pt x="6914540" y="249212"/>
                </a:lnTo>
                <a:lnTo>
                  <a:pt x="6863639" y="242087"/>
                </a:lnTo>
                <a:lnTo>
                  <a:pt x="6864731" y="242087"/>
                </a:lnTo>
                <a:lnTo>
                  <a:pt x="6824650" y="240245"/>
                </a:lnTo>
                <a:lnTo>
                  <a:pt x="6810921" y="239610"/>
                </a:lnTo>
                <a:lnTo>
                  <a:pt x="6803022" y="239610"/>
                </a:lnTo>
                <a:lnTo>
                  <a:pt x="6796240" y="239750"/>
                </a:lnTo>
                <a:lnTo>
                  <a:pt x="6789547" y="239966"/>
                </a:lnTo>
                <a:lnTo>
                  <a:pt x="6782968" y="240245"/>
                </a:lnTo>
                <a:lnTo>
                  <a:pt x="6769544" y="239750"/>
                </a:lnTo>
                <a:lnTo>
                  <a:pt x="6762788" y="239610"/>
                </a:lnTo>
                <a:lnTo>
                  <a:pt x="6754977" y="239610"/>
                </a:lnTo>
                <a:lnTo>
                  <a:pt x="6702171" y="242087"/>
                </a:lnTo>
                <a:lnTo>
                  <a:pt x="6650228" y="249491"/>
                </a:lnTo>
                <a:lnTo>
                  <a:pt x="6600533" y="261480"/>
                </a:lnTo>
                <a:lnTo>
                  <a:pt x="6553416" y="277787"/>
                </a:lnTo>
                <a:lnTo>
                  <a:pt x="6509194" y="298132"/>
                </a:lnTo>
                <a:lnTo>
                  <a:pt x="6468224" y="322237"/>
                </a:lnTo>
                <a:lnTo>
                  <a:pt x="6430810" y="349846"/>
                </a:lnTo>
                <a:lnTo>
                  <a:pt x="6397320" y="380669"/>
                </a:lnTo>
                <a:lnTo>
                  <a:pt x="6368059" y="414426"/>
                </a:lnTo>
                <a:lnTo>
                  <a:pt x="6343383" y="450850"/>
                </a:lnTo>
                <a:lnTo>
                  <a:pt x="6323597" y="489661"/>
                </a:lnTo>
                <a:lnTo>
                  <a:pt x="6309068" y="530580"/>
                </a:lnTo>
                <a:lnTo>
                  <a:pt x="6300089" y="573341"/>
                </a:lnTo>
                <a:lnTo>
                  <a:pt x="6297028" y="617677"/>
                </a:lnTo>
                <a:lnTo>
                  <a:pt x="6299987" y="660273"/>
                </a:lnTo>
                <a:lnTo>
                  <a:pt x="6309118" y="704583"/>
                </a:lnTo>
                <a:lnTo>
                  <a:pt x="6323711" y="745312"/>
                </a:lnTo>
                <a:lnTo>
                  <a:pt x="6343536" y="783882"/>
                </a:lnTo>
                <a:lnTo>
                  <a:pt x="6368275" y="820000"/>
                </a:lnTo>
                <a:lnTo>
                  <a:pt x="6397574" y="853440"/>
                </a:lnTo>
                <a:lnTo>
                  <a:pt x="6431077" y="883920"/>
                </a:lnTo>
                <a:lnTo>
                  <a:pt x="6468465" y="911199"/>
                </a:lnTo>
                <a:lnTo>
                  <a:pt x="6509385" y="934986"/>
                </a:lnTo>
                <a:lnTo>
                  <a:pt x="6553492" y="955040"/>
                </a:lnTo>
                <a:lnTo>
                  <a:pt x="6600444" y="971092"/>
                </a:lnTo>
                <a:lnTo>
                  <a:pt x="6649910" y="982878"/>
                </a:lnTo>
                <a:lnTo>
                  <a:pt x="6701536" y="990142"/>
                </a:lnTo>
                <a:lnTo>
                  <a:pt x="6754977" y="992619"/>
                </a:lnTo>
                <a:lnTo>
                  <a:pt x="6759397" y="992619"/>
                </a:lnTo>
                <a:lnTo>
                  <a:pt x="6768516" y="992441"/>
                </a:lnTo>
                <a:lnTo>
                  <a:pt x="6775234" y="992225"/>
                </a:lnTo>
                <a:lnTo>
                  <a:pt x="6781952" y="991946"/>
                </a:lnTo>
                <a:lnTo>
                  <a:pt x="6788632" y="992225"/>
                </a:lnTo>
                <a:lnTo>
                  <a:pt x="6795325" y="992441"/>
                </a:lnTo>
                <a:lnTo>
                  <a:pt x="6804406" y="992619"/>
                </a:lnTo>
                <a:lnTo>
                  <a:pt x="6808800" y="992619"/>
                </a:lnTo>
                <a:lnTo>
                  <a:pt x="6862432" y="990142"/>
                </a:lnTo>
                <a:lnTo>
                  <a:pt x="6914159" y="982878"/>
                </a:lnTo>
                <a:lnTo>
                  <a:pt x="6963664" y="971092"/>
                </a:lnTo>
                <a:lnTo>
                  <a:pt x="7010603" y="955040"/>
                </a:lnTo>
                <a:lnTo>
                  <a:pt x="7054647" y="934986"/>
                </a:lnTo>
                <a:lnTo>
                  <a:pt x="7095744" y="911034"/>
                </a:lnTo>
                <a:lnTo>
                  <a:pt x="7133082" y="883666"/>
                </a:lnTo>
                <a:lnTo>
                  <a:pt x="7164400" y="855002"/>
                </a:lnTo>
                <a:lnTo>
                  <a:pt x="7195756" y="819442"/>
                </a:lnTo>
                <a:lnTo>
                  <a:pt x="7220420" y="783107"/>
                </a:lnTo>
                <a:lnTo>
                  <a:pt x="7240181" y="744296"/>
                </a:lnTo>
                <a:lnTo>
                  <a:pt x="7254710" y="703262"/>
                </a:lnTo>
                <a:lnTo>
                  <a:pt x="7263676" y="660273"/>
                </a:lnTo>
                <a:lnTo>
                  <a:pt x="7266737" y="6155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5"/>
          <p:cNvSpPr/>
          <p:nvPr/>
        </p:nvSpPr>
        <p:spPr>
          <a:xfrm>
            <a:off x="9914800" y="8240925"/>
            <a:ext cx="274500" cy="274500"/>
          </a:xfrm>
          <a:prstGeom prst="ellipse">
            <a:avLst/>
          </a:prstGeom>
          <a:solidFill>
            <a:srgbClr val="666666"/>
          </a:solidFill>
          <a:ln cap="flat" cmpd="sng" w="38100">
            <a:solidFill>
              <a:srgbClr val="C0F4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6" name="Google Shape;356;p15"/>
          <p:cNvCxnSpPr>
            <a:endCxn id="357" idx="0"/>
          </p:cNvCxnSpPr>
          <p:nvPr/>
        </p:nvCxnSpPr>
        <p:spPr>
          <a:xfrm>
            <a:off x="10048775" y="8576000"/>
            <a:ext cx="18600" cy="959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7" name="Google Shape;357;p15"/>
          <p:cNvSpPr txBox="1"/>
          <p:nvPr/>
        </p:nvSpPr>
        <p:spPr>
          <a:xfrm>
            <a:off x="8467625" y="9535400"/>
            <a:ext cx="31995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75075" lIns="75075" spcFirstLastPara="1" rIns="75075" wrap="square" tIns="750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5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Right </a:t>
            </a:r>
            <a:r>
              <a:rPr lang="en-US" sz="205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approach, </a:t>
            </a:r>
            <a:br>
              <a:rPr lang="en-US" sz="205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5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using biomimetic algorithms on any hardware</a:t>
            </a:r>
            <a:endParaRPr sz="2052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8" name="Google Shape;358;p15"/>
          <p:cNvCxnSpPr/>
          <p:nvPr/>
        </p:nvCxnSpPr>
        <p:spPr>
          <a:xfrm flipH="1">
            <a:off x="5489025" y="8153225"/>
            <a:ext cx="531300" cy="548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9" name="Google Shape;359;p15"/>
          <p:cNvSpPr txBox="1"/>
          <p:nvPr/>
        </p:nvSpPr>
        <p:spPr>
          <a:xfrm>
            <a:off x="1017600" y="8834450"/>
            <a:ext cx="4685700" cy="20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Train massive </a:t>
            </a:r>
            <a:r>
              <a:rPr lang="en-US" sz="18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foundational</a:t>
            </a:r>
            <a:r>
              <a:rPr lang="en-US" sz="18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models which are still restrained by training data. Data is costly and impacts </a:t>
            </a:r>
            <a:r>
              <a:rPr lang="en-US" sz="18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training</a:t>
            </a:r>
            <a:r>
              <a:rPr lang="en-US" sz="18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time. Training time is also long, reducing the ability to quickly add features/retrain.</a:t>
            </a:r>
            <a:endParaRPr sz="18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0" name="Google Shape;360;p15"/>
          <p:cNvCxnSpPr/>
          <p:nvPr/>
        </p:nvCxnSpPr>
        <p:spPr>
          <a:xfrm>
            <a:off x="5585900" y="2582912"/>
            <a:ext cx="462000" cy="909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1" name="Google Shape;361;p15"/>
          <p:cNvSpPr txBox="1"/>
          <p:nvPr/>
        </p:nvSpPr>
        <p:spPr>
          <a:xfrm>
            <a:off x="1017600" y="2707450"/>
            <a:ext cx="2490900" cy="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Focus on consumer robots</a:t>
            </a:r>
            <a:endParaRPr sz="20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2" name="Google Shape;362;p15"/>
          <p:cNvCxnSpPr/>
          <p:nvPr/>
        </p:nvCxnSpPr>
        <p:spPr>
          <a:xfrm rot="10800000">
            <a:off x="1066350" y="2583050"/>
            <a:ext cx="4519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3" name="Google Shape;363;p15"/>
          <p:cNvCxnSpPr/>
          <p:nvPr/>
        </p:nvCxnSpPr>
        <p:spPr>
          <a:xfrm flipH="1">
            <a:off x="1097375" y="8701750"/>
            <a:ext cx="4393500" cy="36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4" name="Google Shape;364;p15"/>
          <p:cNvSpPr/>
          <p:nvPr/>
        </p:nvSpPr>
        <p:spPr>
          <a:xfrm>
            <a:off x="5900500" y="3357450"/>
            <a:ext cx="274500" cy="274500"/>
          </a:xfrm>
          <a:prstGeom prst="ellipse">
            <a:avLst/>
          </a:prstGeom>
          <a:solidFill>
            <a:srgbClr val="666666"/>
          </a:solidFill>
          <a:ln cap="flat" cmpd="sng" w="38100">
            <a:solidFill>
              <a:srgbClr val="C0F4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5"/>
          <p:cNvSpPr/>
          <p:nvPr/>
        </p:nvSpPr>
        <p:spPr>
          <a:xfrm>
            <a:off x="5843050" y="8018850"/>
            <a:ext cx="274500" cy="274500"/>
          </a:xfrm>
          <a:prstGeom prst="ellipse">
            <a:avLst/>
          </a:prstGeom>
          <a:solidFill>
            <a:srgbClr val="666666"/>
          </a:solidFill>
          <a:ln cap="flat" cmpd="sng" w="38100">
            <a:solidFill>
              <a:srgbClr val="C0F4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